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9" r:id="rId3"/>
    <p:sldId id="260" r:id="rId4"/>
    <p:sldId id="261" r:id="rId5"/>
    <p:sldId id="265" r:id="rId6"/>
    <p:sldId id="266"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DA51639-B2D6-4652-B8C3-1B4C224A7BAF}" type="datetimeFigureOut">
              <a:rPr lang="en-US" smtClean="0"/>
              <a:t>10/17/2017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239046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BC48EC7-AF6A-48D3-8284-14BACBEBDD84}"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97907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610716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190699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6774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423712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85045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74307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972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1303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44961B7-6B89-48AB-966F-622E2788EECC}"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0046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610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2726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2030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57002E4-6836-46D1-9DBB-3C27C0DD3A89}" type="datetimeFigureOut">
              <a:rPr lang="en-US" smtClean="0"/>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8147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CF131DD-A141-4471-BCF9-C6073EDD7E20}"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4551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B334A90-EB03-42F3-8859-2C2B2724C058}"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3338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10/17/2017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0302247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61708" y="2091263"/>
            <a:ext cx="9068586" cy="1579038"/>
          </a:xfrm>
        </p:spPr>
        <p:txBody>
          <a:bodyPr>
            <a:normAutofit fontScale="90000"/>
          </a:bodyPr>
          <a:lstStyle/>
          <a:p>
            <a:r>
              <a:rPr lang="es-CO" sz="6000" dirty="0" smtClean="0">
                <a:solidFill>
                  <a:schemeClr val="bg1"/>
                </a:solidFill>
              </a:rPr>
              <a:t/>
            </a:r>
            <a:br>
              <a:rPr lang="es-CO" sz="6000" dirty="0" smtClean="0">
                <a:solidFill>
                  <a:schemeClr val="bg1"/>
                </a:solidFill>
              </a:rPr>
            </a:br>
            <a:r>
              <a:rPr lang="es-CO" sz="6000" dirty="0" smtClean="0">
                <a:solidFill>
                  <a:schemeClr val="bg1"/>
                </a:solidFill>
              </a:rPr>
              <a:t>Archivos históricos</a:t>
            </a:r>
            <a:br>
              <a:rPr lang="es-CO" sz="6000" dirty="0" smtClean="0">
                <a:solidFill>
                  <a:schemeClr val="bg1"/>
                </a:solidFill>
              </a:rPr>
            </a:br>
            <a:r>
              <a:rPr lang="es-CO" sz="6000" dirty="0" smtClean="0">
                <a:solidFill>
                  <a:schemeClr val="bg1"/>
                </a:solidFill>
              </a:rPr>
              <a:t>memoria e identidad</a:t>
            </a:r>
            <a:br>
              <a:rPr lang="es-CO" sz="6000" dirty="0" smtClean="0">
                <a:solidFill>
                  <a:schemeClr val="bg1"/>
                </a:solidFill>
              </a:rPr>
            </a:br>
            <a:endParaRPr lang="es-CO" sz="6000" dirty="0">
              <a:solidFill>
                <a:schemeClr val="bg1"/>
              </a:solidFill>
            </a:endParaRPr>
          </a:p>
        </p:txBody>
      </p:sp>
      <p:sp>
        <p:nvSpPr>
          <p:cNvPr id="3" name="Subtítulo 2"/>
          <p:cNvSpPr>
            <a:spLocks noGrp="1"/>
          </p:cNvSpPr>
          <p:nvPr>
            <p:ph type="subTitle" idx="1"/>
          </p:nvPr>
        </p:nvSpPr>
        <p:spPr>
          <a:xfrm>
            <a:off x="1562100" y="3924300"/>
            <a:ext cx="9070848" cy="1214963"/>
          </a:xfrm>
        </p:spPr>
        <p:txBody>
          <a:bodyPr>
            <a:normAutofit lnSpcReduction="10000"/>
          </a:bodyPr>
          <a:lstStyle/>
          <a:p>
            <a:pPr>
              <a:spcBef>
                <a:spcPct val="0"/>
              </a:spcBef>
              <a:defRPr/>
            </a:pPr>
            <a:r>
              <a:rPr lang="es-ES" sz="1800" dirty="0" smtClean="0">
                <a:solidFill>
                  <a:schemeClr val="bg1"/>
                </a:solidFill>
                <a:latin typeface="Lucida Bright" panose="02040602050505020304" pitchFamily="18" charset="0"/>
                <a:ea typeface="Calibri" panose="020F0502020204030204" pitchFamily="34" charset="0"/>
                <a:cs typeface="Arabic Typesetting" panose="03020402040406030203" pitchFamily="66" charset="-78"/>
              </a:rPr>
              <a:t>Sala de  Patrimonio Documental</a:t>
            </a:r>
          </a:p>
          <a:p>
            <a:pPr>
              <a:spcBef>
                <a:spcPct val="0"/>
              </a:spcBef>
              <a:defRPr/>
            </a:pPr>
            <a:r>
              <a:rPr lang="es-ES" sz="1800" dirty="0" smtClean="0">
                <a:solidFill>
                  <a:schemeClr val="bg1"/>
                </a:solidFill>
                <a:latin typeface="Lucida Bright" panose="02040602050505020304" pitchFamily="18" charset="0"/>
                <a:ea typeface="Calibri" panose="020F0502020204030204" pitchFamily="34" charset="0"/>
                <a:cs typeface="Arabic Typesetting" panose="03020402040406030203" pitchFamily="66" charset="-78"/>
              </a:rPr>
              <a:t>Centro Cultural Biblioteca Luis Echavarría Villegas</a:t>
            </a:r>
          </a:p>
          <a:p>
            <a:pPr>
              <a:spcBef>
                <a:spcPct val="0"/>
              </a:spcBef>
              <a:defRPr/>
            </a:pPr>
            <a:r>
              <a:rPr lang="es-ES" sz="1800" dirty="0" smtClean="0">
                <a:solidFill>
                  <a:schemeClr val="bg1"/>
                </a:solidFill>
                <a:latin typeface="Lucida Bright" panose="02040602050505020304" pitchFamily="18" charset="0"/>
                <a:ea typeface="Calibri" panose="020F0502020204030204" pitchFamily="34" charset="0"/>
                <a:cs typeface="Arabic Typesetting" panose="03020402040406030203" pitchFamily="66" charset="-78"/>
              </a:rPr>
              <a:t>Medellín, octubre de 2017</a:t>
            </a:r>
            <a:endParaRPr lang="es-CO" sz="1800" dirty="0" smtClean="0">
              <a:solidFill>
                <a:schemeClr val="bg1"/>
              </a:solidFill>
              <a:latin typeface="Lucida Bright" panose="02040602050505020304" pitchFamily="18" charset="0"/>
              <a:ea typeface="Calibri" panose="020F0502020204030204" pitchFamily="34" charset="0"/>
              <a:cs typeface="Arabic Typesetting" panose="03020402040406030203" pitchFamily="66" charset="-78"/>
            </a:endParaRPr>
          </a:p>
          <a:p>
            <a:endParaRPr lang="es-CO" sz="1800" dirty="0">
              <a:solidFill>
                <a:schemeClr val="bg1"/>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1198" y="5254010"/>
            <a:ext cx="1418191" cy="888281"/>
          </a:xfrm>
          <a:prstGeom prst="rect">
            <a:avLst/>
          </a:prstGeom>
        </p:spPr>
      </p:pic>
    </p:spTree>
    <p:extLst>
      <p:ext uri="{BB962C8B-B14F-4D97-AF65-F5344CB8AC3E}">
        <p14:creationId xmlns:p14="http://schemas.microsoft.com/office/powerpoint/2010/main" val="216649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2324100" y="1225833"/>
            <a:ext cx="7531100" cy="4093428"/>
          </a:xfrm>
          <a:prstGeom prst="rect">
            <a:avLst/>
          </a:prstGeom>
        </p:spPr>
        <p:txBody>
          <a:bodyPr wrap="square">
            <a:spAutoFit/>
          </a:bodyPr>
          <a:lstStyle/>
          <a:p>
            <a:pPr algn="just">
              <a:lnSpc>
                <a:spcPct val="150000"/>
              </a:lnSpc>
              <a:spcAft>
                <a:spcPts val="800"/>
              </a:spcAft>
            </a:pPr>
            <a:endPar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s-CO"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Los </a:t>
            </a: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archivos históricos son parte de la identidad y de la memoria colectiva de una nación, región o localidad. Testimonios únicos que registran y evidencian la experiencia humana. </a:t>
            </a:r>
          </a:p>
          <a:p>
            <a:pPr algn="just">
              <a:lnSpc>
                <a:spcPct val="150000"/>
              </a:lnSpc>
              <a:spcAft>
                <a:spcPts val="800"/>
              </a:spcAft>
            </a:pP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 finalidad es salvaguardar y difundir el patrimonio documental, poniéndolos al servicio de la investigación, brindando la posibilidad de acercarse a la historia y a la cultura para entender y comprender de mejor manera la sociedad de la cual hace parte.</a:t>
            </a:r>
          </a:p>
        </p:txBody>
      </p:sp>
    </p:spTree>
    <p:extLst>
      <p:ext uri="{BB962C8B-B14F-4D97-AF65-F5344CB8AC3E}">
        <p14:creationId xmlns:p14="http://schemas.microsoft.com/office/powerpoint/2010/main" val="1297627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1513091"/>
            <a:ext cx="6096000" cy="3831818"/>
          </a:xfrm>
          <a:prstGeom prst="rect">
            <a:avLst/>
          </a:prstGeom>
        </p:spPr>
        <p:txBody>
          <a:bodyPr>
            <a:spAutoFit/>
          </a:bodyPr>
          <a:lstStyle/>
          <a:p>
            <a:pPr algn="just">
              <a:lnSpc>
                <a:spcPct val="150000"/>
              </a:lnSpc>
              <a:spcAft>
                <a:spcPts val="800"/>
              </a:spcAft>
            </a:pPr>
            <a:r>
              <a:rPr lang="es-CO" dirty="0">
                <a:latin typeface="Arial" panose="020B0604020202020204" pitchFamily="34" charset="0"/>
                <a:ea typeface="Calibri" panose="020F0502020204030204" pitchFamily="34" charset="0"/>
                <a:cs typeface="Times New Roman" panose="02020603050405020304" pitchFamily="18" charset="0"/>
              </a:rPr>
              <a:t>La Sala de Patrimonio Documental cuenta entre sus colecciones, con una importante y representativa colección de archivos históricos y musicales, los cuales reúnen información desde el siglo XIX hasta el XX, que permiten indagar de una manera amplia y detallada la historia del desarrollo económico, político, social y cultural de Antioquia y de Colombia. Se destacan los archivos personales, familiares, empresariales, musicales, de organizaciones culturales y cívicas.</a:t>
            </a:r>
          </a:p>
        </p:txBody>
      </p:sp>
    </p:spTree>
    <p:extLst>
      <p:ext uri="{BB962C8B-B14F-4D97-AF65-F5344CB8AC3E}">
        <p14:creationId xmlns:p14="http://schemas.microsoft.com/office/powerpoint/2010/main" val="3560310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423049"/>
            <a:ext cx="6096000" cy="6011902"/>
          </a:xfrm>
          <a:prstGeom prst="rect">
            <a:avLst/>
          </a:prstGeom>
        </p:spPr>
        <p:txBody>
          <a:bodyPr>
            <a:spAutoFit/>
          </a:bodyPr>
          <a:lstStyle/>
          <a:p>
            <a:pPr algn="just">
              <a:lnSpc>
                <a:spcPct val="150000"/>
              </a:lnSpc>
              <a:spcAft>
                <a:spcPts val="800"/>
              </a:spcAft>
            </a:pPr>
            <a:r>
              <a:rPr lang="es-CO" dirty="0">
                <a:latin typeface="Arial" panose="020B0604020202020204" pitchFamily="34" charset="0"/>
                <a:ea typeface="Calibri" panose="020F0502020204030204" pitchFamily="34" charset="0"/>
                <a:cs typeface="Times New Roman" panose="02020603050405020304" pitchFamily="18" charset="0"/>
              </a:rPr>
              <a:t>Los archivos empresariales permiten abordar sectores como el industrial, el comercial, el agrícola, el ganadero, el minero, el de transporte y la construcción, además del bancario y las comunicaciones. En ellos, es posible encontrar información acerca de las relaciones entre casas comerciales, tanto nacionales como extranjeras, temáticas como las relaciones laborales, la planeación, producción, distribución productos y de bienes y servicios.</a:t>
            </a:r>
          </a:p>
          <a:p>
            <a:pPr algn="just">
              <a:lnSpc>
                <a:spcPct val="150000"/>
              </a:lnSpc>
              <a:spcAft>
                <a:spcPts val="800"/>
              </a:spcAft>
            </a:pPr>
            <a:r>
              <a:rPr lang="es-CO" dirty="0">
                <a:latin typeface="Arial" panose="020B0604020202020204" pitchFamily="34" charset="0"/>
                <a:ea typeface="Times New Roman" panose="02020603050405020304" pitchFamily="18" charset="0"/>
                <a:cs typeface="Times New Roman" panose="02020603050405020304" pitchFamily="18" charset="0"/>
              </a:rPr>
              <a:t>Los archivos musicales, de organizaciones culturales y cívicas permiten conocer la historia de la música a través de las creaciones de importantes compositores y músicos de trayectoria nacional e internacional, el desarrollo y promoción de eventos culturales en Medellín como el teatro, la ópera y salones de arte durante el siglo XX.</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79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787251"/>
            <a:ext cx="6096000" cy="5283498"/>
          </a:xfrm>
          <a:prstGeom prst="rect">
            <a:avLst/>
          </a:prstGeom>
        </p:spPr>
        <p:txBody>
          <a:bodyPr>
            <a:spAutoFit/>
          </a:bodyPr>
          <a:lstStyle/>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La labor de almacenamiento, conservación y restauración está encaminada a la recuperación de documentos que presentan algún nivel de deterioro propio de su historia, bajo parámetros de calidad tanto en los procesos como en los materiales empleados para el desarrollo de esta labor, lo cual garantiza la conservación de estos acervos documentales.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En la organización y clasificación de los archivos históricos se destacan las series documentales como correspondencia, contabilidad, escritos, recortes de prensa, fotografías, documentos notariales, entre otras.</a:t>
            </a: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9976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1641331"/>
            <a:ext cx="6096000" cy="3575338"/>
          </a:xfrm>
          <a:prstGeom prst="rect">
            <a:avLst/>
          </a:prstGeom>
        </p:spPr>
        <p:txBody>
          <a:bodyPr>
            <a:spAutoFit/>
          </a:bodyPr>
          <a:lstStyle/>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La correspondencia familiar ofrece información acerca de las relaciones personales, la vida cotidiana y las prácticas culturales de las personas.</a:t>
            </a:r>
          </a:p>
          <a:p>
            <a:pPr algn="just">
              <a:lnSpc>
                <a:spcPct val="150000"/>
              </a:lnSpc>
              <a:spcAft>
                <a:spcPts val="750"/>
              </a:spcAft>
            </a:pP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La correspondencia comercial por su parte, brinda al investigador información acerca de las relaciones establecidas entre los distintos sectores de la economía, sus alianzas y convenios.</a:t>
            </a: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53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1928590"/>
            <a:ext cx="6096000" cy="3000821"/>
          </a:xfrm>
          <a:prstGeom prst="rect">
            <a:avLst/>
          </a:prstGeom>
        </p:spPr>
        <p:txBody>
          <a:bodyPr>
            <a:spAutoFit/>
          </a:bodyPr>
          <a:lstStyle/>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La contabilidad brinda información cuantitativa de cada sector económico o entidad, documentos como balances, inventarios, comprobantes de pago, libros contables y facturas hacen parte de esta serie documental que permite al investigador indagar acerca del desarrollo de las distintas casas comerciales, bancos, minas, entidades culturales y cívicas.</a:t>
            </a: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231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2551837"/>
            <a:ext cx="6096000" cy="1754326"/>
          </a:xfrm>
          <a:prstGeom prst="rect">
            <a:avLst/>
          </a:prstGeom>
        </p:spPr>
        <p:txBody>
          <a:bodyPr>
            <a:spAutoFit/>
          </a:bodyPr>
          <a:lstStyle/>
          <a:p>
            <a:pPr algn="just">
              <a:lnSpc>
                <a:spcPct val="150000"/>
              </a:lnSpc>
              <a:spcAft>
                <a:spcPts val="750"/>
              </a:spcAft>
            </a:pPr>
            <a:r>
              <a:rPr lang="es-CO" dirty="0">
                <a:latin typeface="Arial" panose="020B0604020202020204" pitchFamily="34" charset="0"/>
                <a:ea typeface="Times New Roman" panose="02020603050405020304" pitchFamily="18" charset="0"/>
                <a:cs typeface="Times New Roman" panose="02020603050405020304" pitchFamily="18" charset="0"/>
              </a:rPr>
              <a:t>Los escritos están conformados por manuscritos inéditos, que permite apreciar la labor intelectual y académica de quien origina la documentación del archivo, así como fuentes impresas, mimeografías y mecanografiados.</a:t>
            </a: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268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p:cNvSpPr/>
          <p:nvPr/>
        </p:nvSpPr>
        <p:spPr>
          <a:xfrm>
            <a:off x="3048000" y="1720840"/>
            <a:ext cx="6096000" cy="3416320"/>
          </a:xfrm>
          <a:prstGeom prst="rect">
            <a:avLst/>
          </a:prstGeom>
        </p:spPr>
        <p:txBody>
          <a:bodyPr>
            <a:spAutoFit/>
          </a:bodyPr>
          <a:lstStyle/>
          <a:p>
            <a:pPr algn="just">
              <a:lnSpc>
                <a:spcPct val="150000"/>
              </a:lnSpc>
              <a:spcAft>
                <a:spcPts val="0"/>
              </a:spcAft>
            </a:pPr>
            <a:r>
              <a:rPr lang="es-CO"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Sala de Patrimonio Documental cuenta con una serie de bonos y títulos de acciones, que hacen parte de diferentes archivos históricos, se destacan por su belleza litográfica, ofrecen información acerca de una empresa, como el valor de una acción, el nombre de un accionista, los bonos por su parte permiten conocer algunas ferias y exposiciones que tuvieron lugar en París y España a finales del siglo XIX y principios del XX.</a:t>
            </a: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40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tivo de imagen" ma:contentTypeID="0x0101009148F5A04DDD49CBA7127AADA5FB792B00AADE34325A8B49CDA8BB4DB53328F21400D4C9F4A93A5250449B65021AFF288877" ma:contentTypeVersion="1" ma:contentTypeDescription="Cargar una imagen." ma:contentTypeScope="" ma:versionID="e65466c232ed15b44b5dd3b641c1f2f5">
  <xsd:schema xmlns:xsd="http://www.w3.org/2001/XMLSchema" xmlns:xs="http://www.w3.org/2001/XMLSchema" xmlns:p="http://schemas.microsoft.com/office/2006/metadata/properties" xmlns:ns1="http://schemas.microsoft.com/sharepoint/v3" xmlns:ns2="77009B56-EC69-4DCF-88DB-6D94CB637CCF" xmlns:ns3="http://schemas.microsoft.com/sharepoint/v3/fields" targetNamespace="http://schemas.microsoft.com/office/2006/metadata/properties" ma:root="true" ma:fieldsID="cd0e8c2d2fad6ea0802c4881ab8f66d8" ns1:_="" ns2:_="" ns3:_="">
    <xsd:import namespace="http://schemas.microsoft.com/sharepoint/v3"/>
    <xsd:import namespace="77009B56-EC69-4DCF-88DB-6D94CB637CCF"/>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Dirección URL" ma:hidden="true" ma:list="Docs" ma:internalName="FileRef" ma:readOnly="true" ma:showField="FullUrl">
      <xsd:simpleType>
        <xsd:restriction base="dms:Lookup"/>
      </xsd:simpleType>
    </xsd:element>
    <xsd:element name="File_x0020_Type" ma:index="9" nillable="true" ma:displayName="Tipo de archivo" ma:hidden="true" ma:internalName="File_x0020_Type" ma:readOnly="true">
      <xsd:simpleType>
        <xsd:restriction base="dms:Text"/>
      </xsd:simpleType>
    </xsd:element>
    <xsd:element name="HTML_x0020_File_x0020_Type" ma:index="10" nillable="true" ma:displayName="Tipo de archivo HTML" ma:hidden="true" ma:internalName="HTML_x0020_File_x0020_Type" ma:readOnly="true">
      <xsd:simpleType>
        <xsd:restriction base="dms:Text"/>
      </xsd:simpleType>
    </xsd:element>
    <xsd:element name="FSObjType" ma:index="11" nillable="true" ma:displayName="Tipo de elemento" ma:hidden="true" ma:list="Docs" ma:internalName="FSObjType" ma:readOnly="true" ma:showField="FSType">
      <xsd:simpleType>
        <xsd:restriction base="dms:Lookup"/>
      </xsd:simpleType>
    </xsd:element>
    <xsd:element name="PublishingStartDate" ma:index="27" nillable="true" ma:displayName="Fecha de inicio programada" ma:description="" ma:hidden="true" ma:internalName="PublishingStartDate">
      <xsd:simpleType>
        <xsd:restriction base="dms:Unknown"/>
      </xsd:simpleType>
    </xsd:element>
    <xsd:element name="PublishingExpirationDate" ma:index="28"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009B56-EC69-4DCF-88DB-6D94CB637CCF" elementFormDefault="qualified">
    <xsd:import namespace="http://schemas.microsoft.com/office/2006/documentManagement/types"/>
    <xsd:import namespace="http://schemas.microsoft.com/office/infopath/2007/PartnerControls"/>
    <xsd:element name="ThumbnailExists" ma:index="18" nillable="true" ma:displayName="La miniatura ya existe" ma:default="FALSE" ma:hidden="true" ma:internalName="ThumbnailExists" ma:readOnly="true">
      <xsd:simpleType>
        <xsd:restriction base="dms:Boolean"/>
      </xsd:simpleType>
    </xsd:element>
    <xsd:element name="PreviewExists" ma:index="19" nillable="true" ma:displayName="La vista previa ya existe" ma:default="FALSE" ma:hidden="true" ma:internalName="PreviewExists" ma:readOnly="true">
      <xsd:simpleType>
        <xsd:restriction base="dms:Boolean"/>
      </xsd:simpleType>
    </xsd:element>
    <xsd:element name="ImageWidth" ma:index="20" nillable="true" ma:displayName="Ancho" ma:internalName="ImageWidth" ma:readOnly="true">
      <xsd:simpleType>
        <xsd:restriction base="dms:Unknown"/>
      </xsd:simpleType>
    </xsd:element>
    <xsd:element name="ImageHeight" ma:index="22" nillable="true" ma:displayName="Alto" ma:internalName="ImageHeight" ma:readOnly="true">
      <xsd:simpleType>
        <xsd:restriction base="dms:Unknown"/>
      </xsd:simpleType>
    </xsd:element>
    <xsd:element name="ImageCreateDate" ma:index="25" nillable="true" ma:displayName="Fecha de captura de la imag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ma:index="23" ma:displayName="Comentarios"/>
        <xsd:element name="keywords" minOccurs="0" maxOccurs="1" type="xsd:string" ma:index="14"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77009B56-EC69-4DCF-88DB-6D94CB637CCF"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FCB9B209-E911-45F7-8550-7346E8CEEBBF}"/>
</file>

<file path=customXml/itemProps2.xml><?xml version="1.0" encoding="utf-8"?>
<ds:datastoreItem xmlns:ds="http://schemas.openxmlformats.org/officeDocument/2006/customXml" ds:itemID="{C05695D1-D703-4DD4-AD9F-62CF584578B2}"/>
</file>

<file path=customXml/itemProps3.xml><?xml version="1.0" encoding="utf-8"?>
<ds:datastoreItem xmlns:ds="http://schemas.openxmlformats.org/officeDocument/2006/customXml" ds:itemID="{9876BA76-33CE-4048-AA5A-1D044A498769}"/>
</file>

<file path=docProps/app.xml><?xml version="1.0" encoding="utf-8"?>
<Properties xmlns="http://schemas.openxmlformats.org/officeDocument/2006/extended-properties" xmlns:vt="http://schemas.openxmlformats.org/officeDocument/2006/docPropsVTypes">
  <Template>TM03457452[[fn=Celestial]]</Template>
  <TotalTime>29</TotalTime>
  <Words>573</Words>
  <Application>Microsoft Office PowerPoint</Application>
  <PresentationFormat>Panorámica</PresentationFormat>
  <Paragraphs>20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Arabic Typesetting</vt:lpstr>
      <vt:lpstr>Arial</vt:lpstr>
      <vt:lpstr>Calibri</vt:lpstr>
      <vt:lpstr>Calibri Light</vt:lpstr>
      <vt:lpstr>Lucida Bright</vt:lpstr>
      <vt:lpstr>Times New Roman</vt:lpstr>
      <vt:lpstr>Celestial</vt:lpstr>
      <vt:lpstr> Archivos históricos memoria e identidad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Archivos históricos memoria e identidad</dc:title>
  <dc:creator>Maria Isabel Duarte Gandica</dc:creator>
  <cp:keywords>Archivos historia memoria identidad documentos patrimonio centro cultural biblioteca luis echavarria villegas lev universidad eafit medellin exhibicion exposicion digital virtual web</cp:keywords>
  <dc:description/>
  <cp:lastModifiedBy>Juan Carlos Restrepo Aristizabal</cp:lastModifiedBy>
  <cp:revision>4</cp:revision>
  <dcterms:created xsi:type="dcterms:W3CDTF">2017-10-02T15:15:40Z</dcterms:created>
  <dcterms:modified xsi:type="dcterms:W3CDTF">2017-10-17T19:45:48Z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0x0101009148F5A04DDD49CBA7127AADA5FB792B00AADE34325A8B49CDA8BB4DB53328F21400D4C9F4A93A5250449B65021AFF288877</vt:lpwstr>
  </property>
</Properties>
</file>