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1" r:id="rId6"/>
    <p:sldId id="260" r:id="rId7"/>
    <p:sldId id="258"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170551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143650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631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994015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29444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70740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43F50BF8-C02A-44EE-B7BD-4545AA8E871C}" type="datetimeFigureOut">
              <a:rPr lang="es-CO" smtClean="0"/>
              <a:t>3/10/2018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2367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43F50BF8-C02A-44EE-B7BD-4545AA8E871C}" type="datetimeFigureOut">
              <a:rPr lang="es-CO" smtClean="0"/>
              <a:t>3/10/2018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59172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F50BF8-C02A-44EE-B7BD-4545AA8E871C}" type="datetimeFigureOut">
              <a:rPr lang="es-CO" smtClean="0"/>
              <a:t>3/10/2018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56788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04613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85269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50BF8-C02A-44EE-B7BD-4545AA8E871C}" type="datetimeFigureOut">
              <a:rPr lang="es-CO" smtClean="0"/>
              <a:t>3/10/2018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EEB36-32AD-4E03-94A5-17F3471522B3}" type="slidenum">
              <a:rPr lang="es-CO" smtClean="0"/>
              <a:t>‹Nº›</a:t>
            </a:fld>
            <a:endParaRPr lang="es-CO"/>
          </a:p>
        </p:txBody>
      </p:sp>
    </p:spTree>
    <p:extLst>
      <p:ext uri="{BB962C8B-B14F-4D97-AF65-F5344CB8AC3E}">
        <p14:creationId xmlns:p14="http://schemas.microsoft.com/office/powerpoint/2010/main" val="154446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ured.cu/Canal_de_Panam%C3%A1" TargetMode="External"/><Relationship Id="rId2" Type="http://schemas.openxmlformats.org/officeDocument/2006/relationships/hyperlink" Target="https://es.wikipedia.org/wiki/Canal_de_Panam%C3%A1" TargetMode="External"/><Relationship Id="rId1" Type="http://schemas.openxmlformats.org/officeDocument/2006/relationships/slideLayout" Target="../slideLayouts/slideLayout2.xml"/><Relationship Id="rId4" Type="http://schemas.openxmlformats.org/officeDocument/2006/relationships/hyperlink" Target="https://es.wikipedia.org/wiki/Separaci%C3%B3n_de_Panam%C3%A1_de_Colomb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36000" r="-36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970115"/>
            <a:ext cx="9144000" cy="1539847"/>
          </a:xfrm>
        </p:spPr>
        <p:txBody>
          <a:bodyPr>
            <a:normAutofit fontScale="90000"/>
          </a:bodyPr>
          <a:lstStyle/>
          <a:p>
            <a:r>
              <a:rPr lang="es-CO" b="1" dirty="0" smtClean="0"/>
              <a:t>El Canal de Panamá </a:t>
            </a:r>
            <a:br>
              <a:rPr lang="es-CO" b="1" dirty="0" smtClean="0"/>
            </a:br>
            <a:r>
              <a:rPr lang="es-CO" b="1" dirty="0" smtClean="0"/>
              <a:t>1888 - 1914</a:t>
            </a:r>
            <a:endParaRPr lang="es-CO" b="1" dirty="0"/>
          </a:p>
        </p:txBody>
      </p:sp>
      <p:sp>
        <p:nvSpPr>
          <p:cNvPr id="7" name="Rectángulo 6"/>
          <p:cNvSpPr/>
          <p:nvPr/>
        </p:nvSpPr>
        <p:spPr>
          <a:xfrm>
            <a:off x="0" y="5893725"/>
            <a:ext cx="12192000" cy="964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822" y="6147060"/>
            <a:ext cx="2543693" cy="457605"/>
          </a:xfrm>
          <a:prstGeom prst="rect">
            <a:avLst/>
          </a:prstGeom>
        </p:spPr>
      </p:pic>
      <p:sp>
        <p:nvSpPr>
          <p:cNvPr id="9" name="Subtítulo 2"/>
          <p:cNvSpPr txBox="1">
            <a:spLocks/>
          </p:cNvSpPr>
          <p:nvPr/>
        </p:nvSpPr>
        <p:spPr>
          <a:xfrm>
            <a:off x="8628611" y="6091952"/>
            <a:ext cx="3336173" cy="559509"/>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CO" sz="1800" dirty="0" smtClean="0"/>
              <a:t>Sala de Patrimonio Documental</a:t>
            </a:r>
            <a:br>
              <a:rPr lang="es-CO" sz="1800" dirty="0" smtClean="0"/>
            </a:br>
            <a:r>
              <a:rPr lang="es-CO" sz="1800" dirty="0" smtClean="0"/>
              <a:t>Julio </a:t>
            </a:r>
            <a:r>
              <a:rPr lang="es-CO" sz="1800" dirty="0" smtClean="0"/>
              <a:t>2018</a:t>
            </a:r>
            <a:endParaRPr lang="es-CO" sz="1800" dirty="0"/>
          </a:p>
        </p:txBody>
      </p:sp>
    </p:spTree>
    <p:extLst>
      <p:ext uri="{BB962C8B-B14F-4D97-AF65-F5344CB8AC3E}">
        <p14:creationId xmlns:p14="http://schemas.microsoft.com/office/powerpoint/2010/main" val="2494032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307" y="251927"/>
            <a:ext cx="11905860" cy="6344816"/>
          </a:xfrm>
          <a:blipFill>
            <a:blip r:embed="rId2">
              <a:alphaModFix amt="50000"/>
            </a:blip>
            <a:stretch>
              <a:fillRect/>
            </a:stretch>
          </a:blipFill>
        </p:spPr>
        <p:txBody>
          <a:bodyPr>
            <a:normAutofit/>
          </a:bodyPr>
          <a:lstStyle/>
          <a:p>
            <a:pPr marL="0" indent="0" algn="just">
              <a:buNone/>
            </a:pPr>
            <a:r>
              <a:rPr lang="es-CO" b="1" dirty="0"/>
              <a:t>El canal de Panamá </a:t>
            </a:r>
            <a:r>
              <a:rPr lang="es-CO" b="1" dirty="0" smtClean="0"/>
              <a:t>comunica el mar </a:t>
            </a:r>
            <a:r>
              <a:rPr lang="es-CO" b="1" dirty="0"/>
              <a:t>Caribe y el océano Pacífico </a:t>
            </a:r>
            <a:r>
              <a:rPr lang="es-CO" b="1" dirty="0" smtClean="0"/>
              <a:t>ubicado en  </a:t>
            </a:r>
            <a:r>
              <a:rPr lang="es-CO" b="1" dirty="0"/>
              <a:t>el istmo de Panamá en su punto más </a:t>
            </a:r>
            <a:r>
              <a:rPr lang="es-CO" b="1" dirty="0" smtClean="0"/>
              <a:t>estrecho y mide 82</a:t>
            </a:r>
            <a:r>
              <a:rPr lang="es-CO" b="1" dirty="0"/>
              <a:t> km</a:t>
            </a:r>
            <a:r>
              <a:rPr lang="es-CO" b="1" dirty="0" smtClean="0"/>
              <a:t>.​ Desde su inauguración el 15 </a:t>
            </a:r>
            <a:r>
              <a:rPr lang="es-CO" b="1" dirty="0"/>
              <a:t>de agosto de 1914</a:t>
            </a:r>
            <a:r>
              <a:rPr lang="es-CO" b="1" dirty="0" smtClean="0"/>
              <a:t>, ha facilitado la comunicación interoceánica, ha dinamizado el comercio y el crecimiento económico por ser una vía corta y de bajo costo. </a:t>
            </a:r>
          </a:p>
          <a:p>
            <a:pPr algn="just"/>
            <a:endParaRPr lang="es-CO" b="1" dirty="0"/>
          </a:p>
          <a:p>
            <a:pPr marL="0" indent="0" algn="just">
              <a:buNone/>
            </a:pPr>
            <a:r>
              <a:rPr lang="es-CO" b="1" dirty="0" smtClean="0"/>
              <a:t>Antes </a:t>
            </a:r>
            <a:r>
              <a:rPr lang="es-CO" b="1" dirty="0"/>
              <a:t>de su apertura, </a:t>
            </a:r>
            <a:r>
              <a:rPr lang="es-CO" b="1" dirty="0" smtClean="0"/>
              <a:t>la comunicación entre los dos océanos se realizaba por el</a:t>
            </a:r>
            <a:r>
              <a:rPr lang="es-CO" b="1" dirty="0"/>
              <a:t> estrecho de Magallanes y el </a:t>
            </a:r>
            <a:r>
              <a:rPr lang="es-CO" b="1" dirty="0" smtClean="0"/>
              <a:t>Cabo </a:t>
            </a:r>
            <a:r>
              <a:rPr lang="es-CO" b="1" dirty="0"/>
              <a:t>de Hornos, ubicados </a:t>
            </a:r>
            <a:r>
              <a:rPr lang="es-CO" b="1" dirty="0" smtClean="0"/>
              <a:t>en Chile </a:t>
            </a:r>
            <a:r>
              <a:rPr lang="es-CO" b="1" dirty="0"/>
              <a:t>y Argentina</a:t>
            </a:r>
            <a:r>
              <a:rPr lang="es-CO" b="1" dirty="0" smtClean="0"/>
              <a:t>. </a:t>
            </a:r>
          </a:p>
          <a:p>
            <a:pPr marL="0" indent="0" algn="just">
              <a:buNone/>
            </a:pPr>
            <a:endParaRPr lang="es-CO" b="1" dirty="0"/>
          </a:p>
          <a:p>
            <a:pPr marL="0" indent="0" algn="just">
              <a:buNone/>
            </a:pPr>
            <a:r>
              <a:rPr lang="es-CO" b="1" dirty="0" smtClean="0"/>
              <a:t>El </a:t>
            </a:r>
            <a:r>
              <a:rPr lang="es-CO" b="1" dirty="0"/>
              <a:t>canal de Panamá y su construcción </a:t>
            </a:r>
            <a:r>
              <a:rPr lang="es-CO" b="1" dirty="0" smtClean="0"/>
              <a:t>son reconocidas como </a:t>
            </a:r>
            <a:r>
              <a:rPr lang="es-CO" b="1" dirty="0"/>
              <a:t>una de </a:t>
            </a:r>
            <a:r>
              <a:rPr lang="es-CO" b="1" dirty="0" smtClean="0"/>
              <a:t>las obras más representativas de </a:t>
            </a:r>
            <a:r>
              <a:rPr lang="es-CO" b="1" dirty="0"/>
              <a:t>la ingeniería mundial del siglo </a:t>
            </a:r>
            <a:r>
              <a:rPr lang="es-CO" b="1" dirty="0" smtClean="0"/>
              <a:t>XX.</a:t>
            </a:r>
            <a:endParaRPr lang="es-CO" b="1" dirty="0"/>
          </a:p>
          <a:p>
            <a:endParaRPr lang="es-CO" dirty="0"/>
          </a:p>
        </p:txBody>
      </p:sp>
    </p:spTree>
    <p:extLst>
      <p:ext uri="{BB962C8B-B14F-4D97-AF65-F5344CB8AC3E}">
        <p14:creationId xmlns:p14="http://schemas.microsoft.com/office/powerpoint/2010/main" val="27138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4" name="Título 1"/>
          <p:cNvSpPr>
            <a:spLocks noGrp="1"/>
          </p:cNvSpPr>
          <p:nvPr>
            <p:ph idx="1"/>
          </p:nvPr>
        </p:nvSpPr>
        <p:spPr>
          <a:xfrm>
            <a:off x="838200" y="522288"/>
            <a:ext cx="10515600" cy="5654675"/>
          </a:xfrm>
        </p:spPr>
        <p:txBody>
          <a:bodyPr>
            <a:normAutofit fontScale="77500" lnSpcReduction="20000"/>
          </a:bodyPr>
          <a:lstStyle/>
          <a:p>
            <a:pPr marL="0" indent="0">
              <a:buNone/>
            </a:pPr>
            <a:r>
              <a:rPr lang="es-CO" b="1" dirty="0"/>
              <a:t>Antes de la llegada de los primeros exploradores europeos, existían antiguos caminos utilizados por los indígenas para atravesar el istmo de Panamá y facilitar el desplazamiento y la comunicación entre la costa atlántica y el pacífico, estos caminos fueron utilizados por los exploradores a su llegada. </a:t>
            </a:r>
          </a:p>
          <a:p>
            <a:endParaRPr lang="es-CO" b="1" dirty="0"/>
          </a:p>
          <a:p>
            <a:pPr marL="0" indent="0">
              <a:buNone/>
            </a:pPr>
            <a:r>
              <a:rPr lang="es-CO" b="1" dirty="0"/>
              <a:t>En el siglo XVI los exploradores españoles, buscaron un paso en Centroamérica para  el transporte marítimo entre los dos océanos: Cristóbal Colón, Hernán Cortés, Vasco Núñez de Balboa, Antonio Tello de Guzmán, Fernando de Magallanes, pero estás empresas fracasaron por las dificultades del terreno, la falta de tecnología y los problemas políticos de la época. Algunos de ellos, mejoraron los caminos indígenas encontrados y establecieron las primeras rutas para la comunicación entre los dos océanos. </a:t>
            </a:r>
          </a:p>
          <a:p>
            <a:pPr marL="0" indent="0">
              <a:buNone/>
            </a:pPr>
            <a:endParaRPr lang="es-CO" b="1" dirty="0"/>
          </a:p>
          <a:p>
            <a:pPr marL="0" indent="0">
              <a:buNone/>
            </a:pPr>
            <a:r>
              <a:rPr lang="es-CO" b="1" dirty="0"/>
              <a:t>En 1524 el rey Carlos I ordenó construir una vía para disminuir los viajes a Perú y evitar que el transporte, especialmente el del oro, se hiciera por el cabo de Hornos. En 1933, Gaspar de Espinosa sugiere hacer un canal, pero muere antes de construirlo, se construye entonces el Camino de las Cruces, utilizado hasta el siglo XIX para el comercio y el transporte entre los dos océanos.  Aunque hubo otros intentos de construir un canal en Tehuantepec, Nicaragua, Panamá o Darién, solo hasta finales del siglo XIX se concretaría la idea y el proyecto. </a:t>
            </a:r>
          </a:p>
          <a:p>
            <a:endParaRPr lang="es-CO" dirty="0"/>
          </a:p>
        </p:txBody>
      </p:sp>
    </p:spTree>
    <p:extLst>
      <p:ext uri="{BB962C8B-B14F-4D97-AF65-F5344CB8AC3E}">
        <p14:creationId xmlns:p14="http://schemas.microsoft.com/office/powerpoint/2010/main" val="124816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42000" b="-42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2514" y="541176"/>
            <a:ext cx="11187404" cy="5887616"/>
          </a:xfrm>
        </p:spPr>
        <p:txBody>
          <a:bodyPr>
            <a:normAutofit fontScale="92500" lnSpcReduction="20000"/>
          </a:bodyPr>
          <a:lstStyle/>
          <a:p>
            <a:pPr marL="0" indent="0" algn="just">
              <a:buNone/>
            </a:pPr>
            <a:endParaRPr lang="es-CO" b="1" dirty="0" smtClean="0"/>
          </a:p>
          <a:p>
            <a:pPr marL="0" indent="0" algn="just">
              <a:buNone/>
            </a:pPr>
            <a:r>
              <a:rPr lang="es-CO" b="1" dirty="0" smtClean="0"/>
              <a:t>A </a:t>
            </a:r>
            <a:r>
              <a:rPr lang="es-CO" b="1" dirty="0"/>
              <a:t>principios del siglo XIX, Alexander von Humboldt, preparó un proyecto de excavación del istmo entre el Chagres y Panamá. El ingeniero francés Fernando de </a:t>
            </a:r>
            <a:r>
              <a:rPr lang="es-CO" b="1" dirty="0" err="1"/>
              <a:t>Lesseps</a:t>
            </a:r>
            <a:r>
              <a:rPr lang="es-CO" b="1" dirty="0"/>
              <a:t> presentó su proyecto de excavación del canal de Panamá.</a:t>
            </a:r>
          </a:p>
          <a:p>
            <a:pPr marL="0" indent="0" algn="just">
              <a:buNone/>
            </a:pPr>
            <a:r>
              <a:rPr lang="es-CO" b="1" dirty="0"/>
              <a:t>Francia hizo un primer intento por construir el Canal en Panamá y envían a </a:t>
            </a:r>
            <a:r>
              <a:rPr lang="es-ES" b="1" dirty="0" err="1"/>
              <a:t>Lucien</a:t>
            </a:r>
            <a:r>
              <a:rPr lang="es-ES" b="1" dirty="0"/>
              <a:t> Napoleón Bonaparte </a:t>
            </a:r>
            <a:r>
              <a:rPr lang="es-ES" b="1" dirty="0" err="1"/>
              <a:t>Wyse</a:t>
            </a:r>
            <a:r>
              <a:rPr lang="es-ES" b="1" dirty="0"/>
              <a:t> en 1876 y a</a:t>
            </a:r>
            <a:r>
              <a:rPr lang="es-CO" b="1" dirty="0"/>
              <a:t> </a:t>
            </a:r>
            <a:r>
              <a:rPr lang="es-ES" b="1" dirty="0" err="1"/>
              <a:t>Armand</a:t>
            </a:r>
            <a:r>
              <a:rPr lang="es-ES" b="1" dirty="0"/>
              <a:t> </a:t>
            </a:r>
            <a:r>
              <a:rPr lang="es-ES" b="1" dirty="0" err="1"/>
              <a:t>Reclus</a:t>
            </a:r>
            <a:r>
              <a:rPr lang="es-ES" b="1" dirty="0"/>
              <a:t> para que evalúen la factibilidad del proyecto, cuyo resultado fue positivo . En 1878 se firma el contrato Salgar-</a:t>
            </a:r>
            <a:r>
              <a:rPr lang="es-ES" b="1" dirty="0" err="1"/>
              <a:t>Wyse</a:t>
            </a:r>
            <a:r>
              <a:rPr lang="es-ES" b="1" dirty="0"/>
              <a:t> donde se autorizó por parte del gobierno colombiano la construcción del canal por parte de Francia.  </a:t>
            </a:r>
          </a:p>
          <a:p>
            <a:pPr marL="0" indent="0" algn="just">
              <a:buNone/>
            </a:pPr>
            <a:r>
              <a:rPr lang="es-ES" b="1" dirty="0"/>
              <a:t>El ingeniero </a:t>
            </a:r>
            <a:r>
              <a:rPr lang="es-ES" b="1" dirty="0" err="1"/>
              <a:t>Lesseps</a:t>
            </a:r>
            <a:r>
              <a:rPr lang="es-ES" b="1" dirty="0"/>
              <a:t> compró los derechos del contrato y creó la Compañía Universal del Canal Interoceánico de Panamá. </a:t>
            </a:r>
          </a:p>
          <a:p>
            <a:pPr marL="0" indent="0" algn="just">
              <a:buNone/>
            </a:pPr>
            <a:r>
              <a:rPr lang="es-ES" b="1" dirty="0"/>
              <a:t>Sin embargo, la empresa fracasó porque se diseñó un canal a nivel  que no era adecuado para el terreno y porque las enfermedades tropicales y el clima hicieron estragos entre los trabajadores. Los inversionistas franceses y el propio </a:t>
            </a:r>
            <a:r>
              <a:rPr lang="es-ES" b="1" dirty="0" err="1"/>
              <a:t>Lesseps</a:t>
            </a:r>
            <a:r>
              <a:rPr lang="es-ES" b="1" dirty="0"/>
              <a:t> enviaron varias comisiones de expertos a inspeccionar las obras ante los rumores sobre los pocos avances de la obra, teniendo en cuenta el tiempo y el dinero que se había invertido en la obra. </a:t>
            </a:r>
            <a:r>
              <a:rPr lang="es-CO" b="1" dirty="0"/>
              <a:t>En estas visitas concluyeron que se debía hacer un canal con esclusas y cuando se iba a iniciar, el dinero destinado para la obra, se acabó. </a:t>
            </a:r>
          </a:p>
          <a:p>
            <a:endParaRPr lang="es-CO" dirty="0"/>
          </a:p>
        </p:txBody>
      </p:sp>
    </p:spTree>
    <p:extLst>
      <p:ext uri="{BB962C8B-B14F-4D97-AF65-F5344CB8AC3E}">
        <p14:creationId xmlns:p14="http://schemas.microsoft.com/office/powerpoint/2010/main" val="210340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1000" b="-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4563" y="298580"/>
            <a:ext cx="11560629" cy="6307493"/>
          </a:xfrm>
        </p:spPr>
        <p:txBody>
          <a:bodyPr>
            <a:normAutofit fontScale="92500" lnSpcReduction="20000"/>
          </a:bodyPr>
          <a:lstStyle/>
          <a:p>
            <a:pPr marL="0" indent="0" algn="just">
              <a:buNone/>
            </a:pPr>
            <a:endParaRPr lang="es-CO" b="1" dirty="0" smtClean="0"/>
          </a:p>
          <a:p>
            <a:pPr marL="0" indent="0" algn="just">
              <a:buNone/>
            </a:pPr>
            <a:r>
              <a:rPr lang="es-CO" b="1" dirty="0" smtClean="0"/>
              <a:t>Cuando el contrato con los franceses fracasa, Colombia firma el Tratado Herrán-Hay con Estados Unidos para la construcción de un canal transoceánico en Panamá. El tratado fue rechazado por el Senado de Colombia, hecho que facilitó la separación de Panamá de Colombia  el 3 de noviembre de 1903. </a:t>
            </a:r>
          </a:p>
          <a:p>
            <a:pPr marL="0" indent="0" algn="just">
              <a:buNone/>
            </a:pPr>
            <a:endParaRPr lang="es-CO" b="1" dirty="0"/>
          </a:p>
          <a:p>
            <a:pPr marL="0" indent="0" algn="just">
              <a:buNone/>
            </a:pPr>
            <a:r>
              <a:rPr lang="es-CO" b="1" dirty="0" smtClean="0"/>
              <a:t>Este movimiento liderado por José Agustín Arango, buscaba negociar directamente con Estados Unidos y con su presidente Theodore Roosevelt, un tratado para la construcción del canal, formalizado mediante el Tratado Hay-</a:t>
            </a:r>
            <a:r>
              <a:rPr lang="es-CO" b="1" dirty="0" err="1" smtClean="0"/>
              <a:t>Bunau</a:t>
            </a:r>
            <a:r>
              <a:rPr lang="es-CO" b="1" dirty="0" smtClean="0"/>
              <a:t> Varilla. En él se estableció, además de la construcción del canal, la cesión a perpetuidad de una franja de terreno denominada la Zona del Canal. Esta obra de ingeniería fue inaugurada y abierta al tráfico marítimo el 15 de agosto de 1914.  </a:t>
            </a:r>
          </a:p>
          <a:p>
            <a:pPr marL="0" indent="0" algn="just">
              <a:buNone/>
            </a:pPr>
            <a:endParaRPr lang="es-CO" b="1" dirty="0" smtClean="0"/>
          </a:p>
          <a:p>
            <a:pPr marL="0" indent="0" algn="just">
              <a:buNone/>
            </a:pPr>
            <a:r>
              <a:rPr lang="es-CO" b="1" dirty="0" smtClean="0"/>
              <a:t>Por medio del Tratado Torrijos-Carter, firmado el 7 de septiembre de 1977 por el presidente de los Estados Unidos y el general panameño, acaba con el término    “perpetuidad" del antiguo Tratado Hay-</a:t>
            </a:r>
            <a:r>
              <a:rPr lang="es-CO" b="1" dirty="0" err="1" smtClean="0"/>
              <a:t>Bunau</a:t>
            </a:r>
            <a:r>
              <a:rPr lang="es-CO" b="1" dirty="0" smtClean="0"/>
              <a:t> Varilla y le concede la administración del canal a Panamá desde el 31 de diciembre de 1999, a las 12:00 p. m.; fecha en el que fue recibido por la presidenta Mireya Moscoso de manos del expresidente estadounidense Jimmy Carter.</a:t>
            </a:r>
          </a:p>
          <a:p>
            <a:endParaRPr lang="es-CO" dirty="0"/>
          </a:p>
        </p:txBody>
      </p:sp>
    </p:spTree>
    <p:extLst>
      <p:ext uri="{BB962C8B-B14F-4D97-AF65-F5344CB8AC3E}">
        <p14:creationId xmlns:p14="http://schemas.microsoft.com/office/powerpoint/2010/main" val="110078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stretch>
            <a:fillRect t="-17000" b="-17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5191" y="438538"/>
            <a:ext cx="11383347" cy="5999583"/>
          </a:xfrm>
        </p:spPr>
        <p:txBody>
          <a:bodyPr>
            <a:normAutofit fontScale="92500" lnSpcReduction="10000"/>
          </a:bodyPr>
          <a:lstStyle/>
          <a:p>
            <a:pPr marL="0" indent="0" algn="just">
              <a:buNone/>
            </a:pPr>
            <a:r>
              <a:rPr lang="es-CO" b="1" dirty="0" smtClean="0"/>
              <a:t>La separación de Panamá se debió a múltiples factores: el expansionismo de Estados Unidos en el Caribe, la quiebra de la compañía francesa encargada de construir el canal de Panamá, la entrada en escena del abogado William N. Cromwell quien planeó la separación y representó a la Compañía Nueva del Canal de Panamá y la ineptitud del gobierno colombiano representado en José Manuel Marroquín.   </a:t>
            </a:r>
          </a:p>
          <a:p>
            <a:pPr marL="0" indent="0" algn="just">
              <a:buNone/>
            </a:pPr>
            <a:endParaRPr lang="es-CO" b="1" dirty="0" smtClean="0"/>
          </a:p>
          <a:p>
            <a:pPr marL="0" indent="0" algn="just">
              <a:buNone/>
            </a:pPr>
            <a:r>
              <a:rPr lang="es-CO" b="1" dirty="0" smtClean="0"/>
              <a:t>Además, durante el siglo XIX, Colombia sufrió diferentes conflictos entre liberales y conservadore</a:t>
            </a:r>
            <a:r>
              <a:rPr lang="es-CO" b="1" dirty="0"/>
              <a:t>s</a:t>
            </a:r>
            <a:r>
              <a:rPr lang="es-CO" b="1" dirty="0" smtClean="0"/>
              <a:t>, contradicciones entre el librecambio y el proteccionismo, entre el federalismo y el centralismo, con numerosas guerras civiles, contribuyeron a la perdida de Panamá. </a:t>
            </a:r>
          </a:p>
          <a:p>
            <a:pPr marL="0" indent="0" algn="just">
              <a:buNone/>
            </a:pPr>
            <a:endParaRPr lang="es-CO" b="1" dirty="0"/>
          </a:p>
          <a:p>
            <a:pPr marL="0" indent="0" algn="just">
              <a:buNone/>
            </a:pPr>
            <a:r>
              <a:rPr lang="es-CO" b="1" dirty="0" smtClean="0"/>
              <a:t>El 6 de abril de 1914, </a:t>
            </a:r>
            <a:r>
              <a:rPr lang="es-CO" b="1" dirty="0"/>
              <a:t>E</a:t>
            </a:r>
            <a:r>
              <a:rPr lang="es-CO" b="1" dirty="0" smtClean="0"/>
              <a:t>stados Unidos firmó con Colombia el tratado Urrutia Thomson, donde se reconocieron los derechos que Colombia tendría sobre el canal y el  ferrocarril de Panamá; Así mismo, Colombia debía reconocer la separación de Panamá y en compensación recibiría la suma de 15 millones de dólares. </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58662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Fuentes</a:t>
            </a:r>
            <a:endParaRPr lang="es-CO" b="1" dirty="0"/>
          </a:p>
        </p:txBody>
      </p:sp>
      <p:sp>
        <p:nvSpPr>
          <p:cNvPr id="3" name="Marcador de contenido 2"/>
          <p:cNvSpPr>
            <a:spLocks noGrp="1"/>
          </p:cNvSpPr>
          <p:nvPr>
            <p:ph idx="1"/>
          </p:nvPr>
        </p:nvSpPr>
        <p:spPr>
          <a:xfrm>
            <a:off x="838200" y="1324947"/>
            <a:ext cx="10515600" cy="4852016"/>
          </a:xfrm>
        </p:spPr>
        <p:txBody>
          <a:bodyPr>
            <a:normAutofit fontScale="92500" lnSpcReduction="20000"/>
          </a:bodyPr>
          <a:lstStyle/>
          <a:p>
            <a:r>
              <a:rPr lang="es-CO" dirty="0"/>
              <a:t>Canal de Panamá: </a:t>
            </a:r>
            <a:r>
              <a:rPr lang="es-CO" u="sng" dirty="0">
                <a:hlinkClick r:id="rId2"/>
              </a:rPr>
              <a:t>https://es.wikipedia.org/wiki/Canal_de_Panam%C3%A1</a:t>
            </a:r>
            <a:r>
              <a:rPr lang="es-CO" dirty="0"/>
              <a:t> </a:t>
            </a:r>
          </a:p>
          <a:p>
            <a:r>
              <a:rPr lang="es-CO" dirty="0" smtClean="0"/>
              <a:t>Canal </a:t>
            </a:r>
            <a:r>
              <a:rPr lang="es-CO" dirty="0"/>
              <a:t>de Panamá: </a:t>
            </a:r>
            <a:r>
              <a:rPr lang="es-CO" u="sng" dirty="0">
                <a:hlinkClick r:id="rId3"/>
              </a:rPr>
              <a:t>https://www.ecured.cu/Canal_de_Panam%C3%A1</a:t>
            </a:r>
            <a:r>
              <a:rPr lang="es-CO" dirty="0"/>
              <a:t> </a:t>
            </a:r>
          </a:p>
          <a:p>
            <a:r>
              <a:rPr lang="es-CO" dirty="0" smtClean="0"/>
              <a:t>Separación </a:t>
            </a:r>
            <a:r>
              <a:rPr lang="es-CO" dirty="0"/>
              <a:t>de Panamá: </a:t>
            </a:r>
            <a:r>
              <a:rPr lang="es-CO" u="sng" dirty="0">
                <a:hlinkClick r:id="rId4"/>
              </a:rPr>
              <a:t>https://es.wikipedia.org/wiki/Separaci%C3%B3n_de_Panam%C3%A1_de_Colombia</a:t>
            </a:r>
            <a:r>
              <a:rPr lang="es-CO" dirty="0"/>
              <a:t> </a:t>
            </a:r>
          </a:p>
          <a:p>
            <a:r>
              <a:rPr lang="es-CO" dirty="0" smtClean="0"/>
              <a:t>Separación </a:t>
            </a:r>
            <a:r>
              <a:rPr lang="es-CO" dirty="0"/>
              <a:t>de Panamá: la historia </a:t>
            </a:r>
            <a:r>
              <a:rPr lang="es-CO" dirty="0" smtClean="0"/>
              <a:t>desconocida / Olmedo </a:t>
            </a:r>
            <a:r>
              <a:rPr lang="es-CO" dirty="0" err="1"/>
              <a:t>Beluche</a:t>
            </a:r>
            <a:r>
              <a:rPr lang="es-CO" dirty="0" smtClean="0"/>
              <a:t>. </a:t>
            </a:r>
            <a:r>
              <a:rPr lang="es-CO" dirty="0"/>
              <a:t>En: Credencial Historia. No. 16, septiembre de 2003, edición especial sobre el Centenario </a:t>
            </a:r>
            <a:r>
              <a:rPr lang="es-CO" dirty="0" smtClean="0"/>
              <a:t>de </a:t>
            </a:r>
            <a:r>
              <a:rPr lang="es-CO" dirty="0"/>
              <a:t>la Independencia de </a:t>
            </a:r>
            <a:r>
              <a:rPr lang="es-CO" dirty="0" smtClean="0"/>
              <a:t>Panamá</a:t>
            </a:r>
            <a:r>
              <a:rPr lang="es-CO" dirty="0"/>
              <a:t>. </a:t>
            </a:r>
            <a:endParaRPr lang="es-CO" dirty="0" smtClean="0"/>
          </a:p>
          <a:p>
            <a:r>
              <a:rPr lang="es-CO" dirty="0" smtClean="0"/>
              <a:t>El tratado Urrutia Thomson / Teresa Morales de Gómez. En</a:t>
            </a:r>
            <a:r>
              <a:rPr lang="es-CO" dirty="0"/>
              <a:t>: Credencial Historia. No. 16, septiembre de 2003, edición especial sobre el </a:t>
            </a:r>
            <a:r>
              <a:rPr lang="es-CO" dirty="0" smtClean="0"/>
              <a:t>Centenario de </a:t>
            </a:r>
            <a:r>
              <a:rPr lang="es-CO" dirty="0"/>
              <a:t>la Independencia de </a:t>
            </a:r>
            <a:r>
              <a:rPr lang="es-CO" dirty="0" smtClean="0"/>
              <a:t>Panamá</a:t>
            </a:r>
            <a:r>
              <a:rPr lang="es-CO" dirty="0"/>
              <a:t>. </a:t>
            </a:r>
          </a:p>
          <a:p>
            <a:r>
              <a:rPr lang="es-CO" dirty="0" smtClean="0"/>
              <a:t>Derechos de Colombia, Panamá y Estados Unidos en el Canal / Álvaro Tirado mejía. </a:t>
            </a:r>
            <a:r>
              <a:rPr lang="es-CO" dirty="0"/>
              <a:t>En: Credencial Historia. No. 16, septiembre de 2003, edición especial sobre el Centenario de </a:t>
            </a:r>
            <a:r>
              <a:rPr lang="es-CO" dirty="0" smtClean="0"/>
              <a:t>la Independencia de Panamá</a:t>
            </a:r>
            <a:r>
              <a:rPr lang="es-CO" dirty="0"/>
              <a:t>. </a:t>
            </a:r>
            <a:endParaRPr lang="es-CO" dirty="0" smtClean="0"/>
          </a:p>
          <a:p>
            <a:endParaRPr lang="es-CO" dirty="0"/>
          </a:p>
          <a:p>
            <a:endParaRPr lang="es-CO" dirty="0"/>
          </a:p>
          <a:p>
            <a:endParaRPr lang="es-CO" dirty="0"/>
          </a:p>
        </p:txBody>
      </p:sp>
    </p:spTree>
    <p:extLst>
      <p:ext uri="{BB962C8B-B14F-4D97-AF65-F5344CB8AC3E}">
        <p14:creationId xmlns:p14="http://schemas.microsoft.com/office/powerpoint/2010/main" val="3125696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5E371E8A99EBA498270D8AEED4FE762" ma:contentTypeVersion="0" ma:contentTypeDescription="Crear nuevo documento." ma:contentTypeScope="" ma:versionID="8b099961c1b7d8b47d53bb0a13f9c35b">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3EFA26-E1A0-4A28-8F4D-E71B40ED5D69}"/>
</file>

<file path=customXml/itemProps2.xml><?xml version="1.0" encoding="utf-8"?>
<ds:datastoreItem xmlns:ds="http://schemas.openxmlformats.org/officeDocument/2006/customXml" ds:itemID="{9F976899-F798-43F6-870D-57032598592A}"/>
</file>

<file path=customXml/itemProps3.xml><?xml version="1.0" encoding="utf-8"?>
<ds:datastoreItem xmlns:ds="http://schemas.openxmlformats.org/officeDocument/2006/customXml" ds:itemID="{DEADA53C-65DD-4BE0-8FA8-2910FC6F5821}"/>
</file>

<file path=docProps/app.xml><?xml version="1.0" encoding="utf-8"?>
<Properties xmlns="http://schemas.openxmlformats.org/officeDocument/2006/extended-properties" xmlns:vt="http://schemas.openxmlformats.org/officeDocument/2006/docPropsVTypes">
  <TotalTime>383</TotalTime>
  <Words>600</Words>
  <Application>Microsoft Office PowerPoint</Application>
  <PresentationFormat>Panorámica</PresentationFormat>
  <Paragraphs>36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El Canal de Panamá  1888 - 1914</vt:lpstr>
      <vt:lpstr>Presentación de PowerPoint</vt:lpstr>
      <vt:lpstr>Presentación de PowerPoint</vt:lpstr>
      <vt:lpstr>Presentación de PowerPoint</vt:lpstr>
      <vt:lpstr>Presentación de PowerPoint</vt:lpstr>
      <vt:lpstr>Presentación de PowerPoint</vt:lpstr>
      <vt:lpstr>Fuentes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Canal de Panamá</dc:title>
  <dc:creator>Maria Isabel Duarte Gandica</dc:creator>
  <cp:lastModifiedBy>Luz Damary Gomez Orozco</cp:lastModifiedBy>
  <cp:revision>40</cp:revision>
  <dcterms:created xsi:type="dcterms:W3CDTF">2018-07-16T15:14:34Z</dcterms:created>
  <dcterms:modified xsi:type="dcterms:W3CDTF">2018-10-03T16:00:59Z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0x01010005E371E8A99EBA498270D8AEED4FE762</vt:lpwstr>
  </property>
</Properties>
</file>