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1"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6CF0DAFB-9B32-463F-9586-E135EE745E85}" type="datetimeFigureOut">
              <a:rPr lang="es-CO" smtClean="0"/>
              <a:t>05/07/2017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204852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CF0DAFB-9B32-463F-9586-E135EE745E85}" type="datetimeFigureOut">
              <a:rPr lang="es-CO" smtClean="0"/>
              <a:t>05/07/2017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3606918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CF0DAFB-9B32-463F-9586-E135EE745E85}" type="datetimeFigureOut">
              <a:rPr lang="es-CO" smtClean="0"/>
              <a:t>05/07/2017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1247099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6CF0DAFB-9B32-463F-9586-E135EE745E85}" type="datetimeFigureOut">
              <a:rPr lang="es-CO" smtClean="0"/>
              <a:t>05/07/2017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247155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CF0DAFB-9B32-463F-9586-E135EE745E85}" type="datetimeFigureOut">
              <a:rPr lang="es-CO" smtClean="0"/>
              <a:t>05/07/2017</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4161572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6CF0DAFB-9B32-463F-9586-E135EE745E85}" type="datetimeFigureOut">
              <a:rPr lang="es-CO" smtClean="0"/>
              <a:t>05/07/2017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2783303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6CF0DAFB-9B32-463F-9586-E135EE745E85}" type="datetimeFigureOut">
              <a:rPr lang="es-CO" smtClean="0"/>
              <a:t>05/07/2017</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158140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6CF0DAFB-9B32-463F-9586-E135EE745E85}" type="datetimeFigureOut">
              <a:rPr lang="es-CO" smtClean="0"/>
              <a:t>05/07/2017</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364741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CF0DAFB-9B32-463F-9586-E135EE745E85}" type="datetimeFigureOut">
              <a:rPr lang="es-CO" smtClean="0"/>
              <a:t>05/07/2017</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283444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CF0DAFB-9B32-463F-9586-E135EE745E85}" type="datetimeFigureOut">
              <a:rPr lang="es-CO" smtClean="0"/>
              <a:t>05/07/2017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150603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CF0DAFB-9B32-463F-9586-E135EE745E85}" type="datetimeFigureOut">
              <a:rPr lang="es-CO" smtClean="0"/>
              <a:t>05/07/2017</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7C0D54F0-F2F8-4D62-864C-370F02F551D9}" type="slidenum">
              <a:rPr lang="es-CO" smtClean="0"/>
              <a:t>‹Nº›</a:t>
            </a:fld>
            <a:endParaRPr lang="es-CO"/>
          </a:p>
        </p:txBody>
      </p:sp>
    </p:spTree>
    <p:extLst>
      <p:ext uri="{BB962C8B-B14F-4D97-AF65-F5344CB8AC3E}">
        <p14:creationId xmlns:p14="http://schemas.microsoft.com/office/powerpoint/2010/main" val="31757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0DAFB-9B32-463F-9586-E135EE745E85}" type="datetimeFigureOut">
              <a:rPr lang="es-CO" smtClean="0"/>
              <a:t>05/07/2017</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D54F0-F2F8-4D62-864C-370F02F551D9}" type="slidenum">
              <a:rPr lang="es-CO" smtClean="0"/>
              <a:t>‹Nº›</a:t>
            </a:fld>
            <a:endParaRPr lang="es-CO"/>
          </a:p>
        </p:txBody>
      </p:sp>
    </p:spTree>
    <p:extLst>
      <p:ext uri="{BB962C8B-B14F-4D97-AF65-F5344CB8AC3E}">
        <p14:creationId xmlns:p14="http://schemas.microsoft.com/office/powerpoint/2010/main" val="696254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anrepcultural.org/blaavirtual/biografias/isaajorg.htm" TargetMode="External"/><Relationship Id="rId2" Type="http://schemas.openxmlformats.org/officeDocument/2006/relationships/hyperlink" Target="http://www.revistaarcadia.com/agenda/articulo/maria-de-jorge-isaacs-cumple-150-anos/62998" TargetMode="External"/><Relationship Id="rId1" Type="http://schemas.openxmlformats.org/officeDocument/2006/relationships/slideLayout" Target="../slideLayouts/slideLayout2.xml"/><Relationship Id="rId5" Type="http://schemas.openxmlformats.org/officeDocument/2006/relationships/hyperlink" Target="http://www.semana.com/cultura/articulo/por-que-leer-maria-de-jorge-isaacs/524205" TargetMode="External"/><Relationship Id="rId4" Type="http://schemas.openxmlformats.org/officeDocument/2006/relationships/hyperlink" Target="http://www.redalyc.org/pdf/833/8330800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4839167"/>
            <a:ext cx="9144000" cy="1655762"/>
          </a:xfrm>
        </p:spPr>
        <p:txBody>
          <a:bodyPr>
            <a:normAutofit fontScale="77500" lnSpcReduction="20000"/>
          </a:bodyPr>
          <a:lstStyle/>
          <a:p>
            <a:pPr>
              <a:lnSpc>
                <a:spcPct val="107000"/>
              </a:lnSpc>
              <a:spcAft>
                <a:spcPts val="800"/>
              </a:spcAft>
            </a:pPr>
            <a:r>
              <a:rPr lang="es-CO" sz="3200" cap="all" dirty="0"/>
              <a:t>Sala de Patrimonio Documental</a:t>
            </a:r>
          </a:p>
          <a:p>
            <a:pPr>
              <a:lnSpc>
                <a:spcPct val="107000"/>
              </a:lnSpc>
              <a:spcAft>
                <a:spcPts val="800"/>
              </a:spcAft>
            </a:pPr>
            <a:r>
              <a:rPr lang="es-CO" sz="3200" cap="all" dirty="0"/>
              <a:t>Centro Cultural Biblioteca Luis Echavarría Villegas</a:t>
            </a:r>
          </a:p>
          <a:p>
            <a:pPr>
              <a:lnSpc>
                <a:spcPct val="107000"/>
              </a:lnSpc>
              <a:spcAft>
                <a:spcPts val="800"/>
              </a:spcAft>
            </a:pPr>
            <a:r>
              <a:rPr lang="es-CO" sz="3200" cap="all" dirty="0"/>
              <a:t>Medellín, </a:t>
            </a:r>
            <a:r>
              <a:rPr lang="es-CO" sz="3200" cap="all" dirty="0" smtClean="0"/>
              <a:t>julio </a:t>
            </a:r>
            <a:r>
              <a:rPr lang="es-CO" sz="3200" cap="all" dirty="0"/>
              <a:t>2017</a:t>
            </a:r>
          </a:p>
          <a:p>
            <a:endParaRPr lang="es-CO" dirty="0"/>
          </a:p>
        </p:txBody>
      </p:sp>
      <p:sp>
        <p:nvSpPr>
          <p:cNvPr id="6" name="AutoShape 6" descr="https://upload.wikimedia.org/wikipedia/commons/thumb/f/f6/MariaJorge_Isaacs.JPG/1024px-MariaJorge_Isaacs.JPG"/>
          <p:cNvSpPr>
            <a:spLocks noGrp="1" noChangeAspect="1" noChangeArrowheads="1"/>
          </p:cNvSpPr>
          <p:nvPr>
            <p:ph type="ctrTitle"/>
          </p:nvPr>
        </p:nvSpPr>
        <p:spPr bwMode="auto">
          <a:xfrm>
            <a:off x="1394908" y="552206"/>
            <a:ext cx="9144000" cy="32990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es-CO" dirty="0" smtClean="0"/>
              <a:t>María: novela americana</a:t>
            </a:r>
            <a:br>
              <a:rPr lang="es-CO" dirty="0" smtClean="0"/>
            </a:br>
            <a:r>
              <a:rPr lang="es-CO" dirty="0" smtClean="0"/>
              <a:t>de Jorge </a:t>
            </a:r>
            <a:r>
              <a:rPr lang="es-CO" dirty="0" err="1" smtClean="0"/>
              <a:t>Isaacs</a:t>
            </a:r>
            <a:r>
              <a:rPr lang="es-CO" dirty="0" smtClean="0"/>
              <a:t/>
            </a:r>
            <a:br>
              <a:rPr lang="es-CO" dirty="0" smtClean="0"/>
            </a:br>
            <a:r>
              <a:rPr lang="es-CO" dirty="0" smtClean="0"/>
              <a:t>150 años</a:t>
            </a:r>
            <a:endParaRPr lang="es-CO" dirty="0"/>
          </a:p>
        </p:txBody>
      </p:sp>
      <p:pic>
        <p:nvPicPr>
          <p:cNvPr id="7" name="Imagen 6"/>
          <p:cNvPicPr/>
          <p:nvPr/>
        </p:nvPicPr>
        <p:blipFill>
          <a:blip r:embed="rId2">
            <a:extLst>
              <a:ext uri="{28A0092B-C50C-407E-A947-70E740481C1C}">
                <a14:useLocalDpi xmlns:a14="http://schemas.microsoft.com/office/drawing/2010/main" val="0"/>
              </a:ext>
            </a:extLst>
          </a:blip>
          <a:srcRect/>
          <a:stretch>
            <a:fillRect/>
          </a:stretch>
        </p:blipFill>
        <p:spPr bwMode="auto">
          <a:xfrm>
            <a:off x="84138" y="5966615"/>
            <a:ext cx="1627963" cy="828823"/>
          </a:xfrm>
          <a:prstGeom prst="rect">
            <a:avLst/>
          </a:prstGeom>
          <a:noFill/>
          <a:ln>
            <a:noFill/>
          </a:ln>
        </p:spPr>
      </p:pic>
    </p:spTree>
    <p:extLst>
      <p:ext uri="{BB962C8B-B14F-4D97-AF65-F5344CB8AC3E}">
        <p14:creationId xmlns:p14="http://schemas.microsoft.com/office/powerpoint/2010/main" val="3921374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99247"/>
            <a:ext cx="10515600" cy="5477716"/>
          </a:xfrm>
        </p:spPr>
        <p:txBody>
          <a:bodyPr/>
          <a:lstStyle/>
          <a:p>
            <a:pPr marL="0" indent="0">
              <a:buNone/>
            </a:pPr>
            <a:r>
              <a:rPr lang="es-CO" dirty="0"/>
              <a:t>La forma poética y descriptiva de referirse a los paisajes, el hecho de narrar una historia de pasión sin salirse de los códigos morales de la época y la decisión de mezclar elementos autobiográficos con la ficción, hicieron que la novela tuviera un éxito sin precedentes, traducida a diversos idiomas y reeditada varias veces. Lo paradójico es que Jorge </a:t>
            </a:r>
            <a:r>
              <a:rPr lang="es-CO" dirty="0" err="1"/>
              <a:t>Isaacs</a:t>
            </a:r>
            <a:r>
              <a:rPr lang="es-CO" dirty="0"/>
              <a:t> no recibió regalías por derechos de autor. </a:t>
            </a:r>
            <a:endParaRPr lang="es-CO" dirty="0" smtClean="0"/>
          </a:p>
          <a:p>
            <a:pPr marL="0" indent="0">
              <a:buNone/>
            </a:pPr>
            <a:endParaRPr lang="es-CO" dirty="0"/>
          </a:p>
          <a:p>
            <a:pPr marL="0" indent="0">
              <a:buNone/>
            </a:pPr>
            <a:r>
              <a:rPr lang="es-CO" dirty="0"/>
              <a:t>La historia de amor de Efraín y María ha sido adaptada para el cine, el teatro y la televisión, así como ha inspirado espectáculos de ballet. </a:t>
            </a:r>
            <a:endParaRPr lang="es-CO" dirty="0" smtClean="0"/>
          </a:p>
          <a:p>
            <a:pPr marL="0" indent="0">
              <a:buNone/>
            </a:pPr>
            <a:endParaRPr lang="es-CO" dirty="0"/>
          </a:p>
          <a:p>
            <a:pPr marL="0" indent="0">
              <a:buNone/>
            </a:pPr>
            <a:endParaRPr lang="es-CO" dirty="0"/>
          </a:p>
        </p:txBody>
      </p:sp>
    </p:spTree>
    <p:extLst>
      <p:ext uri="{BB962C8B-B14F-4D97-AF65-F5344CB8AC3E}">
        <p14:creationId xmlns:p14="http://schemas.microsoft.com/office/powerpoint/2010/main" val="3875516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6216"/>
            <a:ext cx="10515600" cy="5520747"/>
          </a:xfrm>
        </p:spPr>
        <p:txBody>
          <a:bodyPr>
            <a:normAutofit/>
          </a:bodyPr>
          <a:lstStyle/>
          <a:p>
            <a:pPr marL="0" indent="0">
              <a:buNone/>
            </a:pPr>
            <a:r>
              <a:rPr lang="es-CO" dirty="0" smtClean="0"/>
              <a:t>“</a:t>
            </a:r>
            <a:r>
              <a:rPr lang="es-CO" dirty="0"/>
              <a:t>La ‘María’ no es ilegible y Jorge </a:t>
            </a:r>
            <a:r>
              <a:rPr lang="es-CO" dirty="0" err="1"/>
              <a:t>Isaacs</a:t>
            </a:r>
            <a:r>
              <a:rPr lang="es-CO" dirty="0"/>
              <a:t> no era más romántico que nosotros –escribió </a:t>
            </a:r>
            <a:r>
              <a:rPr lang="es-CO" dirty="0" smtClean="0"/>
              <a:t>en </a:t>
            </a:r>
            <a:r>
              <a:rPr lang="es-CO" dirty="0"/>
              <a:t>la revista argentina El Hogar–. Puedo dar mi palabra de haber leído ayer sin dolor las 370 páginas que la integran, aligeradas por grabados al cinc. (…) Si al lector no le basta mi palabra, o quiere comprobar si esa virtud no ha sido agotada por mí, puede hacer él mismo la prueba, nada voluptuosa por cierto, pero tampoco ingrata</a:t>
            </a:r>
            <a:r>
              <a:rPr lang="es-CO" dirty="0" smtClean="0"/>
              <a:t>”.</a:t>
            </a:r>
          </a:p>
          <a:p>
            <a:pPr marL="0" indent="0" algn="r">
              <a:buNone/>
            </a:pPr>
            <a:r>
              <a:rPr lang="es-CO" dirty="0" smtClean="0"/>
              <a:t>Jorge Luis Borges</a:t>
            </a:r>
            <a:endParaRPr lang="es-CO" dirty="0"/>
          </a:p>
          <a:p>
            <a:pPr marL="0" indent="0">
              <a:buNone/>
            </a:pPr>
            <a:endParaRPr lang="es-CO" dirty="0" smtClean="0"/>
          </a:p>
          <a:p>
            <a:pPr marL="0" lvl="0" indent="0">
              <a:buNone/>
            </a:pPr>
            <a:r>
              <a:rPr lang="es-CO" dirty="0"/>
              <a:t>Es la historia universal de un amor fatídico e imposible, pero narrada desde este continente con un lenguaje literario exquisitamente escrito, poético, visual, musical y sensual</a:t>
            </a:r>
            <a:r>
              <a:rPr lang="es-CO" dirty="0" smtClean="0"/>
              <a:t>”.</a:t>
            </a:r>
          </a:p>
          <a:p>
            <a:pPr marL="0" lvl="0" indent="0" algn="r">
              <a:buNone/>
            </a:pPr>
            <a:r>
              <a:rPr lang="es-CO" dirty="0" smtClean="0"/>
              <a:t>Luz </a:t>
            </a:r>
            <a:r>
              <a:rPr lang="es-CO" dirty="0"/>
              <a:t>Mary Giraldo</a:t>
            </a:r>
          </a:p>
          <a:p>
            <a:pPr marL="0" indent="0">
              <a:buNone/>
            </a:pPr>
            <a:endParaRPr lang="es-CO" dirty="0"/>
          </a:p>
        </p:txBody>
      </p:sp>
    </p:spTree>
    <p:extLst>
      <p:ext uri="{BB962C8B-B14F-4D97-AF65-F5344CB8AC3E}">
        <p14:creationId xmlns:p14="http://schemas.microsoft.com/office/powerpoint/2010/main" val="3339223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98033"/>
            <a:ext cx="10515600" cy="5778929"/>
          </a:xfrm>
        </p:spPr>
        <p:txBody>
          <a:bodyPr>
            <a:normAutofit lnSpcReduction="10000"/>
          </a:bodyPr>
          <a:lstStyle/>
          <a:p>
            <a:pPr marL="0" indent="0">
              <a:buNone/>
            </a:pPr>
            <a:r>
              <a:rPr lang="es-CO" dirty="0" smtClean="0"/>
              <a:t>“La </a:t>
            </a:r>
            <a:r>
              <a:rPr lang="es-CO" dirty="0"/>
              <a:t>figura de </a:t>
            </a:r>
            <a:r>
              <a:rPr lang="es-CO" dirty="0" err="1"/>
              <a:t>Isaacs</a:t>
            </a:r>
            <a:r>
              <a:rPr lang="es-CO" dirty="0"/>
              <a:t>, el hombre vigoroso y valiente, enfrentado siempre a las circunstancias adversas, sigue siendo un ejemplo vivo de un personaje romántico, y un ejemplo romántico de un personaje real, descubridor de hulla, de petróleo, de fosfato de cal, como un trashumante aventurero, litigante de causas perdidas y a la vez guerrero irreductible y </a:t>
            </a:r>
            <a:r>
              <a:rPr lang="es-CO" dirty="0" smtClean="0"/>
              <a:t>legendario…”</a:t>
            </a:r>
            <a:endParaRPr lang="es-CO" dirty="0"/>
          </a:p>
          <a:p>
            <a:pPr marL="0" lvl="0" indent="0">
              <a:buNone/>
            </a:pPr>
            <a:endParaRPr lang="es-CO" dirty="0"/>
          </a:p>
          <a:p>
            <a:pPr marL="0" indent="0">
              <a:buNone/>
            </a:pPr>
            <a:r>
              <a:rPr lang="es-CO" dirty="0" smtClean="0"/>
              <a:t>“Fue </a:t>
            </a:r>
            <a:r>
              <a:rPr lang="es-CO" dirty="0"/>
              <a:t>la vida de un hombre romántico, de un poeta soñador perdido en un mundo real que sin embargo le ofrece, al lado de los desengaños económicos, la novela heroica de la guerra. Toda su vida fluctuó entre los tropiezos financieros y los sueños bélicos, entre los malestares políticos y el embrujo sostenido de otras tierras y otros </a:t>
            </a:r>
            <a:r>
              <a:rPr lang="es-CO" dirty="0" smtClean="0"/>
              <a:t>sueños”.</a:t>
            </a:r>
          </a:p>
          <a:p>
            <a:pPr marL="0" indent="0" algn="r">
              <a:buNone/>
            </a:pPr>
            <a:r>
              <a:rPr lang="es-CO" dirty="0" smtClean="0"/>
              <a:t>Pedro </a:t>
            </a:r>
            <a:r>
              <a:rPr lang="es-CO" dirty="0"/>
              <a:t>Gomez Valderrama. </a:t>
            </a:r>
          </a:p>
          <a:p>
            <a:pPr marL="0" lvl="0" indent="0">
              <a:buNone/>
            </a:pPr>
            <a:r>
              <a:rPr lang="es-CO" dirty="0" smtClean="0"/>
              <a:t> </a:t>
            </a:r>
            <a:endParaRPr lang="es-CO" dirty="0"/>
          </a:p>
          <a:p>
            <a:pPr marL="0" indent="0">
              <a:buNone/>
            </a:pPr>
            <a:endParaRPr lang="es-CO" dirty="0"/>
          </a:p>
        </p:txBody>
      </p:sp>
    </p:spTree>
    <p:extLst>
      <p:ext uri="{BB962C8B-B14F-4D97-AF65-F5344CB8AC3E}">
        <p14:creationId xmlns:p14="http://schemas.microsoft.com/office/powerpoint/2010/main" val="1405005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51821"/>
            <a:ext cx="10515600" cy="5725142"/>
          </a:xfrm>
        </p:spPr>
        <p:txBody>
          <a:bodyPr>
            <a:normAutofit fontScale="70000" lnSpcReduction="20000"/>
          </a:bodyPr>
          <a:lstStyle/>
          <a:p>
            <a:pPr marL="0" indent="0" algn="ctr">
              <a:buNone/>
            </a:pPr>
            <a:r>
              <a:rPr lang="es-CO" b="1" dirty="0" smtClean="0"/>
              <a:t>BIBLIOGRAFIA</a:t>
            </a:r>
          </a:p>
          <a:p>
            <a:pPr marL="0" indent="0">
              <a:buNone/>
            </a:pPr>
            <a:endParaRPr lang="es-CO" dirty="0"/>
          </a:p>
          <a:p>
            <a:pPr lvl="0"/>
            <a:r>
              <a:rPr lang="es-CO" sz="2900" dirty="0" smtClean="0"/>
              <a:t>2017</a:t>
            </a:r>
            <a:r>
              <a:rPr lang="es-CO" sz="2900" dirty="0"/>
              <a:t>: el año de Jorge </a:t>
            </a:r>
            <a:r>
              <a:rPr lang="es-CO" sz="2900" dirty="0" err="1"/>
              <a:t>Isaacs</a:t>
            </a:r>
            <a:r>
              <a:rPr lang="es-CO" sz="2900" dirty="0"/>
              <a:t>. </a:t>
            </a:r>
            <a:r>
              <a:rPr lang="es-CO" dirty="0"/>
              <a:t>17 de abril de 2017. </a:t>
            </a:r>
          </a:p>
          <a:p>
            <a:pPr marL="0" indent="0">
              <a:buNone/>
            </a:pPr>
            <a:r>
              <a:rPr lang="es-CO" dirty="0" smtClean="0"/>
              <a:t>    En</a:t>
            </a:r>
            <a:r>
              <a:rPr lang="es-CO" dirty="0"/>
              <a:t>: </a:t>
            </a:r>
            <a:r>
              <a:rPr lang="es-CO" u="sng" dirty="0">
                <a:hlinkClick r:id="rId2"/>
              </a:rPr>
              <a:t>http://</a:t>
            </a:r>
            <a:r>
              <a:rPr lang="es-CO" u="sng" dirty="0" smtClean="0">
                <a:hlinkClick r:id="rId2"/>
              </a:rPr>
              <a:t>www.revistaarcadia.com/agenda/articulo/maria-de-jorge-isaacs-cumple-150-   anos/62998</a:t>
            </a:r>
            <a:r>
              <a:rPr lang="es-CO" u="sng" dirty="0" smtClean="0"/>
              <a:t> </a:t>
            </a:r>
            <a:endParaRPr lang="es-CO" dirty="0"/>
          </a:p>
          <a:p>
            <a:pPr marL="0" indent="0">
              <a:buNone/>
            </a:pPr>
            <a:r>
              <a:rPr lang="es-CO" dirty="0"/>
              <a:t> </a:t>
            </a:r>
          </a:p>
          <a:p>
            <a:pPr lvl="0"/>
            <a:r>
              <a:rPr lang="es-CO" dirty="0"/>
              <a:t>Cristina, María Teresa. </a:t>
            </a:r>
            <a:r>
              <a:rPr lang="es-CO" dirty="0" err="1"/>
              <a:t>Isaacs</a:t>
            </a:r>
            <a:r>
              <a:rPr lang="es-CO" dirty="0"/>
              <a:t>, Jorge.</a:t>
            </a:r>
          </a:p>
          <a:p>
            <a:pPr marL="0" indent="0">
              <a:buNone/>
            </a:pPr>
            <a:r>
              <a:rPr lang="es-CO" dirty="0"/>
              <a:t> </a:t>
            </a:r>
            <a:r>
              <a:rPr lang="es-CO" dirty="0" smtClean="0"/>
              <a:t>   En</a:t>
            </a:r>
            <a:r>
              <a:rPr lang="es-CO" dirty="0"/>
              <a:t>: </a:t>
            </a:r>
            <a:r>
              <a:rPr lang="es-CO" u="sng" dirty="0">
                <a:hlinkClick r:id="rId3"/>
              </a:rPr>
              <a:t>http://www.banrepcultural.org/blaavirtual/biografias/isaajorg.htm</a:t>
            </a:r>
            <a:r>
              <a:rPr lang="es-CO" dirty="0"/>
              <a:t> </a:t>
            </a:r>
          </a:p>
          <a:p>
            <a:pPr marL="0" indent="0">
              <a:buNone/>
            </a:pPr>
            <a:endParaRPr lang="es-CO" dirty="0"/>
          </a:p>
          <a:p>
            <a:pPr lvl="0"/>
            <a:r>
              <a:rPr lang="es-CO" dirty="0"/>
              <a:t>Gordillo Restrepo Andrés. El Mosaico (1858-1872): nacionalismo, elites y cultura en la segunda mitad del siglo XIX. En: </a:t>
            </a:r>
          </a:p>
          <a:p>
            <a:pPr marL="0" indent="0">
              <a:buNone/>
            </a:pPr>
            <a:r>
              <a:rPr lang="es-CO" dirty="0" smtClean="0"/>
              <a:t>    En</a:t>
            </a:r>
            <a:r>
              <a:rPr lang="es-CO" dirty="0"/>
              <a:t>: Fronteras de la Historia 8 (2003), ICANH, </a:t>
            </a:r>
            <a:r>
              <a:rPr lang="es-CO" u="sng" dirty="0">
                <a:hlinkClick r:id="rId4"/>
              </a:rPr>
              <a:t>http://www.redalyc.org/pdf/833/83308001.pdf</a:t>
            </a:r>
            <a:r>
              <a:rPr lang="es-CO" u="sng" dirty="0"/>
              <a:t> </a:t>
            </a:r>
            <a:endParaRPr lang="es-CO" dirty="0"/>
          </a:p>
          <a:p>
            <a:endParaRPr lang="es-CO" dirty="0"/>
          </a:p>
          <a:p>
            <a:pPr lvl="0"/>
            <a:r>
              <a:rPr lang="es-CO" dirty="0"/>
              <a:t>¿Por qué leer 'María', de Jorge </a:t>
            </a:r>
            <a:r>
              <a:rPr lang="es-CO" dirty="0" err="1"/>
              <a:t>Isaacs</a:t>
            </a:r>
            <a:r>
              <a:rPr lang="es-CO" dirty="0"/>
              <a:t>? 5 de junio de2017</a:t>
            </a:r>
            <a:r>
              <a:rPr lang="es-CO" cap="all" dirty="0"/>
              <a:t>. </a:t>
            </a:r>
            <a:endParaRPr lang="es-CO" dirty="0"/>
          </a:p>
          <a:p>
            <a:pPr marL="0" indent="0">
              <a:buNone/>
            </a:pPr>
            <a:r>
              <a:rPr lang="es-CO" dirty="0" smtClean="0"/>
              <a:t>    En</a:t>
            </a:r>
            <a:r>
              <a:rPr lang="es-CO" dirty="0"/>
              <a:t>: </a:t>
            </a:r>
            <a:r>
              <a:rPr lang="es-CO" u="sng" dirty="0">
                <a:hlinkClick r:id="rId5"/>
              </a:rPr>
              <a:t>http://www.semana.com/cultura/articulo/por-que-leer-maria-de-jorge-isaacs/524205</a:t>
            </a:r>
            <a:endParaRPr lang="es-CO" dirty="0"/>
          </a:p>
          <a:p>
            <a:pPr marL="0" indent="0">
              <a:buNone/>
            </a:pPr>
            <a:r>
              <a:rPr lang="es-CO" dirty="0"/>
              <a:t> </a:t>
            </a:r>
          </a:p>
          <a:p>
            <a:pPr lvl="0"/>
            <a:r>
              <a:rPr lang="es-CO" dirty="0"/>
              <a:t>Valderrama Gómez, Pedro. Jorge </a:t>
            </a:r>
            <a:r>
              <a:rPr lang="es-CO" dirty="0" err="1"/>
              <a:t>Isaacs</a:t>
            </a:r>
            <a:r>
              <a:rPr lang="es-CO" dirty="0"/>
              <a:t>. Bogotá: </a:t>
            </a:r>
            <a:r>
              <a:rPr lang="es-CO" dirty="0" err="1"/>
              <a:t>Procultura</a:t>
            </a:r>
            <a:r>
              <a:rPr lang="es-CO" dirty="0"/>
              <a:t>, 1989. 105 p. </a:t>
            </a:r>
          </a:p>
          <a:p>
            <a:endParaRPr lang="es-CO" dirty="0"/>
          </a:p>
          <a:p>
            <a:pPr marL="0" indent="0">
              <a:buNone/>
            </a:pPr>
            <a:endParaRPr lang="es-CO" dirty="0"/>
          </a:p>
        </p:txBody>
      </p:sp>
    </p:spTree>
    <p:extLst>
      <p:ext uri="{BB962C8B-B14F-4D97-AF65-F5344CB8AC3E}">
        <p14:creationId xmlns:p14="http://schemas.microsoft.com/office/powerpoint/2010/main" val="236678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11972"/>
            <a:ext cx="10515600" cy="6271708"/>
          </a:xfrm>
        </p:spPr>
        <p:txBody>
          <a:bodyPr>
            <a:normAutofit fontScale="92500" lnSpcReduction="10000"/>
          </a:bodyPr>
          <a:lstStyle/>
          <a:p>
            <a:pPr marL="0" indent="0">
              <a:buNone/>
            </a:pPr>
            <a:r>
              <a:rPr lang="es-CO" dirty="0" smtClean="0"/>
              <a:t>Jorge </a:t>
            </a:r>
            <a:r>
              <a:rPr lang="es-CO" dirty="0" err="1"/>
              <a:t>Isaacs</a:t>
            </a:r>
            <a:r>
              <a:rPr lang="es-CO" dirty="0"/>
              <a:t> nació en Cali el primero de abril de 1837 y murió en Ibagué el 17 de abril de 1895. Fue educador, congresista, periodista, aventurero, poeta</a:t>
            </a:r>
            <a:r>
              <a:rPr lang="es-CO" dirty="0" smtClean="0"/>
              <a:t>. Sus restos son trasladados a Medellín.</a:t>
            </a:r>
            <a:endParaRPr lang="es-CO" dirty="0"/>
          </a:p>
          <a:p>
            <a:pPr marL="0" indent="0">
              <a:buNone/>
            </a:pPr>
            <a:endParaRPr lang="es-CO" dirty="0" smtClean="0"/>
          </a:p>
          <a:p>
            <a:pPr marL="0" indent="0">
              <a:buNone/>
            </a:pPr>
            <a:r>
              <a:rPr lang="es-CO" dirty="0" smtClean="0"/>
              <a:t>Hijo </a:t>
            </a:r>
            <a:r>
              <a:rPr lang="es-CO" dirty="0"/>
              <a:t>de Manuela Ferrer y George Henry </a:t>
            </a:r>
            <a:r>
              <a:rPr lang="es-CO" dirty="0" err="1"/>
              <a:t>Isaacs</a:t>
            </a:r>
            <a:r>
              <a:rPr lang="es-CO" dirty="0"/>
              <a:t>, judío de origen inglés nacido en Jamaica y nacionalizado en Colombia. Explotó minas de oro en el Chocó con las que compró las haciendas La Manuelita y El Paraíso. </a:t>
            </a:r>
          </a:p>
          <a:p>
            <a:pPr marL="0" indent="0">
              <a:buNone/>
            </a:pPr>
            <a:endParaRPr lang="es-CO" dirty="0" smtClean="0"/>
          </a:p>
          <a:p>
            <a:pPr marL="0" indent="0">
              <a:buNone/>
            </a:pPr>
            <a:r>
              <a:rPr lang="es-CO" dirty="0" smtClean="0"/>
              <a:t>Estudió </a:t>
            </a:r>
            <a:r>
              <a:rPr lang="es-CO" dirty="0"/>
              <a:t>en Bogotá hasta terminar la secundaria y a su regreso a Cali, participó en la guerra civil contra la dictadura de José María Melo. </a:t>
            </a:r>
            <a:r>
              <a:rPr lang="es-CO" dirty="0" smtClean="0"/>
              <a:t>En 1854 entró a formar parte del ejército durante la presidencia de José María Obando. </a:t>
            </a:r>
          </a:p>
          <a:p>
            <a:pPr marL="0" indent="0">
              <a:buNone/>
            </a:pPr>
            <a:endParaRPr lang="es-CO" dirty="0" smtClean="0"/>
          </a:p>
          <a:p>
            <a:pPr marL="0" indent="0">
              <a:buNone/>
            </a:pPr>
            <a:r>
              <a:rPr lang="es-CO" dirty="0" smtClean="0"/>
              <a:t>La </a:t>
            </a:r>
            <a:r>
              <a:rPr lang="es-CO" dirty="0"/>
              <a:t>abolición de la esclavitud a mediados del siglo XIX y las numerosas deudas dejaron en la quiebra a su padre. En esa época, </a:t>
            </a:r>
            <a:r>
              <a:rPr lang="es-CO" dirty="0" err="1"/>
              <a:t>Isaacs</a:t>
            </a:r>
            <a:r>
              <a:rPr lang="es-CO" dirty="0"/>
              <a:t> comenzó a escribir poemas, se dedicó a resolver los problemas económicos de la familia y se casó con Felisa </a:t>
            </a:r>
            <a:r>
              <a:rPr lang="es-CO" dirty="0" smtClean="0"/>
              <a:t>González </a:t>
            </a:r>
            <a:r>
              <a:rPr lang="es-CO" dirty="0"/>
              <a:t>Umaña. </a:t>
            </a:r>
          </a:p>
        </p:txBody>
      </p:sp>
    </p:spTree>
    <p:extLst>
      <p:ext uri="{BB962C8B-B14F-4D97-AF65-F5344CB8AC3E}">
        <p14:creationId xmlns:p14="http://schemas.microsoft.com/office/powerpoint/2010/main" val="1817310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73336"/>
            <a:ext cx="10515600" cy="5703627"/>
          </a:xfrm>
        </p:spPr>
        <p:txBody>
          <a:bodyPr>
            <a:normAutofit/>
          </a:bodyPr>
          <a:lstStyle/>
          <a:p>
            <a:pPr marL="0" indent="0">
              <a:buNone/>
            </a:pPr>
            <a:endParaRPr lang="es-CO" dirty="0" smtClean="0"/>
          </a:p>
          <a:p>
            <a:pPr marL="0" indent="0">
              <a:buNone/>
            </a:pPr>
            <a:endParaRPr lang="es-CO" dirty="0"/>
          </a:p>
          <a:p>
            <a:pPr marL="0" indent="0">
              <a:buNone/>
            </a:pPr>
            <a:endParaRPr lang="es-CO" dirty="0" smtClean="0"/>
          </a:p>
          <a:p>
            <a:pPr marL="0" indent="0">
              <a:buNone/>
            </a:pPr>
            <a:r>
              <a:rPr lang="es-CO" dirty="0" smtClean="0"/>
              <a:t>Participó </a:t>
            </a:r>
            <a:r>
              <a:rPr lang="es-CO" dirty="0" smtClean="0"/>
              <a:t>en la guerra civil de 1860 contra Tomás Cipriano de Mosquera, donde conoció a los poetas Julio Arboleda y Cesar Conto. Llega a Antioquia, donde conoce al poeta Gregorio Gutiérrez González. </a:t>
            </a:r>
          </a:p>
          <a:p>
            <a:pPr marL="0" indent="0">
              <a:buNone/>
            </a:pPr>
            <a:r>
              <a:rPr lang="es-CO" dirty="0"/>
              <a:t>Cuando regresó a Cali, su padre había muerto y se dedicó a los negocios familiares sin mucho éxito. Asesorado por José Eustaquio Rivera, viajó a Bogotá para enfrentar los numerosos pleitos con los acreedores, donde fue apadrinado por Aníbal Galindo y José María Vergara y </a:t>
            </a:r>
            <a:r>
              <a:rPr lang="es-CO" dirty="0" smtClean="0"/>
              <a:t>Vergara. </a:t>
            </a:r>
            <a:r>
              <a:rPr lang="es-CO" dirty="0"/>
              <a:t>Cultivó una intensa amistad con José Asunción Silva. </a:t>
            </a:r>
            <a:endParaRPr lang="es-CO" dirty="0" smtClean="0"/>
          </a:p>
          <a:p>
            <a:pPr marL="0" indent="0">
              <a:buNone/>
            </a:pPr>
            <a:endParaRPr lang="es-CO" dirty="0"/>
          </a:p>
          <a:p>
            <a:pPr marL="0" indent="0">
              <a:buNone/>
            </a:pPr>
            <a:endParaRPr lang="es-CO" dirty="0"/>
          </a:p>
        </p:txBody>
      </p:sp>
    </p:spTree>
    <p:extLst>
      <p:ext uri="{BB962C8B-B14F-4D97-AF65-F5344CB8AC3E}">
        <p14:creationId xmlns:p14="http://schemas.microsoft.com/office/powerpoint/2010/main" val="147886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22729"/>
            <a:ext cx="10515600" cy="5854234"/>
          </a:xfrm>
        </p:spPr>
        <p:txBody>
          <a:bodyPr>
            <a:normAutofit fontScale="92500" lnSpcReduction="20000"/>
          </a:bodyPr>
          <a:lstStyle/>
          <a:p>
            <a:pPr marL="0" indent="0">
              <a:buNone/>
            </a:pPr>
            <a:r>
              <a:rPr lang="es-CO" dirty="0" smtClean="0"/>
              <a:t>En 1864, el presidente Tomas Cipriano de Mosquera nombró a Jorge </a:t>
            </a:r>
            <a:r>
              <a:rPr lang="es-CO" dirty="0" err="1" smtClean="0"/>
              <a:t>Isaacs</a:t>
            </a:r>
            <a:r>
              <a:rPr lang="es-CO" dirty="0" smtClean="0"/>
              <a:t> subinspector de la construcción del camino de herradura de </a:t>
            </a:r>
            <a:r>
              <a:rPr lang="es-CO" dirty="0" err="1" smtClean="0"/>
              <a:t>Dagua</a:t>
            </a:r>
            <a:r>
              <a:rPr lang="es-CO" dirty="0" smtClean="0"/>
              <a:t> entre Cali y Buenaventura. Allí comenzó a escribir María y contrajo paludismo, enfermedad que lo llevó a una muerte prematura a la edad de 58 años.  </a:t>
            </a:r>
          </a:p>
          <a:p>
            <a:pPr marL="0" indent="0">
              <a:buNone/>
            </a:pPr>
            <a:endParaRPr lang="es-CO" dirty="0" smtClean="0"/>
          </a:p>
          <a:p>
            <a:pPr marL="0" indent="0">
              <a:buNone/>
            </a:pPr>
            <a:r>
              <a:rPr lang="es-CO" dirty="0" smtClean="0"/>
              <a:t>En </a:t>
            </a:r>
            <a:r>
              <a:rPr lang="es-CO" dirty="0"/>
              <a:t>1867, el taller tipográfico de José Benito Gaitán publicó María.</a:t>
            </a:r>
          </a:p>
          <a:p>
            <a:pPr marL="0" indent="0">
              <a:buNone/>
            </a:pPr>
            <a:endParaRPr lang="es-CO" dirty="0" smtClean="0"/>
          </a:p>
          <a:p>
            <a:pPr marL="0" indent="0">
              <a:buNone/>
            </a:pPr>
            <a:r>
              <a:rPr lang="es-CO" dirty="0" smtClean="0"/>
              <a:t>Fracasó </a:t>
            </a:r>
            <a:r>
              <a:rPr lang="es-CO" dirty="0"/>
              <a:t>en la mayoría de los negocios que emprendió: una tienda en Bogotá, haciendas en el Valle del Cauca, explotación de minas.  </a:t>
            </a:r>
          </a:p>
          <a:p>
            <a:pPr marL="0" indent="0">
              <a:buNone/>
            </a:pPr>
            <a:endParaRPr lang="es-CO" dirty="0" smtClean="0"/>
          </a:p>
          <a:p>
            <a:pPr marL="0" indent="0">
              <a:buNone/>
            </a:pPr>
            <a:r>
              <a:rPr lang="es-CO" dirty="0" smtClean="0"/>
              <a:t>En </a:t>
            </a:r>
            <a:r>
              <a:rPr lang="es-CO" dirty="0"/>
              <a:t>1868 se dedicó al periodismo y dirige el periódico La Republica. En 1869 se retiró del Partido </a:t>
            </a:r>
            <a:r>
              <a:rPr lang="es-CO" dirty="0" smtClean="0"/>
              <a:t>Conservador, milita </a:t>
            </a:r>
            <a:r>
              <a:rPr lang="es-CO" dirty="0"/>
              <a:t>en el </a:t>
            </a:r>
            <a:r>
              <a:rPr lang="es-CO" dirty="0" smtClean="0"/>
              <a:t>Radicalismo </a:t>
            </a:r>
            <a:r>
              <a:rPr lang="es-CO" dirty="0"/>
              <a:t>y se convierte en Masón</a:t>
            </a:r>
            <a:r>
              <a:rPr lang="es-CO" dirty="0" smtClean="0"/>
              <a:t>.</a:t>
            </a:r>
          </a:p>
          <a:p>
            <a:pPr marL="0" indent="0">
              <a:buNone/>
            </a:pPr>
            <a:endParaRPr lang="es-CO" dirty="0"/>
          </a:p>
          <a:p>
            <a:pPr marL="0" indent="0">
              <a:buNone/>
            </a:pPr>
            <a:r>
              <a:rPr lang="es-CO" dirty="0" smtClean="0"/>
              <a:t>En 1876 dirige el periódico El Escolar, es editor junto a César Conto </a:t>
            </a:r>
            <a:r>
              <a:rPr lang="es-CO" dirty="0" smtClean="0"/>
              <a:t>del </a:t>
            </a:r>
            <a:r>
              <a:rPr lang="es-CO" dirty="0" smtClean="0"/>
              <a:t>periódico radical El Programa Liberal. Participó en la guerra civil contra los conservadores. </a:t>
            </a:r>
          </a:p>
          <a:p>
            <a:pPr marL="0" indent="0">
              <a:buNone/>
            </a:pPr>
            <a:endParaRPr lang="es-CO" dirty="0"/>
          </a:p>
          <a:p>
            <a:pPr marL="0" indent="0">
              <a:buNone/>
            </a:pPr>
            <a:endParaRPr lang="es-CO" dirty="0" smtClean="0"/>
          </a:p>
          <a:p>
            <a:endParaRPr lang="es-CO" dirty="0"/>
          </a:p>
        </p:txBody>
      </p:sp>
    </p:spTree>
    <p:extLst>
      <p:ext uri="{BB962C8B-B14F-4D97-AF65-F5344CB8AC3E}">
        <p14:creationId xmlns:p14="http://schemas.microsoft.com/office/powerpoint/2010/main" val="316481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51821"/>
            <a:ext cx="10515600" cy="5970494"/>
          </a:xfrm>
        </p:spPr>
        <p:txBody>
          <a:bodyPr>
            <a:normAutofit lnSpcReduction="10000"/>
          </a:bodyPr>
          <a:lstStyle/>
          <a:p>
            <a:pPr marL="0" indent="0">
              <a:buNone/>
            </a:pPr>
            <a:r>
              <a:rPr lang="es-CO" dirty="0" smtClean="0"/>
              <a:t>Su fama literaria y su desempeño en la redacción de La República le abrieron el camino de la política, a la que estuvo vinculado activamente hasta 1881: en 1868 se traslada al Radicalismo, fue Diputado a la Cámara por el Partido Conservador, elegido representante del Tolima al Congreso de 1868 y 1869, en 1870 fue secretario general de la Cámara de Representantes y cónsul general en Chile, en 1877 fue nombrado secretario de Gobierno del Cauca  y Secretario de Hacienda, además fue diputado del Cauca a la Cámara de Representantes. </a:t>
            </a:r>
          </a:p>
          <a:p>
            <a:pPr marL="0" indent="0">
              <a:buNone/>
            </a:pPr>
            <a:endParaRPr lang="es-CO" dirty="0" smtClean="0"/>
          </a:p>
          <a:p>
            <a:pPr marL="0" indent="0">
              <a:buNone/>
            </a:pPr>
            <a:r>
              <a:rPr lang="es-CO" dirty="0" smtClean="0"/>
              <a:t>En </a:t>
            </a:r>
            <a:r>
              <a:rPr lang="es-CO" dirty="0"/>
              <a:t>Antioquia, fue secretario del presidente Tomás Rengifo y cuando los conservadores se levantaron contra su gobierno, los liberales reunieron voluntarios para defenderlo. </a:t>
            </a:r>
            <a:r>
              <a:rPr lang="es-CO" dirty="0" err="1"/>
              <a:t>Isaacs</a:t>
            </a:r>
            <a:r>
              <a:rPr lang="es-CO" dirty="0"/>
              <a:t> se </a:t>
            </a:r>
            <a:r>
              <a:rPr lang="es-CO" dirty="0" smtClean="0"/>
              <a:t>proclamó </a:t>
            </a:r>
            <a:r>
              <a:rPr lang="es-CO" dirty="0"/>
              <a:t>en enero de 1880, jefe civil y militar de Antioquia, pero no contó con el apoyo del partido y del gobierno central y fue expulsado de la Cámara por estos hechos. Se estableció con su familia en Ibagué.</a:t>
            </a:r>
          </a:p>
          <a:p>
            <a:pPr marL="0" indent="0">
              <a:buNone/>
            </a:pPr>
            <a:endParaRPr lang="es-CO" dirty="0" smtClean="0"/>
          </a:p>
          <a:p>
            <a:pPr marL="0" indent="0">
              <a:buNone/>
            </a:pPr>
            <a:endParaRPr lang="es-CO" dirty="0"/>
          </a:p>
        </p:txBody>
      </p:sp>
    </p:spTree>
    <p:extLst>
      <p:ext uri="{BB962C8B-B14F-4D97-AF65-F5344CB8AC3E}">
        <p14:creationId xmlns:p14="http://schemas.microsoft.com/office/powerpoint/2010/main" val="4017063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59398"/>
            <a:ext cx="10515600" cy="5617565"/>
          </a:xfrm>
        </p:spPr>
        <p:txBody>
          <a:bodyPr>
            <a:normAutofit lnSpcReduction="10000"/>
          </a:bodyPr>
          <a:lstStyle/>
          <a:p>
            <a:pPr marL="0" indent="0">
              <a:buNone/>
            </a:pPr>
            <a:r>
              <a:rPr lang="es-CO" dirty="0" smtClean="0"/>
              <a:t>En 1874 tuvo su primer cargo en la educación pública primaria en Palmira, donde propuso la creación de escuelas rurales diurnas y nocturnas; en 1875 fue superintendente general de Instrucción Pública Primaria en el Estado del Cauca y entre 1883 y 1884 fue director de Instrucción Pública del Tolima. Creía en el método Pestalozzi, lo que le ocasiono conflictos con las autoridades eclesiásticas, por aplicar las leyes radicales acerca de la educación laica.</a:t>
            </a:r>
          </a:p>
          <a:p>
            <a:pPr marL="0" indent="0">
              <a:buNone/>
            </a:pPr>
            <a:endParaRPr lang="es-CO" dirty="0" smtClean="0"/>
          </a:p>
          <a:p>
            <a:pPr marL="0" indent="0">
              <a:buNone/>
            </a:pPr>
            <a:r>
              <a:rPr lang="es-CO" dirty="0" smtClean="0"/>
              <a:t>Fue </a:t>
            </a:r>
            <a:r>
              <a:rPr lang="es-CO" dirty="0"/>
              <a:t>nombrado por el presidente Rafael Núñez, secretario de la Comisión Científica en 1881, año en que comienza una vida errante y aventurera por diversas regiones del país. Recorrió el Estado del Magdalena, donde descubrió yacimientos carboníferos, los desiertos de Aracataca, la Guajira, la Sierra Nevada de Santa Marta, el Golfo de Urabá. Resultado de este viaje, publicó Hulleras de Aracataca, y Estudio sobre las tribus indígenas del Magdalena en 1884. </a:t>
            </a:r>
          </a:p>
          <a:p>
            <a:endParaRPr lang="es-CO" dirty="0"/>
          </a:p>
        </p:txBody>
      </p:sp>
    </p:spTree>
    <p:extLst>
      <p:ext uri="{BB962C8B-B14F-4D97-AF65-F5344CB8AC3E}">
        <p14:creationId xmlns:p14="http://schemas.microsoft.com/office/powerpoint/2010/main" val="366465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15153"/>
            <a:ext cx="10515600" cy="5961810"/>
          </a:xfrm>
        </p:spPr>
        <p:txBody>
          <a:bodyPr/>
          <a:lstStyle/>
          <a:p>
            <a:pPr marL="0" indent="0">
              <a:buNone/>
            </a:pPr>
            <a:endParaRPr lang="es-CO" dirty="0" smtClean="0"/>
          </a:p>
          <a:p>
            <a:pPr marL="0" indent="0">
              <a:buNone/>
            </a:pPr>
            <a:r>
              <a:rPr lang="es-CO" dirty="0" smtClean="0"/>
              <a:t>Hace </a:t>
            </a:r>
            <a:r>
              <a:rPr lang="es-CO" dirty="0"/>
              <a:t>150 años se publicó la novela Maria, escrita por el escritor vallecaucano Jorge </a:t>
            </a:r>
            <a:r>
              <a:rPr lang="es-CO" dirty="0" err="1"/>
              <a:t>Isaacs</a:t>
            </a:r>
            <a:r>
              <a:rPr lang="es-CO" dirty="0"/>
              <a:t>. </a:t>
            </a:r>
            <a:endParaRPr lang="es-CO" dirty="0" smtClean="0"/>
          </a:p>
          <a:p>
            <a:pPr marL="0" indent="0">
              <a:buNone/>
            </a:pPr>
            <a:endParaRPr lang="es-CO" dirty="0"/>
          </a:p>
          <a:p>
            <a:pPr marL="0" indent="0">
              <a:buNone/>
            </a:pPr>
            <a:r>
              <a:rPr lang="es-CO" dirty="0"/>
              <a:t>Esta historia de amor le dio la vuelta al mundo. Para 1967, 100 años después de la publicación de la novela, circulaban cerca de 150 ediciones con traducciones al inglés, el francés y el italiano. </a:t>
            </a:r>
            <a:endParaRPr lang="es-CO" dirty="0" smtClean="0"/>
          </a:p>
          <a:p>
            <a:pPr marL="0" indent="0">
              <a:buNone/>
            </a:pPr>
            <a:endParaRPr lang="es-CO" dirty="0"/>
          </a:p>
          <a:p>
            <a:pPr marL="0" indent="0">
              <a:buNone/>
            </a:pPr>
            <a:r>
              <a:rPr lang="es-CO" dirty="0"/>
              <a:t>La novela narra la desdichada historia de amor de Efraín y María, dos primos obligados a separarse por la oposición de su familia y la enfermedad de ella. La historia transcurre en la Hacienda El Paraíso, ubicada en el Valle del Cauca. </a:t>
            </a:r>
          </a:p>
          <a:p>
            <a:endParaRPr lang="es-CO" dirty="0"/>
          </a:p>
        </p:txBody>
      </p:sp>
    </p:spTree>
    <p:extLst>
      <p:ext uri="{BB962C8B-B14F-4D97-AF65-F5344CB8AC3E}">
        <p14:creationId xmlns:p14="http://schemas.microsoft.com/office/powerpoint/2010/main" val="2221445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41064"/>
            <a:ext cx="10515600" cy="5735899"/>
          </a:xfrm>
        </p:spPr>
        <p:txBody>
          <a:bodyPr>
            <a:normAutofit fontScale="92500" lnSpcReduction="10000"/>
          </a:bodyPr>
          <a:lstStyle/>
          <a:p>
            <a:pPr marL="0" indent="0">
              <a:buNone/>
            </a:pPr>
            <a:r>
              <a:rPr lang="es-CO" dirty="0"/>
              <a:t>Jorge </a:t>
            </a:r>
            <a:r>
              <a:rPr lang="es-CO" dirty="0" err="1"/>
              <a:t>Isaacs</a:t>
            </a:r>
            <a:r>
              <a:rPr lang="es-CO" dirty="0"/>
              <a:t> conoció a José María Vergara y Vergara en Bogotá </a:t>
            </a:r>
            <a:r>
              <a:rPr lang="es-CO" dirty="0"/>
              <a:t>quien lo presentó a la tertulia de El Mosaico, lugar donde se leyó y publicó parte de la poesía de </a:t>
            </a:r>
            <a:r>
              <a:rPr lang="es-CO" dirty="0" err="1" smtClean="0"/>
              <a:t>Isaacs</a:t>
            </a:r>
            <a:r>
              <a:rPr lang="es-CO" dirty="0" smtClean="0"/>
              <a:t>. E</a:t>
            </a:r>
            <a:r>
              <a:rPr lang="es-CO" dirty="0" smtClean="0"/>
              <a:t>staba </a:t>
            </a:r>
            <a:r>
              <a:rPr lang="es-CO" dirty="0"/>
              <a:t>integrada por Salvador Camacho Roldán, Próspero Pereira Gamba, José María Vergara y Vergara, José Manuel Marroquín, José David Guarín, José Joaquín Borda y Ricardo Carrasquilla, Manuel Pombo, José María Quijano Otero, Ricardo Becerra, Diego </a:t>
            </a:r>
            <a:r>
              <a:rPr lang="es-CO" dirty="0" err="1"/>
              <a:t>Fallon</a:t>
            </a:r>
            <a:r>
              <a:rPr lang="es-CO" dirty="0"/>
              <a:t>, Ezequiel </a:t>
            </a:r>
            <a:r>
              <a:rPr lang="es-CO" dirty="0" err="1"/>
              <a:t>Uricoechea</a:t>
            </a:r>
            <a:r>
              <a:rPr lang="es-CO" dirty="0"/>
              <a:t>, Ricardo Silva, Gregorio Gutiérrez González, </a:t>
            </a:r>
            <a:r>
              <a:rPr lang="es-CO" dirty="0" err="1"/>
              <a:t>Marceliano</a:t>
            </a:r>
            <a:r>
              <a:rPr lang="es-CO" dirty="0"/>
              <a:t> Vélez y Bernardino Torres Torrente. </a:t>
            </a:r>
            <a:endParaRPr lang="es-CO" dirty="0" smtClean="0"/>
          </a:p>
          <a:p>
            <a:pPr marL="0" indent="0">
              <a:buNone/>
            </a:pPr>
            <a:endParaRPr lang="es-CO" dirty="0" smtClean="0"/>
          </a:p>
          <a:p>
            <a:pPr marL="0" indent="0">
              <a:buNone/>
            </a:pPr>
            <a:r>
              <a:rPr lang="es-CO" dirty="0"/>
              <a:t>Ante ellos dio a conocer el manuscrito de la novela, quienes la publicaron en la imprenta de José Benito Gaitán a finales de mayo de 1867. Aunque de esa primera edición solo salieron 800 ejemplares, la novela se convirtió en un éxito inmediato y ha sido traducido a más de treinta idiomas.</a:t>
            </a:r>
          </a:p>
          <a:p>
            <a:pPr marL="0" indent="0">
              <a:buNone/>
            </a:pPr>
            <a:endParaRPr lang="es-CO" dirty="0" smtClean="0"/>
          </a:p>
          <a:p>
            <a:pPr marL="0" indent="0">
              <a:buNone/>
            </a:pPr>
            <a:r>
              <a:rPr lang="es-CO" dirty="0" smtClean="0"/>
              <a:t>Participó </a:t>
            </a:r>
            <a:r>
              <a:rPr lang="es-CO" dirty="0"/>
              <a:t>en las tertulias de Miguel Antonio Caro, quien se convirtió en uno de sus acérrimos enemigos, cuando </a:t>
            </a:r>
            <a:r>
              <a:rPr lang="es-CO" dirty="0" err="1"/>
              <a:t>Isaacs</a:t>
            </a:r>
            <a:r>
              <a:rPr lang="es-CO" dirty="0"/>
              <a:t> se pasó al radicalismo</a:t>
            </a:r>
            <a:endParaRPr lang="es-CO" dirty="0"/>
          </a:p>
          <a:p>
            <a:endParaRPr lang="es-CO" dirty="0"/>
          </a:p>
        </p:txBody>
      </p:sp>
    </p:spTree>
    <p:extLst>
      <p:ext uri="{BB962C8B-B14F-4D97-AF65-F5344CB8AC3E}">
        <p14:creationId xmlns:p14="http://schemas.microsoft.com/office/powerpoint/2010/main" val="303739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76518"/>
            <a:ext cx="10515600" cy="5800445"/>
          </a:xfrm>
        </p:spPr>
        <p:txBody>
          <a:bodyPr/>
          <a:lstStyle/>
          <a:p>
            <a:pPr marL="0" indent="0">
              <a:buNone/>
            </a:pPr>
            <a:r>
              <a:rPr lang="es-CO" dirty="0"/>
              <a:t>Por su tema y estructura conserva todas las características de la novela romántica europea de autores como </a:t>
            </a:r>
            <a:r>
              <a:rPr lang="es-CO" dirty="0" err="1"/>
              <a:t>Chateaubriand</a:t>
            </a:r>
            <a:r>
              <a:rPr lang="es-CO" dirty="0"/>
              <a:t>, Saint Pierre y Goethe. Aunque la novela tiene influencia de los modelos franceses, en María el idilio romántico está enmarcado en el ambiente natural de la región: </a:t>
            </a:r>
            <a:r>
              <a:rPr lang="es-CO" dirty="0" err="1"/>
              <a:t>Isaacs</a:t>
            </a:r>
            <a:r>
              <a:rPr lang="es-CO" dirty="0"/>
              <a:t> adaptó ese estilo a los usos, los paisajes y la sociedad locales</a:t>
            </a:r>
            <a:r>
              <a:rPr lang="es-CO" dirty="0" smtClean="0"/>
              <a:t>.</a:t>
            </a:r>
          </a:p>
          <a:p>
            <a:pPr marL="0" indent="0">
              <a:buNone/>
            </a:pPr>
            <a:endParaRPr lang="es-CO" dirty="0"/>
          </a:p>
          <a:p>
            <a:pPr marL="0" indent="0">
              <a:buNone/>
            </a:pPr>
            <a:r>
              <a:rPr lang="es-CO" dirty="0" smtClean="0"/>
              <a:t>María </a:t>
            </a:r>
            <a:r>
              <a:rPr lang="es-CO" dirty="0"/>
              <a:t>es una novela que permite entender una parte de la historia de Colombia: la vida social, las costumbres, la vida cotidiana, la esclavitud, los terratenientes, la propiedad. </a:t>
            </a:r>
          </a:p>
          <a:p>
            <a:pPr marL="0" indent="0">
              <a:buNone/>
            </a:pPr>
            <a:endParaRPr lang="es-CO" dirty="0"/>
          </a:p>
        </p:txBody>
      </p:sp>
    </p:spTree>
    <p:extLst>
      <p:ext uri="{BB962C8B-B14F-4D97-AF65-F5344CB8AC3E}">
        <p14:creationId xmlns:p14="http://schemas.microsoft.com/office/powerpoint/2010/main" val="165033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5E371E8A99EBA498270D8AEED4FE762" ma:contentTypeVersion="0" ma:contentTypeDescription="Crear nuevo documento." ma:contentTypeScope="" ma:versionID="8b099961c1b7d8b47d53bb0a13f9c35b">
  <xsd:schema xmlns:xsd="http://www.w3.org/2001/XMLSchema" xmlns:xs="http://www.w3.org/2001/XMLSchema" xmlns:p="http://schemas.microsoft.com/office/2006/metadata/properties" targetNamespace="http://schemas.microsoft.com/office/2006/metadata/properties" ma:root="true" ma:fieldsID="7b4afbcb2487568e4ac3f4426186394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720E0C-79D4-48F0-91B4-61C1374868E1}"/>
</file>

<file path=customXml/itemProps2.xml><?xml version="1.0" encoding="utf-8"?>
<ds:datastoreItem xmlns:ds="http://schemas.openxmlformats.org/officeDocument/2006/customXml" ds:itemID="{D3C1C256-9DAF-4898-B376-AA6681D45969}"/>
</file>

<file path=customXml/itemProps3.xml><?xml version="1.0" encoding="utf-8"?>
<ds:datastoreItem xmlns:ds="http://schemas.openxmlformats.org/officeDocument/2006/customXml" ds:itemID="{DEA0359C-3FEC-44B2-824F-C906E2AC9F00}"/>
</file>

<file path=docProps/app.xml><?xml version="1.0" encoding="utf-8"?>
<Properties xmlns="http://schemas.openxmlformats.org/officeDocument/2006/extended-properties" xmlns:vt="http://schemas.openxmlformats.org/officeDocument/2006/docPropsVTypes">
  <TotalTime>149</TotalTime>
  <Words>1435</Words>
  <Application>Microsoft Office PowerPoint</Application>
  <PresentationFormat>Panorámica</PresentationFormat>
  <Paragraphs>74</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Calibri Light</vt:lpstr>
      <vt:lpstr>Tema de Office</vt:lpstr>
      <vt:lpstr>María: novela americana de Jorge Isaacs 150 años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Isabel Duarte Gandica</dc:creator>
  <cp:lastModifiedBy>Maria Isabel Duarte Gandica</cp:lastModifiedBy>
  <cp:revision>19</cp:revision>
  <dcterms:created xsi:type="dcterms:W3CDTF">2017-07-04T20:47:16Z</dcterms:created>
  <dcterms:modified xsi:type="dcterms:W3CDTF">2017-07-05T15:20:07Z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0x01010005E371E8A99EBA498270D8AEED4FE762</vt:lpwstr>
  </property>
</Properties>
</file>