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147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5B801B80-3D88-48AA-A2BC-83077F53EC9A}" type="datetimeFigureOut">
              <a:rPr lang="es-CO" smtClean="0"/>
              <a:t>14/09/2017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EE6B3D6-4727-4DD8-92B0-7C71E779D3F9}" type="slidenum">
              <a:rPr lang="es-CO" smtClean="0"/>
              <a:t>‹Nº›</a:t>
            </a:fld>
            <a:endParaRPr lang="es-CO"/>
          </a:p>
        </p:txBody>
      </p:sp>
    </p:spTree>
    <p:extLst>
      <p:ext uri="{BB962C8B-B14F-4D97-AF65-F5344CB8AC3E}">
        <p14:creationId xmlns:p14="http://schemas.microsoft.com/office/powerpoint/2010/main" val="1993690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B801B80-3D88-48AA-A2BC-83077F53EC9A}" type="datetimeFigureOut">
              <a:rPr lang="es-CO" smtClean="0"/>
              <a:t>14/09/2017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EE6B3D6-4727-4DD8-92B0-7C71E779D3F9}" type="slidenum">
              <a:rPr lang="es-CO" smtClean="0"/>
              <a:t>‹Nº›</a:t>
            </a:fld>
            <a:endParaRPr lang="es-CO"/>
          </a:p>
        </p:txBody>
      </p:sp>
    </p:spTree>
    <p:extLst>
      <p:ext uri="{BB962C8B-B14F-4D97-AF65-F5344CB8AC3E}">
        <p14:creationId xmlns:p14="http://schemas.microsoft.com/office/powerpoint/2010/main" val="359493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B801B80-3D88-48AA-A2BC-83077F53EC9A}" type="datetimeFigureOut">
              <a:rPr lang="es-CO" smtClean="0"/>
              <a:t>14/09/2017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EE6B3D6-4727-4DD8-92B0-7C71E779D3F9}" type="slidenum">
              <a:rPr lang="es-CO" smtClean="0"/>
              <a:t>‹Nº›</a:t>
            </a:fld>
            <a:endParaRPr lang="es-CO"/>
          </a:p>
        </p:txBody>
      </p:sp>
    </p:spTree>
    <p:extLst>
      <p:ext uri="{BB962C8B-B14F-4D97-AF65-F5344CB8AC3E}">
        <p14:creationId xmlns:p14="http://schemas.microsoft.com/office/powerpoint/2010/main" val="331766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B801B80-3D88-48AA-A2BC-83077F53EC9A}" type="datetimeFigureOut">
              <a:rPr lang="es-CO" smtClean="0"/>
              <a:t>14/09/2017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EE6B3D6-4727-4DD8-92B0-7C71E779D3F9}" type="slidenum">
              <a:rPr lang="es-CO" smtClean="0"/>
              <a:t>‹Nº›</a:t>
            </a:fld>
            <a:endParaRPr lang="es-CO"/>
          </a:p>
        </p:txBody>
      </p:sp>
    </p:spTree>
    <p:extLst>
      <p:ext uri="{BB962C8B-B14F-4D97-AF65-F5344CB8AC3E}">
        <p14:creationId xmlns:p14="http://schemas.microsoft.com/office/powerpoint/2010/main" val="3566591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B801B80-3D88-48AA-A2BC-83077F53EC9A}" type="datetimeFigureOut">
              <a:rPr lang="es-CO" smtClean="0"/>
              <a:t>14/09/2017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EE6B3D6-4727-4DD8-92B0-7C71E779D3F9}" type="slidenum">
              <a:rPr lang="es-CO" smtClean="0"/>
              <a:t>‹Nº›</a:t>
            </a:fld>
            <a:endParaRPr lang="es-CO"/>
          </a:p>
        </p:txBody>
      </p:sp>
    </p:spTree>
    <p:extLst>
      <p:ext uri="{BB962C8B-B14F-4D97-AF65-F5344CB8AC3E}">
        <p14:creationId xmlns:p14="http://schemas.microsoft.com/office/powerpoint/2010/main" val="1049436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B801B80-3D88-48AA-A2BC-83077F53EC9A}" type="datetimeFigureOut">
              <a:rPr lang="es-CO" smtClean="0"/>
              <a:t>14/09/2017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EE6B3D6-4727-4DD8-92B0-7C71E779D3F9}" type="slidenum">
              <a:rPr lang="es-CO" smtClean="0"/>
              <a:t>‹Nº›</a:t>
            </a:fld>
            <a:endParaRPr lang="es-CO"/>
          </a:p>
        </p:txBody>
      </p:sp>
    </p:spTree>
    <p:extLst>
      <p:ext uri="{BB962C8B-B14F-4D97-AF65-F5344CB8AC3E}">
        <p14:creationId xmlns:p14="http://schemas.microsoft.com/office/powerpoint/2010/main" val="3669871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B801B80-3D88-48AA-A2BC-83077F53EC9A}" type="datetimeFigureOut">
              <a:rPr lang="es-CO" smtClean="0"/>
              <a:t>14/09/2017</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EE6B3D6-4727-4DD8-92B0-7C71E779D3F9}" type="slidenum">
              <a:rPr lang="es-CO" smtClean="0"/>
              <a:t>‹Nº›</a:t>
            </a:fld>
            <a:endParaRPr lang="es-CO"/>
          </a:p>
        </p:txBody>
      </p:sp>
    </p:spTree>
    <p:extLst>
      <p:ext uri="{BB962C8B-B14F-4D97-AF65-F5344CB8AC3E}">
        <p14:creationId xmlns:p14="http://schemas.microsoft.com/office/powerpoint/2010/main" val="1322483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B801B80-3D88-48AA-A2BC-83077F53EC9A}" type="datetimeFigureOut">
              <a:rPr lang="es-CO" smtClean="0"/>
              <a:t>14/09/2017</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EE6B3D6-4727-4DD8-92B0-7C71E779D3F9}" type="slidenum">
              <a:rPr lang="es-CO" smtClean="0"/>
              <a:t>‹Nº›</a:t>
            </a:fld>
            <a:endParaRPr lang="es-CO"/>
          </a:p>
        </p:txBody>
      </p:sp>
    </p:spTree>
    <p:extLst>
      <p:ext uri="{BB962C8B-B14F-4D97-AF65-F5344CB8AC3E}">
        <p14:creationId xmlns:p14="http://schemas.microsoft.com/office/powerpoint/2010/main" val="2728147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01B80-3D88-48AA-A2BC-83077F53EC9A}" type="datetimeFigureOut">
              <a:rPr lang="es-CO" smtClean="0"/>
              <a:t>14/09/2017</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EE6B3D6-4727-4DD8-92B0-7C71E779D3F9}" type="slidenum">
              <a:rPr lang="es-CO" smtClean="0"/>
              <a:t>‹Nº›</a:t>
            </a:fld>
            <a:endParaRPr lang="es-CO"/>
          </a:p>
        </p:txBody>
      </p:sp>
    </p:spTree>
    <p:extLst>
      <p:ext uri="{BB962C8B-B14F-4D97-AF65-F5344CB8AC3E}">
        <p14:creationId xmlns:p14="http://schemas.microsoft.com/office/powerpoint/2010/main" val="189309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5B801B80-3D88-48AA-A2BC-83077F53EC9A}" type="datetimeFigureOut">
              <a:rPr lang="es-CO" smtClean="0"/>
              <a:t>14/09/2017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EE6B3D6-4727-4DD8-92B0-7C71E779D3F9}" type="slidenum">
              <a:rPr lang="es-CO" smtClean="0"/>
              <a:t>‹Nº›</a:t>
            </a:fld>
            <a:endParaRPr lang="es-CO"/>
          </a:p>
        </p:txBody>
      </p:sp>
    </p:spTree>
    <p:extLst>
      <p:ext uri="{BB962C8B-B14F-4D97-AF65-F5344CB8AC3E}">
        <p14:creationId xmlns:p14="http://schemas.microsoft.com/office/powerpoint/2010/main" val="3526211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5B801B80-3D88-48AA-A2BC-83077F53EC9A}" type="datetimeFigureOut">
              <a:rPr lang="es-CO" smtClean="0"/>
              <a:t>14/09/2017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EE6B3D6-4727-4DD8-92B0-7C71E779D3F9}" type="slidenum">
              <a:rPr lang="es-CO" smtClean="0"/>
              <a:t>‹Nº›</a:t>
            </a:fld>
            <a:endParaRPr lang="es-CO"/>
          </a:p>
        </p:txBody>
      </p:sp>
    </p:spTree>
    <p:extLst>
      <p:ext uri="{BB962C8B-B14F-4D97-AF65-F5344CB8AC3E}">
        <p14:creationId xmlns:p14="http://schemas.microsoft.com/office/powerpoint/2010/main" val="138982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l="-9000" r="-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01B80-3D88-48AA-A2BC-83077F53EC9A}" type="datetimeFigureOut">
              <a:rPr lang="es-CO" smtClean="0"/>
              <a:t>14/09/2017</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6B3D6-4727-4DD8-92B0-7C71E779D3F9}" type="slidenum">
              <a:rPr lang="es-CO" smtClean="0"/>
              <a:t>‹Nº›</a:t>
            </a:fld>
            <a:endParaRPr lang="es-CO"/>
          </a:p>
        </p:txBody>
      </p:sp>
    </p:spTree>
    <p:extLst>
      <p:ext uri="{BB962C8B-B14F-4D97-AF65-F5344CB8AC3E}">
        <p14:creationId xmlns:p14="http://schemas.microsoft.com/office/powerpoint/2010/main" val="417691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9000"/>
            <a:lum/>
          </a:blip>
          <a:srcRect/>
          <a:stretch>
            <a:fillRect/>
          </a:stretch>
        </a:blipFill>
        <a:effectLst/>
      </p:bgPr>
    </p:bg>
    <p:spTree>
      <p:nvGrpSpPr>
        <p:cNvPr id="1" name=""/>
        <p:cNvGrpSpPr/>
        <p:nvPr/>
      </p:nvGrpSpPr>
      <p:grpSpPr>
        <a:xfrm>
          <a:off x="0" y="0"/>
          <a:ext cx="0" cy="0"/>
          <a:chOff x="0" y="0"/>
          <a:chExt cx="0" cy="0"/>
        </a:xfrm>
      </p:grpSpPr>
      <p:sp>
        <p:nvSpPr>
          <p:cNvPr id="5" name="Rectángulo 4"/>
          <p:cNvSpPr/>
          <p:nvPr/>
        </p:nvSpPr>
        <p:spPr>
          <a:xfrm>
            <a:off x="1698769" y="1116264"/>
            <a:ext cx="5515761" cy="4979568"/>
          </a:xfrm>
          <a:prstGeom prst="rect">
            <a:avLst/>
          </a:prstGeom>
        </p:spPr>
        <p:txBody>
          <a:bodyPr wrap="square">
            <a:spAutoFit/>
          </a:bodyPr>
          <a:lstStyle/>
          <a:p>
            <a:pPr algn="ctr">
              <a:lnSpc>
                <a:spcPct val="107000"/>
              </a:lnSpc>
              <a:spcAft>
                <a:spcPts val="800"/>
              </a:spcAft>
            </a:pPr>
            <a:r>
              <a:rPr lang="es-CO" sz="3200" dirty="0">
                <a:latin typeface="Colonna MT" panose="04020805060202030203" pitchFamily="82" charset="0"/>
                <a:ea typeface="BatangChe" panose="02030609000101010101" pitchFamily="49" charset="-127"/>
                <a:cs typeface="Arial" panose="020B0604020202020204" pitchFamily="34" charset="0"/>
              </a:rPr>
              <a:t>HISTORIA EMPRESARIAL </a:t>
            </a:r>
            <a:endParaRPr lang="es-CO"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CO" sz="3200" dirty="0">
                <a:latin typeface="Colonna MT" panose="04020805060202030203" pitchFamily="82" charset="0"/>
                <a:ea typeface="BatangChe" panose="02030609000101010101" pitchFamily="49" charset="-127"/>
                <a:cs typeface="Arial" panose="020B0604020202020204" pitchFamily="34" charset="0"/>
              </a:rPr>
              <a:t>EN COLOMBIA</a:t>
            </a:r>
            <a:endParaRPr lang="es-CO" sz="10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O" sz="2000" dirty="0">
                <a:latin typeface="Colonna MT" panose="04020805060202030203" pitchFamily="82" charset="0"/>
                <a:ea typeface="BatangChe" panose="02030609000101010101" pitchFamily="49" charset="-127"/>
                <a:cs typeface="Arial" panose="020B0604020202020204" pitchFamily="34" charset="0"/>
              </a:rPr>
              <a:t> </a:t>
            </a:r>
            <a:endParaRPr lang="es-CO" sz="1050" dirty="0">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es-CO" sz="2000" dirty="0">
                <a:latin typeface="Colonna MT" panose="04020805060202030203" pitchFamily="82" charset="0"/>
                <a:ea typeface="BatangChe" panose="02030609000101010101" pitchFamily="49" charset="-127"/>
                <a:cs typeface="Arial" panose="020B0604020202020204" pitchFamily="34" charset="0"/>
              </a:rPr>
              <a:t> </a:t>
            </a:r>
            <a:endParaRPr lang="es-CO" sz="10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O" sz="2000" dirty="0">
                <a:latin typeface="Colonna MT" panose="04020805060202030203" pitchFamily="82" charset="0"/>
                <a:ea typeface="BatangChe" panose="02030609000101010101" pitchFamily="49" charset="-127"/>
                <a:cs typeface="Arial" panose="020B0604020202020204" pitchFamily="34" charset="0"/>
              </a:rPr>
              <a:t> </a:t>
            </a:r>
            <a:endParaRPr lang="es-CO" sz="10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O" sz="2000" dirty="0">
                <a:latin typeface="Colonna MT" panose="04020805060202030203" pitchFamily="82" charset="0"/>
                <a:ea typeface="BatangChe" panose="02030609000101010101" pitchFamily="49" charset="-127"/>
                <a:cs typeface="Arial" panose="020B0604020202020204" pitchFamily="34" charset="0"/>
              </a:rPr>
              <a:t> </a:t>
            </a:r>
          </a:p>
          <a:p>
            <a:pPr>
              <a:lnSpc>
                <a:spcPct val="107000"/>
              </a:lnSpc>
              <a:spcAft>
                <a:spcPts val="800"/>
              </a:spcAft>
            </a:pPr>
            <a:endParaRPr lang="es-CO" sz="2000" dirty="0">
              <a:latin typeface="Colonna MT" panose="04020805060202030203" pitchFamily="82" charset="0"/>
              <a:ea typeface="BatangChe" panose="02030609000101010101" pitchFamily="49" charset="-127"/>
              <a:cs typeface="Arial" panose="020B0604020202020204" pitchFamily="34" charset="0"/>
            </a:endParaRPr>
          </a:p>
          <a:p>
            <a:pPr>
              <a:lnSpc>
                <a:spcPct val="107000"/>
              </a:lnSpc>
              <a:spcAft>
                <a:spcPts val="800"/>
              </a:spcAft>
            </a:pPr>
            <a:endParaRPr lang="es-CO"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CO" sz="2000" dirty="0">
                <a:latin typeface="Colonna MT" panose="04020805060202030203" pitchFamily="82" charset="0"/>
                <a:ea typeface="BatangChe" panose="02030609000101010101" pitchFamily="49" charset="-127"/>
                <a:cs typeface="Arial" panose="020B0604020202020204" pitchFamily="34" charset="0"/>
              </a:rPr>
              <a:t>Sala de Patrimonio Documental</a:t>
            </a:r>
            <a:endParaRPr lang="es-CO"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CO" sz="2000" dirty="0">
                <a:latin typeface="Colonna MT" panose="04020805060202030203" pitchFamily="82" charset="0"/>
                <a:ea typeface="BatangChe" panose="02030609000101010101" pitchFamily="49" charset="-127"/>
                <a:cs typeface="Arial" panose="020B0604020202020204" pitchFamily="34" charset="0"/>
              </a:rPr>
              <a:t>Centro Cultural Biblioteca Luis Echavarría Villegas</a:t>
            </a:r>
            <a:endParaRPr lang="es-CO"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CO" sz="2000" dirty="0">
                <a:latin typeface="Colonna MT" panose="04020805060202030203" pitchFamily="82" charset="0"/>
                <a:ea typeface="BatangChe" panose="02030609000101010101" pitchFamily="49" charset="-127"/>
                <a:cs typeface="Arial" panose="020B0604020202020204" pitchFamily="34" charset="0"/>
              </a:rPr>
              <a:t>Medellín, enero- febrero 2017</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7699760" y="6026830"/>
            <a:ext cx="1325962" cy="737166"/>
          </a:xfrm>
          <a:prstGeom prst="rect">
            <a:avLst/>
          </a:prstGeom>
          <a:noFill/>
          <a:ln>
            <a:noFill/>
          </a:ln>
        </p:spPr>
      </p:pic>
    </p:spTree>
    <p:extLst>
      <p:ext uri="{BB962C8B-B14F-4D97-AF65-F5344CB8AC3E}">
        <p14:creationId xmlns:p14="http://schemas.microsoft.com/office/powerpoint/2010/main" val="3873059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78652" y="1527407"/>
            <a:ext cx="6950279" cy="3416320"/>
          </a:xfrm>
          <a:prstGeom prst="rect">
            <a:avLst/>
          </a:prstGeom>
        </p:spPr>
        <p:txBody>
          <a:bodyPr wrap="square">
            <a:spAutoFit/>
          </a:bodyPr>
          <a:lstStyle/>
          <a:p>
            <a:pPr algn="just">
              <a:lnSpc>
                <a:spcPct val="150000"/>
              </a:lnSpc>
              <a:spcAft>
                <a:spcPts val="800"/>
              </a:spcAft>
            </a:pPr>
            <a:r>
              <a:rPr lang="es-CO" dirty="0">
                <a:latin typeface="Arial" panose="020B0604020202020204" pitchFamily="34" charset="0"/>
                <a:ea typeface="Calibri" panose="020F0502020204030204" pitchFamily="34" charset="0"/>
                <a:cs typeface="Times New Roman" panose="02020603050405020304" pitchFamily="18" charset="0"/>
              </a:rPr>
              <a:t>La Sala de Patrimonio Documental posee archivos empresariales de los sectores industriales, comerciales, agrícolas, ganaderos, mineros, de la construcción, del transporte, de las comunicaciones, bancarios y financieros, con información desde el siglo XIX hasta el XX. En ellos, es posible encontrar relaciones entre casas comerciales, tanto extranjeras como nacionales, relaciones laborales, planeación, producción y distribución productos, de bienes y servicios.</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7101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826315" y="310355"/>
            <a:ext cx="7805957" cy="6186309"/>
          </a:xfrm>
          <a:prstGeom prst="rect">
            <a:avLst/>
          </a:prstGeom>
        </p:spPr>
        <p:txBody>
          <a:bodyPr wrap="square">
            <a:spAutoFit/>
          </a:bodyPr>
          <a:lstStyle/>
          <a:p>
            <a:endParaRPr lang="es-CO" dirty="0"/>
          </a:p>
          <a:p>
            <a:pPr algn="just">
              <a:lnSpc>
                <a:spcPct val="150000"/>
              </a:lnSpc>
            </a:pPr>
            <a:r>
              <a:rPr lang="es-CO" dirty="0"/>
              <a:t>GRUPO HISTORIA EMPRESARIAL UNIVERSIDAD EAFIT</a:t>
            </a:r>
          </a:p>
          <a:p>
            <a:pPr algn="just">
              <a:lnSpc>
                <a:spcPct val="150000"/>
              </a:lnSpc>
            </a:pPr>
            <a:r>
              <a:rPr lang="es-CO" dirty="0"/>
              <a:t>Se conformó, de manera informal, en 1999. En el 2004 recibió su primer reconocimiento de Colciencias. Actualmente está conformado por docentes de EAFIT y de la Universidad de Antioquia, la Facultad de Minas y la Universidad Popular del Cesar. Desarrolla proyectos de investigación colectivos e individuales sobre historia empresarial y regional desarrollando indagaciones (en algunos casos conmemorativas) que recuperan y ponen en contexto la memoria de empresas y empresarios.</a:t>
            </a:r>
          </a:p>
          <a:p>
            <a:pPr algn="just">
              <a:lnSpc>
                <a:spcPct val="150000"/>
              </a:lnSpc>
            </a:pPr>
            <a:r>
              <a:rPr lang="es-CO" dirty="0"/>
              <a:t>Entre su producción investigativa se encuentra: Almacenes </a:t>
            </a:r>
            <a:r>
              <a:rPr lang="es-CO" dirty="0" err="1"/>
              <a:t>Flamingo</a:t>
            </a:r>
            <a:r>
              <a:rPr lang="es-CO" dirty="0"/>
              <a:t> S. A.: 60 años; Fuentes documentales para la historia empresarial; Las regiones y la historia empresarial; 40 años de los premios Germán Saldarriaga del Valle 1969-2009; Profesionales del mundo: veinte años de negocios internacionales, 1993-2013; De caminos y autopistas: historia de la infraestructura vial en Antioquia; Universidad EAFIT 50 Años, 1960-2010: ciencia y humanismo que señalan el futuro.</a:t>
            </a:r>
          </a:p>
        </p:txBody>
      </p:sp>
    </p:spTree>
    <p:extLst>
      <p:ext uri="{BB962C8B-B14F-4D97-AF65-F5344CB8AC3E}">
        <p14:creationId xmlns:p14="http://schemas.microsoft.com/office/powerpoint/2010/main" val="3783491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510018" y="696285"/>
            <a:ext cx="6342076" cy="5539978"/>
          </a:xfrm>
          <a:prstGeom prst="rect">
            <a:avLst/>
          </a:prstGeom>
        </p:spPr>
        <p:txBody>
          <a:bodyPr wrap="square">
            <a:spAutoFit/>
          </a:bodyPr>
          <a:lstStyle/>
          <a:p>
            <a:pPr algn="just">
              <a:lnSpc>
                <a:spcPct val="150000"/>
              </a:lnSpc>
              <a:spcBef>
                <a:spcPts val="1800"/>
              </a:spcBef>
            </a:pPr>
            <a:r>
              <a:rPr lang="es-CO" dirty="0"/>
              <a:t>La historia empresarial colombiana en el último lustro se ha visto acrecentada gracias a los aniversarios de las empresas fundadas en las primeras décadas del siglo XX y en la de los cuarenta, las cuales han cumplido entre 50 y 90 años de vida. </a:t>
            </a:r>
          </a:p>
          <a:p>
            <a:pPr algn="just">
              <a:lnSpc>
                <a:spcPct val="150000"/>
              </a:lnSpc>
              <a:spcBef>
                <a:spcPts val="1800"/>
              </a:spcBef>
            </a:pPr>
            <a:r>
              <a:rPr lang="es-CO" dirty="0"/>
              <a:t>La modernización económica que rigió aquellos años, gracias a la confluencia de distintos fenómenos, permitió que surgieran y se consolidaran empresas que hoy se encuentran entre las mayores del país. </a:t>
            </a:r>
          </a:p>
          <a:p>
            <a:pPr algn="just">
              <a:lnSpc>
                <a:spcPct val="150000"/>
              </a:lnSpc>
              <a:spcBef>
                <a:spcPts val="1800"/>
              </a:spcBef>
            </a:pPr>
            <a:r>
              <a:rPr lang="es-CO" dirty="0"/>
              <a:t>Muchas de esas grandes compañías se originaron en pequeños talleres artesanales que, animados por pioneros visionarios, se fusionaron para conformar sociedades con mayor capital y control sobre las materias primas, la competencia y el mercado. </a:t>
            </a:r>
          </a:p>
        </p:txBody>
      </p:sp>
    </p:spTree>
    <p:extLst>
      <p:ext uri="{BB962C8B-B14F-4D97-AF65-F5344CB8AC3E}">
        <p14:creationId xmlns:p14="http://schemas.microsoft.com/office/powerpoint/2010/main" val="585355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006679" y="746906"/>
            <a:ext cx="7139031" cy="5493812"/>
          </a:xfrm>
          <a:prstGeom prst="rect">
            <a:avLst/>
          </a:prstGeom>
        </p:spPr>
        <p:txBody>
          <a:bodyPr wrap="square">
            <a:spAutoFit/>
          </a:bodyPr>
          <a:lstStyle/>
          <a:p>
            <a:pPr algn="just">
              <a:lnSpc>
                <a:spcPct val="150000"/>
              </a:lnSpc>
              <a:spcBef>
                <a:spcPts val="1800"/>
              </a:spcBef>
            </a:pPr>
            <a:r>
              <a:rPr lang="es-CO" dirty="0"/>
              <a:t>Las empresas han ido evolucionando gracias a las élites empresariales que se crearon en varias regiones del país, como el Cauca, Santander, Caldas, la Costa Caribe y el Valle del Cauca, que tenían la capacidad de innovar e integrarse a los mercados externos, con buena formación comercial y técnica, espíritu de asociación. El fortalecimiento de actividades económicas antes no realizadas como la ganadería, los cultivos de caña de azúcar, el ferrocarril, las embarcaciones marítimas que se crearon en esa época también contribuyeron al desarrollo empresarial, el fortalecimiento y la masificación de la mercancía que se comercializaba en el país y fuera de él; muchos de estos hitos se deben a avances tecnológicos introducidos en cierta época específica principalmente a finales del siglo XIX y principios del siglo XX, donde la explosión de imaginación y nuevas tecnologías permitían un mayor avance empresarial</a:t>
            </a:r>
          </a:p>
        </p:txBody>
      </p:sp>
    </p:spTree>
    <p:extLst>
      <p:ext uri="{BB962C8B-B14F-4D97-AF65-F5344CB8AC3E}">
        <p14:creationId xmlns:p14="http://schemas.microsoft.com/office/powerpoint/2010/main" val="542521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03153" y="567054"/>
            <a:ext cx="7671731" cy="5801588"/>
          </a:xfrm>
          <a:prstGeom prst="rect">
            <a:avLst/>
          </a:prstGeom>
        </p:spPr>
        <p:txBody>
          <a:bodyPr wrap="square">
            <a:spAutoFit/>
          </a:bodyPr>
          <a:lstStyle/>
          <a:p>
            <a:pPr algn="just">
              <a:lnSpc>
                <a:spcPct val="150000"/>
              </a:lnSpc>
              <a:spcAft>
                <a:spcPts val="800"/>
              </a:spcAft>
            </a:pPr>
            <a:r>
              <a:rPr lang="es-CO" dirty="0">
                <a:latin typeface="Arial" panose="020B0604020202020204" pitchFamily="34" charset="0"/>
                <a:ea typeface="Calibri" panose="020F0502020204030204" pitchFamily="34" charset="0"/>
                <a:cs typeface="Times New Roman" panose="02020603050405020304" pitchFamily="18" charset="0"/>
              </a:rPr>
              <a:t>La minería que inició como una empresa formada por un gremio de obreros que tuvieron la visión de una empresa industrializada, solo hasta la década de los ochenta del siglo XIX despertó gran interés a los comerciantes</a:t>
            </a: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CO" dirty="0">
                <a:latin typeface="Arial" panose="020B0604020202020204" pitchFamily="34" charset="0"/>
                <a:ea typeface="Calibri" panose="020F0502020204030204" pitchFamily="34" charset="0"/>
                <a:cs typeface="Times New Roman" panose="02020603050405020304" pitchFamily="18" charset="0"/>
              </a:rPr>
              <a:t>La empresa de minera el Zancudo, que fue una de las más productivas entre 1848 y 1920, lideró el proceso de industrialización colombiano con la creación de empresas fabriles en Medellín.</a:t>
            </a:r>
          </a:p>
          <a:p>
            <a:pPr algn="just">
              <a:lnSpc>
                <a:spcPct val="150000"/>
              </a:lnSpc>
              <a:spcAft>
                <a:spcPts val="800"/>
              </a:spcAft>
            </a:pPr>
            <a:endParaRPr lang="es-CO" dirty="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CO" dirty="0">
                <a:latin typeface="Arial" panose="020B0604020202020204" pitchFamily="34" charset="0"/>
                <a:ea typeface="Calibri" panose="020F0502020204030204" pitchFamily="34" charset="0"/>
                <a:cs typeface="Times New Roman" panose="02020603050405020304" pitchFamily="18" charset="0"/>
              </a:rPr>
              <a:t>De igual manera el desarrollo de una agricultura de exportación en Colombia puede ubicarse en la segunda mitad del siglo XIX y jugó un papel fundamental, aunque volátil, en el desarrollo económico del país. Los principales productos de exportación fueron el tabaco, el añil y la quina.</a:t>
            </a:r>
          </a:p>
        </p:txBody>
      </p:sp>
    </p:spTree>
    <p:extLst>
      <p:ext uri="{BB962C8B-B14F-4D97-AF65-F5344CB8AC3E}">
        <p14:creationId xmlns:p14="http://schemas.microsoft.com/office/powerpoint/2010/main" val="50128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46432" y="1294491"/>
            <a:ext cx="6337883" cy="3831818"/>
          </a:xfrm>
          <a:prstGeom prst="rect">
            <a:avLst/>
          </a:prstGeom>
        </p:spPr>
        <p:txBody>
          <a:bodyPr wrap="square">
            <a:spAutoFit/>
          </a:bodyPr>
          <a:lstStyle/>
          <a:p>
            <a:pPr algn="just">
              <a:lnSpc>
                <a:spcPct val="150000"/>
              </a:lnSpc>
              <a:spcAft>
                <a:spcPts val="800"/>
              </a:spcAft>
            </a:pPr>
            <a:r>
              <a:rPr lang="es-CO" dirty="0">
                <a:latin typeface="Arial" panose="020B0604020202020204" pitchFamily="34" charset="0"/>
                <a:ea typeface="Calibri" panose="020F0502020204030204" pitchFamily="34" charset="0"/>
                <a:cs typeface="Times New Roman" panose="02020603050405020304" pitchFamily="18" charset="0"/>
              </a:rPr>
              <a:t>Como en otros sectores, el desarrollo manufacturero textil fue bastante precario en el siglo XIX y solo puede hablarse de talleres de producción artesanal de tejidos que se concentraban en regiones como Santander, Boyacá y el sur del país. De una docena de </a:t>
            </a:r>
            <a:r>
              <a:rPr lang="es-CO" dirty="0" err="1">
                <a:latin typeface="Arial" panose="020B0604020202020204" pitchFamily="34" charset="0"/>
                <a:ea typeface="Calibri" panose="020F0502020204030204" pitchFamily="34" charset="0"/>
                <a:cs typeface="Times New Roman" panose="02020603050405020304" pitchFamily="18" charset="0"/>
              </a:rPr>
              <a:t>textileras</a:t>
            </a:r>
            <a:r>
              <a:rPr lang="es-CO" dirty="0">
                <a:latin typeface="Arial" panose="020B0604020202020204" pitchFamily="34" charset="0"/>
                <a:ea typeface="Calibri" panose="020F0502020204030204" pitchFamily="34" charset="0"/>
                <a:cs typeface="Times New Roman" panose="02020603050405020304" pitchFamily="18" charset="0"/>
              </a:rPr>
              <a:t> conformadas en las dos primeras décadas del siglo XX se destacan </a:t>
            </a:r>
            <a:r>
              <a:rPr lang="es-CO" dirty="0" err="1">
                <a:latin typeface="Arial" panose="020B0604020202020204" pitchFamily="34" charset="0"/>
                <a:ea typeface="Calibri" panose="020F0502020204030204" pitchFamily="34" charset="0"/>
                <a:cs typeface="Times New Roman" panose="02020603050405020304" pitchFamily="18" charset="0"/>
              </a:rPr>
              <a:t>Tejicóndor</a:t>
            </a:r>
            <a:r>
              <a:rPr lang="es-CO" dirty="0">
                <a:latin typeface="Arial" panose="020B0604020202020204" pitchFamily="34" charset="0"/>
                <a:ea typeface="Calibri" panose="020F0502020204030204" pitchFamily="34" charset="0"/>
                <a:cs typeface="Times New Roman" panose="02020603050405020304" pitchFamily="18" charset="0"/>
              </a:rPr>
              <a:t>, Fabrica de Tejidos Obregón, y las dos </a:t>
            </a:r>
            <a:r>
              <a:rPr lang="es-CO" dirty="0" err="1">
                <a:latin typeface="Arial" panose="020B0604020202020204" pitchFamily="34" charset="0"/>
                <a:ea typeface="Calibri" panose="020F0502020204030204" pitchFamily="34" charset="0"/>
                <a:cs typeface="Times New Roman" panose="02020603050405020304" pitchFamily="18" charset="0"/>
              </a:rPr>
              <a:t>textileras</a:t>
            </a:r>
            <a:r>
              <a:rPr lang="es-CO" dirty="0">
                <a:latin typeface="Arial" panose="020B0604020202020204" pitchFamily="34" charset="0"/>
                <a:ea typeface="Calibri" panose="020F0502020204030204" pitchFamily="34" charset="0"/>
                <a:cs typeface="Times New Roman" panose="02020603050405020304" pitchFamily="18" charset="0"/>
              </a:rPr>
              <a:t> mas importantes en Colombia fueron </a:t>
            </a:r>
            <a:r>
              <a:rPr lang="es-CO" dirty="0" err="1">
                <a:latin typeface="Arial" panose="020B0604020202020204" pitchFamily="34" charset="0"/>
                <a:ea typeface="Calibri" panose="020F0502020204030204" pitchFamily="34" charset="0"/>
                <a:cs typeface="Times New Roman" panose="02020603050405020304" pitchFamily="18" charset="0"/>
              </a:rPr>
              <a:t>Coltejer</a:t>
            </a:r>
            <a:r>
              <a:rPr lang="es-CO" dirty="0">
                <a:latin typeface="Arial" panose="020B0604020202020204" pitchFamily="34" charset="0"/>
                <a:ea typeface="Calibri" panose="020F0502020204030204" pitchFamily="34" charset="0"/>
                <a:cs typeface="Times New Roman" panose="02020603050405020304" pitchFamily="18" charset="0"/>
              </a:rPr>
              <a:t> y </a:t>
            </a:r>
            <a:r>
              <a:rPr lang="es-CO" dirty="0" err="1">
                <a:latin typeface="Arial" panose="020B0604020202020204" pitchFamily="34" charset="0"/>
                <a:ea typeface="Calibri" panose="020F0502020204030204" pitchFamily="34" charset="0"/>
                <a:cs typeface="Times New Roman" panose="02020603050405020304" pitchFamily="18" charset="0"/>
              </a:rPr>
              <a:t>Fabricato</a:t>
            </a:r>
            <a:r>
              <a:rPr lang="es-CO" dirty="0">
                <a:latin typeface="Arial" panose="020B0604020202020204" pitchFamily="34" charset="0"/>
                <a:ea typeface="Calibri" panose="020F0502020204030204" pitchFamily="34" charset="0"/>
                <a:cs typeface="Times New Roman" panose="02020603050405020304" pitchFamily="18" charset="0"/>
              </a:rPr>
              <a:t>. Y luego Rosellón que sería incorporada por </a:t>
            </a:r>
            <a:r>
              <a:rPr lang="es-CO" dirty="0" err="1">
                <a:latin typeface="Arial" panose="020B0604020202020204" pitchFamily="34" charset="0"/>
                <a:ea typeface="Calibri" panose="020F0502020204030204" pitchFamily="34" charset="0"/>
                <a:cs typeface="Times New Roman" panose="02020603050405020304" pitchFamily="18" charset="0"/>
              </a:rPr>
              <a:t>Coltejer</a:t>
            </a:r>
            <a:r>
              <a:rPr lang="es-CO" dirty="0">
                <a:latin typeface="Arial" panose="020B0604020202020204" pitchFamily="34" charset="0"/>
                <a:ea typeface="Calibri" panose="020F0502020204030204" pitchFamily="34" charset="0"/>
                <a:cs typeface="Times New Roman" panose="02020603050405020304" pitchFamily="18" charset="0"/>
              </a:rPr>
              <a:t>.</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7353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270931" y="1287115"/>
            <a:ext cx="7084503" cy="4998933"/>
          </a:xfrm>
          <a:prstGeom prst="rect">
            <a:avLst/>
          </a:prstGeom>
        </p:spPr>
        <p:txBody>
          <a:bodyPr wrap="square">
            <a:spAutoFit/>
          </a:bodyPr>
          <a:lstStyle/>
          <a:p>
            <a:pPr algn="just">
              <a:lnSpc>
                <a:spcPct val="200000"/>
              </a:lnSpc>
              <a:spcAft>
                <a:spcPts val="800"/>
              </a:spcAft>
            </a:pPr>
            <a:r>
              <a:rPr lang="es-CO" dirty="0">
                <a:latin typeface="Arial" panose="020B0604020202020204" pitchFamily="34" charset="0"/>
                <a:ea typeface="Calibri" panose="020F0502020204030204" pitchFamily="34" charset="0"/>
                <a:cs typeface="Times New Roman" panose="02020603050405020304" pitchFamily="18" charset="0"/>
              </a:rPr>
              <a:t>Antes de formase el sector bancario, eran las instituciones familiares quienes manejaban el dinero de las industrias. Sólo hasta las reformas liberales de medio siglo, consolidadas en la Constitución de 1863, se puede hablar del surgimiento de la banca privada en Colombia. Por medio de los bancos privados y semioficiales que surgieron a partir de este momento, las elites regionales pudieron ampliar y fortalecer el poder político y económico gracias a que captaban el metálico y emitían papel moneda.</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238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507534" y="314306"/>
            <a:ext cx="8376407" cy="6370975"/>
          </a:xfrm>
          <a:prstGeom prst="rect">
            <a:avLst/>
          </a:prstGeom>
        </p:spPr>
        <p:txBody>
          <a:bodyPr wrap="square">
            <a:spAutoFit/>
          </a:bodyPr>
          <a:lstStyle/>
          <a:p>
            <a:pPr algn="just">
              <a:lnSpc>
                <a:spcPct val="150000"/>
              </a:lnSpc>
            </a:pPr>
            <a:r>
              <a:rPr lang="es-CO" sz="1600" dirty="0">
                <a:latin typeface="Arial" panose="020B0604020202020204" pitchFamily="34" charset="0"/>
                <a:ea typeface="Calibri" panose="020F0502020204030204" pitchFamily="34" charset="0"/>
                <a:cs typeface="Times New Roman" panose="02020603050405020304" pitchFamily="18" charset="0"/>
              </a:rPr>
              <a:t>Las empresas de cerveceras permitieron ganar nuevo mercado frente a los productos tradicionales como el aguardiente y el chocolate, este cambio en el consumo se debió a los precios de los nuevos productos frente a los otros debido a las materias importadas para su fabricación. </a:t>
            </a:r>
          </a:p>
          <a:p>
            <a:pPr algn="just">
              <a:lnSpc>
                <a:spcPct val="150000"/>
              </a:lnSpc>
            </a:pPr>
            <a:r>
              <a:rPr lang="es-CO" sz="1600" dirty="0">
                <a:latin typeface="Arial" panose="020B0604020202020204" pitchFamily="34" charset="0"/>
                <a:ea typeface="Calibri" panose="020F0502020204030204" pitchFamily="34" charset="0"/>
                <a:cs typeface="Times New Roman" panose="02020603050405020304" pitchFamily="18" charset="0"/>
              </a:rPr>
              <a:t>El carácter de esta industria propició el desarrollo de otras complementarias, la producción de botellas y tapas, la fabricación de etiquetas etc. En el siglo XIX se fundaron decena de cervecerías artesanales, todas estas empresas empleaban pocos obreros y tenían un carácter de empresa familiar.</a:t>
            </a:r>
          </a:p>
          <a:p>
            <a:pPr algn="just">
              <a:lnSpc>
                <a:spcPct val="150000"/>
              </a:lnSpc>
            </a:pPr>
            <a:endParaRPr lang="es-CO" sz="1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pPr>
            <a:r>
              <a:rPr lang="es-CO" sz="1600" dirty="0">
                <a:latin typeface="Arial" panose="020B0604020202020204" pitchFamily="34" charset="0"/>
                <a:ea typeface="Calibri" panose="020F0502020204030204" pitchFamily="34" charset="0"/>
                <a:cs typeface="Times New Roman" panose="02020603050405020304" pitchFamily="18" charset="0"/>
              </a:rPr>
              <a:t>Entre las empresas más destacadas están: Cervecería La Esperanza en Floridablanca, que después se llamó Cervecería </a:t>
            </a:r>
            <a:r>
              <a:rPr lang="es-CO" sz="1600" dirty="0" err="1">
                <a:latin typeface="Arial" panose="020B0604020202020204" pitchFamily="34" charset="0"/>
                <a:ea typeface="Calibri" panose="020F0502020204030204" pitchFamily="34" charset="0"/>
                <a:cs typeface="Times New Roman" panose="02020603050405020304" pitchFamily="18" charset="0"/>
              </a:rPr>
              <a:t>Clausen</a:t>
            </a:r>
            <a:r>
              <a:rPr lang="es-CO" sz="1600" dirty="0">
                <a:latin typeface="Arial" panose="020B0604020202020204" pitchFamily="34" charset="0"/>
                <a:ea typeface="Calibri" panose="020F0502020204030204" pitchFamily="34" charset="0"/>
                <a:cs typeface="Times New Roman" panose="02020603050405020304" pitchFamily="18" charset="0"/>
              </a:rPr>
              <a:t> en 1887 y en 1889 se terminó la construcción del edificio y el montaje de la maquinaria traída de Europa para este fin. A partir de 1917 su hijo, Jorge Alfonso </a:t>
            </a:r>
            <a:r>
              <a:rPr lang="es-CO" sz="1600" dirty="0" err="1">
                <a:latin typeface="Arial" panose="020B0604020202020204" pitchFamily="34" charset="0"/>
                <a:ea typeface="Calibri" panose="020F0502020204030204" pitchFamily="34" charset="0"/>
                <a:cs typeface="Times New Roman" panose="02020603050405020304" pitchFamily="18" charset="0"/>
              </a:rPr>
              <a:t>Clausen</a:t>
            </a:r>
            <a:r>
              <a:rPr lang="es-CO" sz="1600" dirty="0">
                <a:latin typeface="Arial" panose="020B0604020202020204" pitchFamily="34" charset="0"/>
                <a:ea typeface="Calibri" panose="020F0502020204030204" pitchFamily="34" charset="0"/>
                <a:cs typeface="Times New Roman" panose="02020603050405020304" pitchFamily="18" charset="0"/>
              </a:rPr>
              <a:t>, pasó a ser su nuevo dueño</a:t>
            </a:r>
          </a:p>
          <a:p>
            <a:pPr algn="just">
              <a:lnSpc>
                <a:spcPct val="150000"/>
              </a:lnSpc>
            </a:pPr>
            <a:r>
              <a:rPr lang="es-CO" sz="1600" dirty="0">
                <a:latin typeface="Arial" panose="020B0604020202020204" pitchFamily="34" charset="0"/>
                <a:ea typeface="Calibri" panose="020F0502020204030204" pitchFamily="34" charset="0"/>
                <a:cs typeface="Times New Roman" panose="02020603050405020304" pitchFamily="18" charset="0"/>
              </a:rPr>
              <a:t>En 1889 se fundó la sociedad Bavaria </a:t>
            </a:r>
            <a:r>
              <a:rPr lang="es-CO" sz="1600" dirty="0" err="1">
                <a:latin typeface="Arial" panose="020B0604020202020204" pitchFamily="34" charset="0"/>
                <a:ea typeface="Calibri" panose="020F0502020204030204" pitchFamily="34" charset="0"/>
                <a:cs typeface="Times New Roman" panose="02020603050405020304" pitchFamily="18" charset="0"/>
              </a:rPr>
              <a:t>Kopp's</a:t>
            </a:r>
            <a:r>
              <a:rPr lang="es-CO" sz="1600" dirty="0">
                <a:latin typeface="Arial" panose="020B0604020202020204" pitchFamily="34" charset="0"/>
                <a:ea typeface="Calibri" panose="020F0502020204030204" pitchFamily="34" charset="0"/>
                <a:cs typeface="Times New Roman" panose="02020603050405020304" pitchFamily="18" charset="0"/>
              </a:rPr>
              <a:t> Deutsche </a:t>
            </a:r>
            <a:r>
              <a:rPr lang="es-CO" sz="1600" dirty="0" err="1">
                <a:latin typeface="Arial" panose="020B0604020202020204" pitchFamily="34" charset="0"/>
                <a:ea typeface="Calibri" panose="020F0502020204030204" pitchFamily="34" charset="0"/>
                <a:cs typeface="Times New Roman" panose="02020603050405020304" pitchFamily="18" charset="0"/>
              </a:rPr>
              <a:t>Brauerei</a:t>
            </a:r>
            <a:r>
              <a:rPr lang="es-CO" sz="1600" dirty="0">
                <a:latin typeface="Arial" panose="020B0604020202020204" pitchFamily="34" charset="0"/>
                <a:ea typeface="Calibri" panose="020F0502020204030204" pitchFamily="34" charset="0"/>
                <a:cs typeface="Times New Roman" panose="02020603050405020304" pitchFamily="18" charset="0"/>
              </a:rPr>
              <a:t>. Entre 1892 y 1895 José Antonio Tamayo construyó, en Medellín, una nueva edificación para las instalaciones de la Cervecería Tamayo. Al morir éste, fue heredada y manejada por sus hijos hasta 1957, cuando se cerró. Esta es la primera cervecería moderna en Antioquia</a:t>
            </a:r>
          </a:p>
        </p:txBody>
      </p:sp>
    </p:spTree>
    <p:extLst>
      <p:ext uri="{BB962C8B-B14F-4D97-AF65-F5344CB8AC3E}">
        <p14:creationId xmlns:p14="http://schemas.microsoft.com/office/powerpoint/2010/main" val="276133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700481" y="470070"/>
            <a:ext cx="8049237" cy="5726055"/>
          </a:xfrm>
          <a:prstGeom prst="rect">
            <a:avLst/>
          </a:prstGeom>
        </p:spPr>
        <p:txBody>
          <a:bodyPr wrap="square">
            <a:spAutoFit/>
          </a:bodyPr>
          <a:lstStyle/>
          <a:p>
            <a:pPr algn="just"/>
            <a:endParaRPr lang="es-CO" dirty="0"/>
          </a:p>
          <a:p>
            <a:pPr algn="just">
              <a:lnSpc>
                <a:spcPct val="150000"/>
              </a:lnSpc>
            </a:pPr>
            <a:r>
              <a:rPr lang="es-CO" dirty="0">
                <a:latin typeface="Arial" panose="020B0604020202020204" pitchFamily="34" charset="0"/>
                <a:ea typeface="Calibri" panose="020F0502020204030204" pitchFamily="34" charset="0"/>
                <a:cs typeface="Times New Roman" panose="02020603050405020304" pitchFamily="18" charset="0"/>
              </a:rPr>
              <a:t>En cuanto a la industria del tabaco, no fue sino hasta antes de 1850 que se empezó a extender dado su alto precio porque debía de ser importado desde </a:t>
            </a:r>
            <a:r>
              <a:rPr lang="es-CO" dirty="0" err="1">
                <a:latin typeface="Arial" panose="020B0604020202020204" pitchFamily="34" charset="0"/>
                <a:ea typeface="Calibri" panose="020F0502020204030204" pitchFamily="34" charset="0"/>
                <a:cs typeface="Times New Roman" panose="02020603050405020304" pitchFamily="18" charset="0"/>
              </a:rPr>
              <a:t>Ambalema</a:t>
            </a:r>
            <a:r>
              <a:rPr lang="es-CO" dirty="0">
                <a:latin typeface="Arial" panose="020B0604020202020204" pitchFamily="34" charset="0"/>
                <a:ea typeface="Calibri" panose="020F0502020204030204" pitchFamily="34" charset="0"/>
                <a:cs typeface="Times New Roman" panose="02020603050405020304" pitchFamily="18" charset="0"/>
              </a:rPr>
              <a:t>. Por lo tanto, su consumo estaba restringido para “personas elegantes”. Fue segunda mitad del siglo XIX cuando el cultivo de tabaco llegó a ser más exitoso después del café. </a:t>
            </a:r>
          </a:p>
          <a:p>
            <a:pPr algn="just">
              <a:lnSpc>
                <a:spcPct val="150000"/>
              </a:lnSpc>
            </a:pPr>
            <a:r>
              <a:rPr lang="es-CO" dirty="0">
                <a:latin typeface="Arial" panose="020B0604020202020204" pitchFamily="34" charset="0"/>
                <a:ea typeface="Calibri" panose="020F0502020204030204" pitchFamily="34" charset="0"/>
                <a:cs typeface="Times New Roman" panose="02020603050405020304" pitchFamily="18" charset="0"/>
              </a:rPr>
              <a:t>El negocio de los cigarrillos se realizaba bajo tres modalidades: </a:t>
            </a:r>
          </a:p>
          <a:p>
            <a:pPr algn="just">
              <a:lnSpc>
                <a:spcPct val="150000"/>
              </a:lnSpc>
            </a:pPr>
            <a:r>
              <a:rPr lang="es-CO" dirty="0">
                <a:latin typeface="Arial" panose="020B0604020202020204" pitchFamily="34" charset="0"/>
                <a:ea typeface="Calibri" panose="020F0502020204030204" pitchFamily="34" charset="0"/>
                <a:cs typeface="Times New Roman" panose="02020603050405020304" pitchFamily="18" charset="0"/>
              </a:rPr>
              <a:t>1.	Compra y procesamiento de tabaco para convertirlo en cigarrillo.</a:t>
            </a:r>
          </a:p>
          <a:p>
            <a:pPr algn="just">
              <a:lnSpc>
                <a:spcPct val="150000"/>
              </a:lnSpc>
            </a:pPr>
            <a:r>
              <a:rPr lang="es-CO" dirty="0">
                <a:latin typeface="Arial" panose="020B0604020202020204" pitchFamily="34" charset="0"/>
                <a:ea typeface="Calibri" panose="020F0502020204030204" pitchFamily="34" charset="0"/>
                <a:cs typeface="Times New Roman" panose="02020603050405020304" pitchFamily="18" charset="0"/>
              </a:rPr>
              <a:t>2.	Distribución de cigarrillos y cigarrillos importados.</a:t>
            </a:r>
          </a:p>
          <a:p>
            <a:pPr algn="just">
              <a:lnSpc>
                <a:spcPct val="150000"/>
              </a:lnSpc>
            </a:pPr>
            <a:r>
              <a:rPr lang="es-CO" dirty="0">
                <a:latin typeface="Arial" panose="020B0604020202020204" pitchFamily="34" charset="0"/>
                <a:ea typeface="Calibri" panose="020F0502020204030204" pitchFamily="34" charset="0"/>
                <a:cs typeface="Times New Roman" panose="02020603050405020304" pitchFamily="18" charset="0"/>
              </a:rPr>
              <a:t>3.	Contratación de tabacaleras del exterior para elaborar cigarrillos de marca propia.</a:t>
            </a:r>
          </a:p>
          <a:p>
            <a:pPr algn="just">
              <a:lnSpc>
                <a:spcPct val="150000"/>
              </a:lnSpc>
            </a:pPr>
            <a:endParaRPr lang="es-CO" dirty="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pPr>
            <a:r>
              <a:rPr lang="es-CO" dirty="0">
                <a:latin typeface="Arial" panose="020B0604020202020204" pitchFamily="34" charset="0"/>
                <a:ea typeface="Calibri" panose="020F0502020204030204" pitchFamily="34" charset="0"/>
                <a:cs typeface="Times New Roman" panose="02020603050405020304" pitchFamily="18" charset="0"/>
              </a:rPr>
              <a:t>Entre las compañías más renombradas se encuentran la Compañía Colombiana de Tabaco desde 1919 y la Compañía Industrial de Cigarrillos</a:t>
            </a:r>
            <a:r>
              <a:rPr lang="es-CO" dirty="0"/>
              <a:t>.</a:t>
            </a:r>
          </a:p>
        </p:txBody>
      </p:sp>
    </p:spTree>
    <p:extLst>
      <p:ext uri="{BB962C8B-B14F-4D97-AF65-F5344CB8AC3E}">
        <p14:creationId xmlns:p14="http://schemas.microsoft.com/office/powerpoint/2010/main" val="2817995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52149" y="739855"/>
            <a:ext cx="7529119" cy="3518912"/>
          </a:xfrm>
          <a:prstGeom prst="rect">
            <a:avLst/>
          </a:prstGeom>
        </p:spPr>
        <p:txBody>
          <a:bodyPr wrap="square">
            <a:spAutoFit/>
          </a:bodyPr>
          <a:lstStyle/>
          <a:p>
            <a:pPr algn="just">
              <a:lnSpc>
                <a:spcPct val="150000"/>
              </a:lnSpc>
              <a:spcAft>
                <a:spcPts val="800"/>
              </a:spcAft>
            </a:pPr>
            <a:r>
              <a:rPr lang="es-CO" dirty="0">
                <a:latin typeface="Arial" panose="020B0604020202020204" pitchFamily="34" charset="0"/>
                <a:ea typeface="Calibri" panose="020F0502020204030204" pitchFamily="34" charset="0"/>
                <a:cs typeface="Times New Roman" panose="02020603050405020304" pitchFamily="18" charset="0"/>
              </a:rPr>
              <a:t>En el caso del café, se puede afirmar que Colombia fue el producto de mayor significación para el desarrollo económico del país en el siglo XX. Entre 1870 y 1930, el sector cafetero impulsó el desarrollo de la industria, los transportes y el banco.</a:t>
            </a: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CO" dirty="0">
                <a:latin typeface="Arial" panose="020B0604020202020204" pitchFamily="34" charset="0"/>
                <a:ea typeface="Calibri" panose="020F0502020204030204" pitchFamily="34" charset="0"/>
                <a:cs typeface="Times New Roman" panose="02020603050405020304" pitchFamily="18" charset="0"/>
              </a:rPr>
              <a:t>El gremio cafetero ha impulsado la creación empresas orientadas a prestar servicios de interés para los caficultores entre estas entidades, sobresalen la Flota Mercante </a:t>
            </a:r>
            <a:r>
              <a:rPr lang="es-CO" dirty="0" err="1">
                <a:latin typeface="Arial" panose="020B0604020202020204" pitchFamily="34" charset="0"/>
                <a:ea typeface="Calibri" panose="020F0502020204030204" pitchFamily="34" charset="0"/>
                <a:cs typeface="Times New Roman" panose="02020603050405020304" pitchFamily="18" charset="0"/>
              </a:rPr>
              <a:t>Grancolombiana</a:t>
            </a:r>
            <a:r>
              <a:rPr lang="es-CO" dirty="0">
                <a:latin typeface="Arial" panose="020B0604020202020204" pitchFamily="34" charset="0"/>
                <a:ea typeface="Calibri" panose="020F0502020204030204" pitchFamily="34" charset="0"/>
                <a:cs typeface="Times New Roman" panose="02020603050405020304" pitchFamily="18" charset="0"/>
              </a:rPr>
              <a:t>, El Banco Cafetero y la Compañía Agrícola de Seguros.</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52149" y="3777157"/>
            <a:ext cx="7529119" cy="2687915"/>
          </a:xfrm>
          <a:prstGeom prst="rect">
            <a:avLst/>
          </a:prstGeom>
        </p:spPr>
        <p:txBody>
          <a:bodyPr wrap="square">
            <a:spAutoFit/>
          </a:bodyPr>
          <a:lstStyle/>
          <a:p>
            <a:pPr algn="just">
              <a:lnSpc>
                <a:spcPct val="150000"/>
              </a:lnSpc>
              <a:spcAft>
                <a:spcPts val="800"/>
              </a:spcAft>
            </a:pPr>
            <a:r>
              <a:rPr lang="es-CO" dirty="0">
                <a:latin typeface="Arial" panose="020B0604020202020204" pitchFamily="34" charset="0"/>
                <a:ea typeface="Calibri" panose="020F0502020204030204" pitchFamily="34" charset="0"/>
                <a:cs typeface="Times New Roman" panose="02020603050405020304" pitchFamily="18" charset="0"/>
              </a:rPr>
              <a:t> </a:t>
            </a: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CO" dirty="0">
                <a:latin typeface="Arial" panose="020B0604020202020204" pitchFamily="34" charset="0"/>
                <a:ea typeface="Calibri" panose="020F0502020204030204" pitchFamily="34" charset="0"/>
                <a:cs typeface="Times New Roman" panose="02020603050405020304" pitchFamily="18" charset="0"/>
              </a:rPr>
              <a:t>En la actualidad el desarrollo empresarial colombiano está enmarcado en las micro, pequeñas y medianas empresas (</a:t>
            </a:r>
            <a:r>
              <a:rPr lang="es-CO" dirty="0" err="1">
                <a:latin typeface="Arial" panose="020B0604020202020204" pitchFamily="34" charset="0"/>
                <a:ea typeface="Calibri" panose="020F0502020204030204" pitchFamily="34" charset="0"/>
                <a:cs typeface="Times New Roman" panose="02020603050405020304" pitchFamily="18" charset="0"/>
              </a:rPr>
              <a:t>Mipymes</a:t>
            </a:r>
            <a:r>
              <a:rPr lang="es-CO" dirty="0">
                <a:latin typeface="Arial" panose="020B0604020202020204" pitchFamily="34" charset="0"/>
                <a:ea typeface="Calibri" panose="020F0502020204030204" pitchFamily="34" charset="0"/>
                <a:cs typeface="Times New Roman" panose="02020603050405020304" pitchFamily="18" charset="0"/>
              </a:rPr>
              <a:t>), son actores estratégicos en el crecimiento de la economía, la transformación del aparato productivo nacional y el mejoramiento de la posición competitiva del país.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427881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05E371E8A99EBA498270D8AEED4FE762" ma:contentTypeVersion="0" ma:contentTypeDescription="Crear nuevo documento." ma:contentTypeScope="" ma:versionID="8b099961c1b7d8b47d53bb0a13f9c35b">
  <xsd:schema xmlns:xsd="http://www.w3.org/2001/XMLSchema" xmlns:xs="http://www.w3.org/2001/XMLSchema" xmlns:p="http://schemas.microsoft.com/office/2006/metadata/properties" targetNamespace="http://schemas.microsoft.com/office/2006/metadata/properties" ma:root="true" ma:fieldsID="7b4afbcb2487568e4ac3f4426186394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1040B9-7496-4037-AB32-ECC874D41E01}"/>
</file>

<file path=customXml/itemProps2.xml><?xml version="1.0" encoding="utf-8"?>
<ds:datastoreItem xmlns:ds="http://schemas.openxmlformats.org/officeDocument/2006/customXml" ds:itemID="{3D80C6F1-860C-4A6D-B4CA-BE6C043A2244}"/>
</file>

<file path=customXml/itemProps3.xml><?xml version="1.0" encoding="utf-8"?>
<ds:datastoreItem xmlns:ds="http://schemas.openxmlformats.org/officeDocument/2006/customXml" ds:itemID="{C58C5304-C766-4402-8B0B-6BD41B7597E4}"/>
</file>

<file path=docProps/app.xml><?xml version="1.0" encoding="utf-8"?>
<Properties xmlns="http://schemas.openxmlformats.org/officeDocument/2006/extended-properties" xmlns:vt="http://schemas.openxmlformats.org/officeDocument/2006/docPropsVTypes">
  <Template>Office Theme</Template>
  <TotalTime>96</TotalTime>
  <Words>1196</Words>
  <Application>Microsoft Office PowerPoint</Application>
  <PresentationFormat>Presentación en pantalla (4:3)</PresentationFormat>
  <Paragraphs>43</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BatangChe</vt:lpstr>
      <vt:lpstr>Calibri</vt:lpstr>
      <vt:lpstr>Calibri Light</vt:lpstr>
      <vt:lpstr>Colonna MT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Diana Cristina  Euse Rivillas</dc:creator>
  <cp:lastModifiedBy>Juan Carlos Restrepo Aristizabal</cp:lastModifiedBy>
  <cp:revision>11</cp:revision>
  <dcterms:created xsi:type="dcterms:W3CDTF">2017-01-30T19:15:54Z</dcterms:created>
  <dcterms:modified xsi:type="dcterms:W3CDTF">2017-09-14T15:32:47Z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0x01010005E371E8A99EBA498270D8AEED4FE762</vt:lpwstr>
  </property>
</Properties>
</file>