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s/slide7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1.xml" ContentType="application/vnd.openxmlformats-officedocument.presentationml.slide+xml"/>
  <Override PartName="/ppt/slides/slide8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1.xml" ContentType="application/vnd.openxmlformats-officedocument.theme+xml"/>
  <Override PartName="/ppt/theme/themeOverride1.xml" ContentType="application/vnd.openxmlformats-officedocument.themeOverrid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62" r:id="rId5"/>
    <p:sldId id="259" r:id="rId6"/>
    <p:sldId id="260" r:id="rId7"/>
    <p:sldId id="258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1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18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9A8AF-5AB1-4159-9720-27573CFE6BD9}" type="datetimeFigureOut">
              <a:rPr lang="es-CO" smtClean="0"/>
              <a:t>10/05/2018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5E5DA-1570-47EE-B295-4E27A99D9E3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690307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9A8AF-5AB1-4159-9720-27573CFE6BD9}" type="datetimeFigureOut">
              <a:rPr lang="es-CO" smtClean="0"/>
              <a:t>10/05/2018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5E5DA-1570-47EE-B295-4E27A99D9E3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715837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9A8AF-5AB1-4159-9720-27573CFE6BD9}" type="datetimeFigureOut">
              <a:rPr lang="es-CO" smtClean="0"/>
              <a:t>10/05/2018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5E5DA-1570-47EE-B295-4E27A99D9E3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67909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9A8AF-5AB1-4159-9720-27573CFE6BD9}" type="datetimeFigureOut">
              <a:rPr lang="es-CO" smtClean="0"/>
              <a:t>10/05/2018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5E5DA-1570-47EE-B295-4E27A99D9E3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888062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9A8AF-5AB1-4159-9720-27573CFE6BD9}" type="datetimeFigureOut">
              <a:rPr lang="es-CO" smtClean="0"/>
              <a:t>10/05/2018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5E5DA-1570-47EE-B295-4E27A99D9E3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420402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9A8AF-5AB1-4159-9720-27573CFE6BD9}" type="datetimeFigureOut">
              <a:rPr lang="es-CO" smtClean="0"/>
              <a:t>10/05/2018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5E5DA-1570-47EE-B295-4E27A99D9E3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27637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9A8AF-5AB1-4159-9720-27573CFE6BD9}" type="datetimeFigureOut">
              <a:rPr lang="es-CO" smtClean="0"/>
              <a:t>10/05/2018</a:t>
            </a:fld>
            <a:endParaRPr lang="es-CO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5E5DA-1570-47EE-B295-4E27A99D9E3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731023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9A8AF-5AB1-4159-9720-27573CFE6BD9}" type="datetimeFigureOut">
              <a:rPr lang="es-CO" smtClean="0"/>
              <a:t>10/05/2018</a:t>
            </a:fld>
            <a:endParaRPr lang="es-CO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5E5DA-1570-47EE-B295-4E27A99D9E3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33081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9A8AF-5AB1-4159-9720-27573CFE6BD9}" type="datetimeFigureOut">
              <a:rPr lang="es-CO" smtClean="0"/>
              <a:t>10/05/2018</a:t>
            </a:fld>
            <a:endParaRPr lang="es-CO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5E5DA-1570-47EE-B295-4E27A99D9E3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533077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9A8AF-5AB1-4159-9720-27573CFE6BD9}" type="datetimeFigureOut">
              <a:rPr lang="es-CO" smtClean="0"/>
              <a:t>10/05/2018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5E5DA-1570-47EE-B295-4E27A99D9E3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719618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9A8AF-5AB1-4159-9720-27573CFE6BD9}" type="datetimeFigureOut">
              <a:rPr lang="es-CO" smtClean="0"/>
              <a:t>10/05/2018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5E5DA-1570-47EE-B295-4E27A99D9E3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966276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9A8AF-5AB1-4159-9720-27573CFE6BD9}" type="datetimeFigureOut">
              <a:rPr lang="es-CO" smtClean="0"/>
              <a:t>10/05/2018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A5E5DA-1570-47EE-B295-4E27A99D9E3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33696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aisajesybodegones.com/2016/02/calmados-paisajes-campesinos-del-japon.html" TargetMode="External"/><Relationship Id="rId7" Type="http://schemas.openxmlformats.org/officeDocument/2006/relationships/hyperlink" Target="http://www.pinturayartistas.com/vestuario-japones-en-la-pintura-ukiyo-e/" TargetMode="External"/><Relationship Id="rId2" Type="http://schemas.openxmlformats.org/officeDocument/2006/relationships/hyperlink" Target="https://www.pinterest.es/pin/522206519268433242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asiahistoria.blogspot.com.co/2010/03/pintura-japonesa-del-mundo-flotante.html" TargetMode="External"/><Relationship Id="rId5" Type="http://schemas.openxmlformats.org/officeDocument/2006/relationships/hyperlink" Target="https://es.wikipedia.org/wiki/Jap%C3%B3n" TargetMode="External"/><Relationship Id="rId4" Type="http://schemas.openxmlformats.org/officeDocument/2006/relationships/hyperlink" Target="http://www.conocejapon.com/japon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6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66444" y="1122363"/>
            <a:ext cx="11326627" cy="2387600"/>
          </a:xfrm>
        </p:spPr>
        <p:txBody>
          <a:bodyPr>
            <a:normAutofit/>
          </a:bodyPr>
          <a:lstStyle/>
          <a:p>
            <a:r>
              <a:rPr lang="es-CO" sz="6600" b="1" dirty="0"/>
              <a:t>Japón: la tierra del sol naciente </a:t>
            </a:r>
          </a:p>
        </p:txBody>
      </p:sp>
      <p:sp>
        <p:nvSpPr>
          <p:cNvPr id="4" name="Rectángulo 3"/>
          <p:cNvSpPr/>
          <p:nvPr/>
        </p:nvSpPr>
        <p:spPr>
          <a:xfrm>
            <a:off x="0" y="5893725"/>
            <a:ext cx="12192000" cy="9642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7" name="Rectángulo 6"/>
          <p:cNvSpPr/>
          <p:nvPr/>
        </p:nvSpPr>
        <p:spPr>
          <a:xfrm>
            <a:off x="116379" y="5993478"/>
            <a:ext cx="11920450" cy="756458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822" y="6147060"/>
            <a:ext cx="2543693" cy="457605"/>
          </a:xfrm>
          <a:prstGeom prst="rect">
            <a:avLst/>
          </a:prstGeom>
        </p:spPr>
      </p:pic>
      <p:sp>
        <p:nvSpPr>
          <p:cNvPr id="11" name="Subtítulo 2"/>
          <p:cNvSpPr txBox="1">
            <a:spLocks/>
          </p:cNvSpPr>
          <p:nvPr/>
        </p:nvSpPr>
        <p:spPr>
          <a:xfrm>
            <a:off x="8628611" y="6091952"/>
            <a:ext cx="3336173" cy="55950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377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89" indent="0" algn="ctr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77" indent="0" algn="ctr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566" indent="0" algn="ctr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754" indent="0" algn="ctr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943" indent="0" algn="ctr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131" indent="0" algn="ctr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320" indent="0" algn="ctr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509" indent="0" algn="ctr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s-CO" sz="1800" dirty="0" smtClean="0"/>
              <a:t>Sala de Patrimonio Documental</a:t>
            </a:r>
            <a:br>
              <a:rPr lang="es-CO" sz="1800" dirty="0" smtClean="0"/>
            </a:br>
            <a:r>
              <a:rPr lang="es-CO" sz="1800" dirty="0" smtClean="0"/>
              <a:t>Mayo 2018</a:t>
            </a:r>
            <a:endParaRPr lang="es-CO" sz="1800" dirty="0"/>
          </a:p>
        </p:txBody>
      </p:sp>
    </p:spTree>
    <p:extLst>
      <p:ext uri="{BB962C8B-B14F-4D97-AF65-F5344CB8AC3E}">
        <p14:creationId xmlns:p14="http://schemas.microsoft.com/office/powerpoint/2010/main" val="26591186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b="1" dirty="0" smtClean="0"/>
              <a:t>FUENTES</a:t>
            </a:r>
            <a:endParaRPr lang="es-CO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fontAlgn="base"/>
            <a:r>
              <a:rPr lang="es-CO" sz="2400" dirty="0"/>
              <a:t>Explora Arte Japonés, Paisaje Japón. En: </a:t>
            </a:r>
            <a:r>
              <a:rPr lang="es-CO" sz="2400" dirty="0">
                <a:hlinkClick r:id="rId2"/>
              </a:rPr>
              <a:t>https://www.pinterest.es/pin/522206519268433242/</a:t>
            </a:r>
            <a:endParaRPr lang="es-CO" sz="2400" dirty="0"/>
          </a:p>
          <a:p>
            <a:pPr fontAlgn="base"/>
            <a:r>
              <a:rPr lang="es-CO" sz="2400" dirty="0"/>
              <a:t>Calmados Paisajes Campesinos del Japón, Acuarelas de </a:t>
            </a:r>
            <a:r>
              <a:rPr lang="es-CO" sz="2400" dirty="0" err="1"/>
              <a:t>Koukei</a:t>
            </a:r>
            <a:r>
              <a:rPr lang="es-CO" sz="2400" dirty="0"/>
              <a:t> </a:t>
            </a:r>
            <a:r>
              <a:rPr lang="es-CO" sz="2400" dirty="0" err="1"/>
              <a:t>Kojima</a:t>
            </a:r>
            <a:r>
              <a:rPr lang="es-CO" sz="2400" dirty="0"/>
              <a:t>. En: </a:t>
            </a:r>
            <a:r>
              <a:rPr lang="es-CO" sz="2400" dirty="0">
                <a:hlinkClick r:id="rId3"/>
              </a:rPr>
              <a:t>http://www.paisajesybodegones.com/2016/02/calmados-paisajes-campesinos-del-japon.html</a:t>
            </a:r>
            <a:r>
              <a:rPr lang="es-CO" sz="2400" dirty="0"/>
              <a:t> </a:t>
            </a:r>
          </a:p>
          <a:p>
            <a:pPr fontAlgn="base"/>
            <a:r>
              <a:rPr lang="es-CO" sz="2400" dirty="0"/>
              <a:t>Conoce a Japón. En: </a:t>
            </a:r>
            <a:r>
              <a:rPr lang="es-CO" sz="2400" dirty="0">
                <a:hlinkClick r:id="rId4"/>
              </a:rPr>
              <a:t>http://www.conocejapon.com/japon/</a:t>
            </a:r>
            <a:r>
              <a:rPr lang="es-CO" sz="2400" dirty="0"/>
              <a:t> </a:t>
            </a:r>
          </a:p>
          <a:p>
            <a:pPr fontAlgn="base"/>
            <a:r>
              <a:rPr lang="es-ES" sz="2400" dirty="0"/>
              <a:t>Japón. En: </a:t>
            </a:r>
            <a:r>
              <a:rPr lang="es-ES" sz="2400" dirty="0">
                <a:hlinkClick r:id="rId5"/>
              </a:rPr>
              <a:t>https://es.wikipedia.org/wiki/Jap%C3%B3n</a:t>
            </a:r>
            <a:r>
              <a:rPr lang="es-ES" sz="2400" dirty="0"/>
              <a:t> </a:t>
            </a:r>
          </a:p>
          <a:p>
            <a:pPr fontAlgn="base"/>
            <a:r>
              <a:rPr lang="es-CO" sz="2400" dirty="0"/>
              <a:t>Pintura japonesa del mundo flotante: </a:t>
            </a:r>
            <a:r>
              <a:rPr lang="es-CO" sz="2400" dirty="0" err="1"/>
              <a:t>Moronobu</a:t>
            </a:r>
            <a:r>
              <a:rPr lang="es-CO" sz="2400" dirty="0"/>
              <a:t> y </a:t>
            </a:r>
            <a:r>
              <a:rPr lang="es-CO" sz="2400" dirty="0" err="1"/>
              <a:t>Utamaro</a:t>
            </a:r>
            <a:r>
              <a:rPr lang="es-CO" sz="2400" dirty="0"/>
              <a:t>. En: </a:t>
            </a:r>
            <a:r>
              <a:rPr lang="es-CO" sz="2400" dirty="0">
                <a:hlinkClick r:id="rId6"/>
              </a:rPr>
              <a:t>http://asiahistoria.blogspot.com.co/2010/03/pintura-japonesa-del-mundo-flotante.html</a:t>
            </a:r>
            <a:endParaRPr lang="es-CO" sz="2400" dirty="0"/>
          </a:p>
          <a:p>
            <a:pPr fontAlgn="base"/>
            <a:r>
              <a:rPr lang="es-CO" sz="2400" dirty="0"/>
              <a:t>Pintura y Artistas / Blog de Cristina </a:t>
            </a:r>
            <a:r>
              <a:rPr lang="es-CO" sz="2400" dirty="0" err="1"/>
              <a:t>Alejos</a:t>
            </a:r>
            <a:r>
              <a:rPr lang="es-CO" sz="2400" dirty="0"/>
              <a:t> para hablar de pintura y arte. Vestuario japonés en la Pintura Ukiyo-e. En: </a:t>
            </a:r>
            <a:r>
              <a:rPr lang="es-CO" sz="2400" dirty="0">
                <a:hlinkClick r:id="rId7"/>
              </a:rPr>
              <a:t>http://www.pinturayartistas.com/vestuario-japones-en-la-pintura-ukiyo-e/</a:t>
            </a:r>
            <a:r>
              <a:rPr lang="es-CO" sz="2400" dirty="0"/>
              <a:t> </a:t>
            </a:r>
          </a:p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8233844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alphaModFix amt="29000"/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559399"/>
            <a:ext cx="10515600" cy="5617565"/>
          </a:xfrm>
        </p:spPr>
        <p:txBody>
          <a:bodyPr>
            <a:normAutofit/>
          </a:bodyPr>
          <a:lstStyle/>
          <a:p>
            <a:endParaRPr lang="es-CO" dirty="0" smtClean="0"/>
          </a:p>
          <a:p>
            <a:pPr marL="0" indent="0" algn="just">
              <a:buNone/>
            </a:pPr>
            <a:r>
              <a:rPr lang="es-CO" dirty="0">
                <a:solidFill>
                  <a:srgbClr val="222222"/>
                </a:solidFill>
                <a:latin typeface="Arial" panose="020B0604020202020204" pitchFamily="34" charset="0"/>
              </a:rPr>
              <a:t>Japón es un archipiélago </a:t>
            </a:r>
            <a:r>
              <a:rPr lang="es-CO" dirty="0" smtClean="0">
                <a:solidFill>
                  <a:srgbClr val="222222"/>
                </a:solidFill>
                <a:latin typeface="Arial" panose="020B0604020202020204" pitchFamily="34" charset="0"/>
              </a:rPr>
              <a:t>compuesto por 6.852 </a:t>
            </a:r>
            <a:r>
              <a:rPr lang="es-CO" dirty="0">
                <a:solidFill>
                  <a:srgbClr val="222222"/>
                </a:solidFill>
                <a:latin typeface="Arial" panose="020B0604020202020204" pitchFamily="34" charset="0"/>
              </a:rPr>
              <a:t>islas. Su capital es Tokio</a:t>
            </a:r>
            <a:r>
              <a:rPr lang="es-CO" dirty="0" smtClean="0">
                <a:solidFill>
                  <a:srgbClr val="222222"/>
                </a:solidFill>
                <a:latin typeface="Arial" panose="020B0604020202020204" pitchFamily="34" charset="0"/>
              </a:rPr>
              <a:t>, </a:t>
            </a:r>
            <a:r>
              <a:rPr lang="es-CO" dirty="0">
                <a:solidFill>
                  <a:srgbClr val="222222"/>
                </a:solidFill>
                <a:latin typeface="Arial" panose="020B0604020202020204" pitchFamily="34" charset="0"/>
              </a:rPr>
              <a:t>la mayor área metropolitana del </a:t>
            </a:r>
            <a:r>
              <a:rPr lang="es-CO" dirty="0" smtClean="0">
                <a:solidFill>
                  <a:srgbClr val="222222"/>
                </a:solidFill>
                <a:latin typeface="Arial" panose="020B0604020202020204" pitchFamily="34" charset="0"/>
              </a:rPr>
              <a:t>mundo </a:t>
            </a:r>
            <a:r>
              <a:rPr lang="es-CO" dirty="0">
                <a:solidFill>
                  <a:srgbClr val="222222"/>
                </a:solidFill>
                <a:latin typeface="Arial" panose="020B0604020202020204" pitchFamily="34" charset="0"/>
              </a:rPr>
              <a:t>con </a:t>
            </a:r>
            <a:r>
              <a:rPr lang="es-CO" dirty="0" smtClean="0">
                <a:solidFill>
                  <a:srgbClr val="222222"/>
                </a:solidFill>
                <a:latin typeface="Arial" panose="020B0604020202020204" pitchFamily="34" charset="0"/>
              </a:rPr>
              <a:t>cerca de treinta </a:t>
            </a:r>
            <a:r>
              <a:rPr lang="es-CO" dirty="0">
                <a:solidFill>
                  <a:srgbClr val="222222"/>
                </a:solidFill>
                <a:latin typeface="Arial" panose="020B0604020202020204" pitchFamily="34" charset="0"/>
              </a:rPr>
              <a:t>millones de habitantes.</a:t>
            </a:r>
          </a:p>
          <a:p>
            <a:pPr marL="0" indent="0" algn="just">
              <a:buNone/>
            </a:pPr>
            <a:endParaRPr lang="es-CO" b="0" i="0" dirty="0" smtClean="0">
              <a:solidFill>
                <a:srgbClr val="222222"/>
              </a:solidFill>
              <a:effectLst/>
              <a:latin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es-CO" dirty="0">
                <a:solidFill>
                  <a:srgbClr val="222222"/>
                </a:solidFill>
                <a:latin typeface="Arial" panose="020B0604020202020204" pitchFamily="34" charset="0"/>
              </a:rPr>
              <a:t>Según la leyenda, Japón fue fundado en el siglo VII a. C. por el emperador </a:t>
            </a:r>
            <a:r>
              <a:rPr lang="es-CO" dirty="0" err="1">
                <a:solidFill>
                  <a:srgbClr val="222222"/>
                </a:solidFill>
                <a:latin typeface="Arial" panose="020B0604020202020204" pitchFamily="34" charset="0"/>
              </a:rPr>
              <a:t>Jinmu</a:t>
            </a:r>
            <a:r>
              <a:rPr lang="es-CO" dirty="0">
                <a:solidFill>
                  <a:srgbClr val="222222"/>
                </a:solidFill>
                <a:latin typeface="Arial" panose="020B0604020202020204" pitchFamily="34" charset="0"/>
              </a:rPr>
              <a:t>. </a:t>
            </a:r>
          </a:p>
          <a:p>
            <a:pPr marL="0" indent="0" algn="just">
              <a:buNone/>
            </a:pPr>
            <a:endParaRPr lang="es-CO" dirty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es-CO" dirty="0">
                <a:solidFill>
                  <a:srgbClr val="222222"/>
                </a:solidFill>
                <a:latin typeface="Arial" panose="020B0604020202020204" pitchFamily="34" charset="0"/>
              </a:rPr>
              <a:t>Aunque los emperadores fueron los gobernantes oficiales, el verdadero poder lo ejercían las cortes de nobles, los regentes o los shogunes, que eran los gobernadores militares.</a:t>
            </a:r>
          </a:p>
          <a:p>
            <a:pPr marL="0" indent="0">
              <a:buNone/>
            </a:pP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2564076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2000"/>
            <a:lum/>
          </a:blip>
          <a:srcRect/>
          <a:stretch>
            <a:fillRect t="-30000" b="-3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69259" y="793378"/>
            <a:ext cx="10766612" cy="5343244"/>
          </a:xfrm>
          <a:blipFill dpi="0" rotWithShape="1">
            <a:blip r:embed="rId3">
              <a:alphaModFix amt="0"/>
            </a:blip>
            <a:srcRect/>
            <a:tile tx="0" ty="0" sx="100000" sy="100000" flip="none" algn="tl"/>
          </a:blipFill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es-CO" dirty="0">
                <a:solidFill>
                  <a:srgbClr val="222222"/>
                </a:solidFill>
                <a:latin typeface="Arial" panose="020B0604020202020204" pitchFamily="34" charset="0"/>
              </a:rPr>
              <a:t>A partir del siglo XVI , Japón </a:t>
            </a:r>
            <a:r>
              <a:rPr lang="es-CO" dirty="0" smtClean="0">
                <a:solidFill>
                  <a:srgbClr val="222222"/>
                </a:solidFill>
                <a:latin typeface="Arial" panose="020B0604020202020204" pitchFamily="34" charset="0"/>
              </a:rPr>
              <a:t>recibió </a:t>
            </a:r>
            <a:r>
              <a:rPr lang="es-CO" dirty="0">
                <a:solidFill>
                  <a:srgbClr val="222222"/>
                </a:solidFill>
                <a:latin typeface="Arial" panose="020B0604020202020204" pitchFamily="34" charset="0"/>
              </a:rPr>
              <a:t>a comerciantes de varios países de Europa, entre ellos de España y Portugal, quienes fundaron las primeras misiones cristianas en ese territorio, pero en el siglo XVII, fueron expulsados por el </a:t>
            </a:r>
            <a:r>
              <a:rPr lang="es-CO" dirty="0" err="1">
                <a:solidFill>
                  <a:srgbClr val="222222"/>
                </a:solidFill>
                <a:latin typeface="Arial" panose="020B0604020202020204" pitchFamily="34" charset="0"/>
              </a:rPr>
              <a:t>Shogunato</a:t>
            </a:r>
            <a:r>
              <a:rPr lang="es-CO" dirty="0">
                <a:solidFill>
                  <a:srgbClr val="222222"/>
                </a:solidFill>
                <a:latin typeface="Arial" panose="020B0604020202020204" pitchFamily="34" charset="0"/>
              </a:rPr>
              <a:t> porque las consideraron una conquista militar de Europa, </a:t>
            </a:r>
            <a:r>
              <a:rPr lang="es-CO" dirty="0" smtClean="0">
                <a:solidFill>
                  <a:srgbClr val="222222"/>
                </a:solidFill>
                <a:latin typeface="Arial" panose="020B0604020202020204" pitchFamily="34" charset="0"/>
              </a:rPr>
              <a:t>por lo que cerraron sus </a:t>
            </a:r>
            <a:r>
              <a:rPr lang="es-CO" dirty="0">
                <a:solidFill>
                  <a:srgbClr val="222222"/>
                </a:solidFill>
                <a:latin typeface="Arial" panose="020B0604020202020204" pitchFamily="34" charset="0"/>
              </a:rPr>
              <a:t>fronteras, </a:t>
            </a:r>
            <a:r>
              <a:rPr lang="es-CO" dirty="0" smtClean="0">
                <a:solidFill>
                  <a:srgbClr val="222222"/>
                </a:solidFill>
                <a:latin typeface="Arial" panose="020B0604020202020204" pitchFamily="34" charset="0"/>
              </a:rPr>
              <a:t>comerciando solo con mercaderes chinos </a:t>
            </a:r>
            <a:r>
              <a:rPr lang="es-CO" dirty="0">
                <a:solidFill>
                  <a:srgbClr val="222222"/>
                </a:solidFill>
                <a:latin typeface="Arial" panose="020B0604020202020204" pitchFamily="34" charset="0"/>
              </a:rPr>
              <a:t>y neerlandeses. </a:t>
            </a:r>
          </a:p>
          <a:p>
            <a:pPr algn="just"/>
            <a:endParaRPr lang="es-CO" dirty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es-CO" dirty="0">
                <a:solidFill>
                  <a:srgbClr val="222222"/>
                </a:solidFill>
                <a:latin typeface="Arial" panose="020B0604020202020204" pitchFamily="34" charset="0"/>
              </a:rPr>
              <a:t>En 1854, el estadounidense Matthew Perry firma el Tratado de Kanagawa, que abre los puertos japoneses a Estados Unidos y en 1858, firman el  Tratado de Amistad y Comercio (EEUU-Japón) o Tratado de Harris, donde Estados Unidos logró la concesión de establecimientos </a:t>
            </a:r>
            <a:r>
              <a:rPr lang="es-CO" dirty="0" smtClean="0">
                <a:solidFill>
                  <a:srgbClr val="222222"/>
                </a:solidFill>
                <a:latin typeface="Arial" panose="020B0604020202020204" pitchFamily="34" charset="0"/>
              </a:rPr>
              <a:t>extranjeros y territorios, y </a:t>
            </a:r>
            <a:r>
              <a:rPr lang="es-CO" dirty="0">
                <a:solidFill>
                  <a:srgbClr val="222222"/>
                </a:solidFill>
                <a:latin typeface="Arial" panose="020B0604020202020204" pitchFamily="34" charset="0"/>
              </a:rPr>
              <a:t>mínimos aranceles para sus importaciones. A partir de estos tratados, Japón firmó otros similares con Rusia, Francia e Inglaterra. </a:t>
            </a:r>
          </a:p>
          <a:p>
            <a:pPr marL="0" indent="0">
              <a:buNone/>
            </a:pPr>
            <a:endParaRPr lang="es-CO" dirty="0" smtClean="0"/>
          </a:p>
        </p:txBody>
      </p:sp>
    </p:spTree>
    <p:extLst>
      <p:ext uri="{BB962C8B-B14F-4D97-AF65-F5344CB8AC3E}">
        <p14:creationId xmlns:p14="http://schemas.microsoft.com/office/powerpoint/2010/main" val="15489699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4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548641"/>
            <a:ext cx="10515600" cy="5628323"/>
          </a:xfrm>
        </p:spPr>
        <p:txBody>
          <a:bodyPr>
            <a:normAutofit/>
          </a:bodyPr>
          <a:lstStyle/>
          <a:p>
            <a:endParaRPr lang="es-CO" dirty="0" smtClean="0"/>
          </a:p>
          <a:p>
            <a:pPr marL="0" indent="0" algn="just">
              <a:buNone/>
            </a:pPr>
            <a:r>
              <a:rPr lang="es-CO" sz="2600" dirty="0">
                <a:solidFill>
                  <a:srgbClr val="222222"/>
                </a:solidFill>
                <a:latin typeface="Arial" panose="020B0604020202020204" pitchFamily="34" charset="0"/>
              </a:rPr>
              <a:t>Las nuevas relaciones con Occidente provocaron cambios en el gobierno y la política japonesa: después de la Guerra de </a:t>
            </a:r>
            <a:r>
              <a:rPr lang="es-CO" sz="2600" dirty="0" err="1">
                <a:solidFill>
                  <a:srgbClr val="222222"/>
                </a:solidFill>
                <a:latin typeface="Arial" panose="020B0604020202020204" pitchFamily="34" charset="0"/>
              </a:rPr>
              <a:t>Boshin</a:t>
            </a:r>
            <a:r>
              <a:rPr lang="es-CO" sz="2600" dirty="0">
                <a:solidFill>
                  <a:srgbClr val="222222"/>
                </a:solidFill>
                <a:latin typeface="Arial" panose="020B0604020202020204" pitchFamily="34" charset="0"/>
              </a:rPr>
              <a:t>, se reestableció el poder al Emperador y el </a:t>
            </a:r>
            <a:r>
              <a:rPr lang="es-CO" sz="2600" dirty="0" err="1">
                <a:solidFill>
                  <a:srgbClr val="222222"/>
                </a:solidFill>
                <a:latin typeface="Arial" panose="020B0604020202020204" pitchFamily="34" charset="0"/>
              </a:rPr>
              <a:t>shogunato</a:t>
            </a:r>
            <a:r>
              <a:rPr lang="es-CO" sz="2600" dirty="0">
                <a:solidFill>
                  <a:srgbClr val="222222"/>
                </a:solidFill>
                <a:latin typeface="Arial" panose="020B0604020202020204" pitchFamily="34" charset="0"/>
              </a:rPr>
              <a:t> fue obligado a renunciar. Además, se eliminó el sistema feudal y se adoptaron sistemas de gobierno occidentales, hubo reformas económicas, sociales y militares que perfilarían a Japón como una potencia mundial y que le restaría poder a las clases sociales que tradicionalmente ejercían el poder en Japón. </a:t>
            </a:r>
          </a:p>
          <a:p>
            <a:pPr marL="0" indent="0">
              <a:buNone/>
            </a:pPr>
            <a:endParaRPr lang="es-CO" sz="2600" dirty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es-CO" sz="2600" dirty="0">
                <a:solidFill>
                  <a:srgbClr val="222222"/>
                </a:solidFill>
                <a:latin typeface="Arial" panose="020B0604020202020204" pitchFamily="34" charset="0"/>
              </a:rPr>
              <a:t>La Guerra Sino-Japonesa (1894-1895) se libró por el control de Corea entre la dinastía </a:t>
            </a:r>
            <a:r>
              <a:rPr lang="es-CO" sz="2600" dirty="0" err="1">
                <a:solidFill>
                  <a:srgbClr val="222222"/>
                </a:solidFill>
                <a:latin typeface="Arial" panose="020B0604020202020204" pitchFamily="34" charset="0"/>
              </a:rPr>
              <a:t>Qing</a:t>
            </a:r>
            <a:r>
              <a:rPr lang="es-CO" sz="2600" dirty="0">
                <a:solidFill>
                  <a:srgbClr val="222222"/>
                </a:solidFill>
                <a:latin typeface="Arial" panose="020B0604020202020204" pitchFamily="34" charset="0"/>
              </a:rPr>
              <a:t> de China y el Imperio en expansión del Japón. Así mismo, la Guerra Ruso-Japonesa le permitió anexar </a:t>
            </a:r>
            <a:r>
              <a:rPr lang="es-CO" sz="2600" dirty="0" err="1">
                <a:solidFill>
                  <a:srgbClr val="222222"/>
                </a:solidFill>
                <a:latin typeface="Arial" panose="020B0604020202020204" pitchFamily="34" charset="0"/>
              </a:rPr>
              <a:t>aTaiwán</a:t>
            </a:r>
            <a:r>
              <a:rPr lang="es-CO" sz="2600" dirty="0">
                <a:solidFill>
                  <a:srgbClr val="222222"/>
                </a:solidFill>
                <a:latin typeface="Arial" panose="020B0604020202020204" pitchFamily="34" charset="0"/>
              </a:rPr>
              <a:t>, Corea y otros territorios. </a:t>
            </a:r>
          </a:p>
          <a:p>
            <a:pPr marL="0" indent="0">
              <a:buNone/>
            </a:pP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8054287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alphaModFix amt="41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925729" y="1515491"/>
            <a:ext cx="10515600" cy="473812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CO" sz="2600" dirty="0">
                <a:solidFill>
                  <a:srgbClr val="222222"/>
                </a:solidFill>
                <a:latin typeface="Arial" panose="020B0604020202020204" pitchFamily="34" charset="0"/>
              </a:rPr>
              <a:t>Después de la Primera Guerra Mundial, Japón ocupó una sólida posición en el Lejano Oriente: tenía una poderosa Armada, influía sobre China y se benefició económicamente de la guerra</a:t>
            </a:r>
          </a:p>
          <a:p>
            <a:endParaRPr lang="es-CO" sz="2600" dirty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es-CO" sz="2600" dirty="0">
                <a:solidFill>
                  <a:srgbClr val="222222"/>
                </a:solidFill>
                <a:latin typeface="Arial" panose="020B0604020202020204" pitchFamily="34" charset="0"/>
              </a:rPr>
              <a:t>En los años 20 del siglo XX, Japón sufrió una crisis económica fuerte: tuvo problemas de corrupción, políticos y de gobernabilidad,  aumentando la pobreza entre la población, invadieron la región china de Manchuria y el ejército, apoyado por el primer ministro, ejerció control sobre la educación, fortaleció el armamento y desarrolló una política exterior agresiva que buscaba nuevas colonias para el país. </a:t>
            </a:r>
          </a:p>
        </p:txBody>
      </p:sp>
    </p:spTree>
    <p:extLst>
      <p:ext uri="{BB962C8B-B14F-4D97-AF65-F5344CB8AC3E}">
        <p14:creationId xmlns:p14="http://schemas.microsoft.com/office/powerpoint/2010/main" val="24412521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41000"/>
            <a:lum/>
          </a:blip>
          <a:srcRect/>
          <a:tile tx="0" ty="0" sx="0" sy="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602430"/>
            <a:ext cx="10515600" cy="5574535"/>
          </a:xfrm>
          <a:blipFill dpi="0" rotWithShape="1">
            <a:blip r:embed="rId3">
              <a:alphaModFix amt="79000"/>
            </a:blip>
            <a:srcRect/>
            <a:stretch>
              <a:fillRect/>
            </a:stretch>
          </a:blip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CO" sz="2600" dirty="0">
                <a:solidFill>
                  <a:srgbClr val="222222"/>
                </a:solidFill>
                <a:latin typeface="Arial" panose="020B0604020202020204" pitchFamily="34" charset="0"/>
              </a:rPr>
              <a:t>En 1941, Japón atacó la base naval estadounidense de Pearl Harbor, lo cual llevó al país norteamericano a declarar la guerra Japón en el marco de la Segunda Guerra Mundial. Después de una larga y eficaz ofensiva de Estados Unidos, en la cual Japón perdió Okinawa; Tokio y Osaka fueron bombardeadas y atacaron las ciudades de Hiroshima y Nagasaki con dos bombas atómicas el 6 y 9 de agosto de 1945, Japón capituló ante el ejército estadounidense el 15 de agosto de 1945.</a:t>
            </a:r>
          </a:p>
          <a:p>
            <a:pPr marL="0" indent="0">
              <a:buNone/>
            </a:pPr>
            <a:endParaRPr lang="es-CO" sz="2600" dirty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pPr marL="0" indent="0">
              <a:buNone/>
            </a:pPr>
            <a:r>
              <a:rPr lang="es-CO" sz="2600" dirty="0">
                <a:solidFill>
                  <a:srgbClr val="222222"/>
                </a:solidFill>
                <a:latin typeface="Arial" panose="020B0604020202020204" pitchFamily="34" charset="0"/>
              </a:rPr>
              <a:t>El ejército estadounidense ocupó el territorio japonés hasta 1952, tras lo cual Japón comenzaría su recuperación económica. Okinawa permaneció ocupada hasta 1972 y actualmente el ejército tiene varias bases. </a:t>
            </a:r>
          </a:p>
        </p:txBody>
      </p:sp>
    </p:spTree>
    <p:extLst>
      <p:ext uri="{BB962C8B-B14F-4D97-AF65-F5344CB8AC3E}">
        <p14:creationId xmlns:p14="http://schemas.microsoft.com/office/powerpoint/2010/main" val="27736920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44000"/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752139" y="731521"/>
            <a:ext cx="10515600" cy="582196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CO" sz="2600" dirty="0">
                <a:solidFill>
                  <a:srgbClr val="222222"/>
                </a:solidFill>
                <a:latin typeface="Arial" panose="020B0604020202020204" pitchFamily="34" charset="0"/>
              </a:rPr>
              <a:t>Japón es la tercera economía más grande del mundo,​ después de los Estados Unidos y China. Tiene una gran capacidad industrial y se destaca la banca, seguros, bienes raíces, venta al por menor, el transporte y las telecomunicaciones.</a:t>
            </a:r>
          </a:p>
          <a:p>
            <a:pPr marL="0" indent="0">
              <a:buNone/>
            </a:pPr>
            <a:endParaRPr lang="es-CO" sz="2600" dirty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pPr marL="0" indent="0">
              <a:buNone/>
            </a:pPr>
            <a:r>
              <a:rPr lang="es-CO" sz="2600" dirty="0">
                <a:solidFill>
                  <a:srgbClr val="222222"/>
                </a:solidFill>
                <a:latin typeface="Arial" panose="020B0604020202020204" pitchFamily="34" charset="0"/>
              </a:rPr>
              <a:t>Sus principales exportaciones son equipos de transporte, vehículos de motor, electrónica, maquinaria eléctrica y productos químicos.​ Con muy limitados recursos naturales para sostener el desarrollo económico, Japón depende de otras naciones para el suministro de la mayor parte de sus materias primas.​</a:t>
            </a:r>
          </a:p>
          <a:p>
            <a:pPr marL="0" indent="0">
              <a:buNone/>
            </a:pP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5807596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34000"/>
            <a:lum/>
          </a:blip>
          <a:srcRect/>
          <a:stretch>
            <a:fillRect t="-11000" b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72192" y="906089"/>
            <a:ext cx="11157065" cy="5445443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es-CO" dirty="0">
                <a:solidFill>
                  <a:srgbClr val="222222"/>
                </a:solidFill>
                <a:latin typeface="Arial" panose="020B0604020202020204" pitchFamily="34" charset="0"/>
              </a:rPr>
              <a:t>La cultura japonesa ha evolucionado en los últimos años, desde la cultura Jōmon a la cultura contemporánea, con fuertes influencias de Asia, Europa y Estados Unidos. </a:t>
            </a:r>
          </a:p>
          <a:p>
            <a:pPr marL="0" indent="0" algn="just">
              <a:buNone/>
            </a:pPr>
            <a:endParaRPr lang="es-CO" dirty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pPr marL="0" indent="0">
              <a:buNone/>
            </a:pPr>
            <a:r>
              <a:rPr lang="es-CO" dirty="0">
                <a:solidFill>
                  <a:srgbClr val="222222"/>
                </a:solidFill>
                <a:latin typeface="Arial" panose="020B0604020202020204" pitchFamily="34" charset="0"/>
              </a:rPr>
              <a:t>Las artes tradicionales incluyen la </a:t>
            </a:r>
            <a:r>
              <a:rPr lang="es-CO" dirty="0" smtClean="0">
                <a:solidFill>
                  <a:srgbClr val="222222"/>
                </a:solidFill>
                <a:latin typeface="Arial" panose="020B0604020202020204" pitchFamily="34" charset="0"/>
              </a:rPr>
              <a:t>artesanía (</a:t>
            </a:r>
            <a:r>
              <a:rPr lang="es-CO" dirty="0">
                <a:solidFill>
                  <a:srgbClr val="222222"/>
                </a:solidFill>
                <a:latin typeface="Arial" panose="020B0604020202020204" pitchFamily="34" charset="0"/>
              </a:rPr>
              <a:t>ikebana, origami, ukiyo-e, muñecos, lacas, alfarería), </a:t>
            </a:r>
            <a:r>
              <a:rPr lang="es-CO" dirty="0" smtClean="0">
                <a:solidFill>
                  <a:srgbClr val="222222"/>
                </a:solidFill>
                <a:latin typeface="Arial" panose="020B0604020202020204" pitchFamily="34" charset="0"/>
              </a:rPr>
              <a:t>actuaciones (</a:t>
            </a:r>
            <a:r>
              <a:rPr lang="es-CO" dirty="0" err="1" smtClean="0">
                <a:solidFill>
                  <a:srgbClr val="222222"/>
                </a:solidFill>
                <a:latin typeface="Arial" panose="020B0604020202020204" pitchFamily="34" charset="0"/>
              </a:rPr>
              <a:t>bunraku</a:t>
            </a:r>
            <a:r>
              <a:rPr lang="es-CO" dirty="0">
                <a:solidFill>
                  <a:srgbClr val="222222"/>
                </a:solidFill>
                <a:latin typeface="Arial" panose="020B0604020202020204" pitchFamily="34" charset="0"/>
              </a:rPr>
              <a:t>, Kabuki, Noh, </a:t>
            </a:r>
            <a:r>
              <a:rPr lang="es-CO" dirty="0" err="1">
                <a:solidFill>
                  <a:srgbClr val="222222"/>
                </a:solidFill>
                <a:latin typeface="Arial" panose="020B0604020202020204" pitchFamily="34" charset="0"/>
              </a:rPr>
              <a:t>rakugo</a:t>
            </a:r>
            <a:r>
              <a:rPr lang="es-CO" dirty="0" smtClean="0">
                <a:solidFill>
                  <a:srgbClr val="222222"/>
                </a:solidFill>
                <a:latin typeface="Arial" panose="020B0604020202020204" pitchFamily="34" charset="0"/>
              </a:rPr>
              <a:t>), tradiciones </a:t>
            </a:r>
            <a:r>
              <a:rPr lang="es-CO" dirty="0">
                <a:solidFill>
                  <a:srgbClr val="222222"/>
                </a:solidFill>
                <a:latin typeface="Arial" panose="020B0604020202020204" pitchFamily="34" charset="0"/>
              </a:rPr>
              <a:t>(ceremonia del té, Budō, la arquitectura, los jardines, las espadas) y </a:t>
            </a:r>
            <a:r>
              <a:rPr lang="es-CO" dirty="0" smtClean="0">
                <a:solidFill>
                  <a:srgbClr val="222222"/>
                </a:solidFill>
                <a:latin typeface="Arial" panose="020B0604020202020204" pitchFamily="34" charset="0"/>
              </a:rPr>
              <a:t>la cocina</a:t>
            </a:r>
            <a:r>
              <a:rPr lang="es-CO" dirty="0">
                <a:solidFill>
                  <a:srgbClr val="222222"/>
                </a:solidFill>
                <a:latin typeface="Arial" panose="020B0604020202020204" pitchFamily="34" charset="0"/>
              </a:rPr>
              <a:t>.</a:t>
            </a:r>
          </a:p>
          <a:p>
            <a:pPr marL="0" indent="0" algn="just">
              <a:buNone/>
            </a:pPr>
            <a:endParaRPr lang="es-CO" dirty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es-CO" dirty="0">
                <a:solidFill>
                  <a:srgbClr val="222222"/>
                </a:solidFill>
                <a:latin typeface="Arial" panose="020B0604020202020204" pitchFamily="34" charset="0"/>
              </a:rPr>
              <a:t>La fusión entre la impresión </a:t>
            </a:r>
            <a:r>
              <a:rPr lang="es-CO" dirty="0" smtClean="0">
                <a:solidFill>
                  <a:srgbClr val="222222"/>
                </a:solidFill>
                <a:latin typeface="Arial" panose="020B0604020202020204" pitchFamily="34" charset="0"/>
              </a:rPr>
              <a:t>en</a:t>
            </a:r>
            <a:r>
              <a:rPr lang="es-CO" dirty="0">
                <a:solidFill>
                  <a:srgbClr val="222222"/>
                </a:solidFill>
                <a:latin typeface="Arial" panose="020B0604020202020204" pitchFamily="34" charset="0"/>
              </a:rPr>
              <a:t> madera y el arte occidental condujo a la creación del </a:t>
            </a:r>
            <a:r>
              <a:rPr lang="es-CO" i="1" dirty="0">
                <a:solidFill>
                  <a:srgbClr val="222222"/>
                </a:solidFill>
                <a:latin typeface="Arial" panose="020B0604020202020204" pitchFamily="34" charset="0"/>
              </a:rPr>
              <a:t>manga,</a:t>
            </a:r>
            <a:r>
              <a:rPr lang="es-CO" dirty="0">
                <a:solidFill>
                  <a:srgbClr val="222222"/>
                </a:solidFill>
                <a:latin typeface="Arial" panose="020B0604020202020204" pitchFamily="34" charset="0"/>
              </a:rPr>
              <a:t> historieta popular japonesa.​ El </a:t>
            </a:r>
            <a:r>
              <a:rPr lang="es-CO" i="1" dirty="0">
                <a:solidFill>
                  <a:srgbClr val="222222"/>
                </a:solidFill>
                <a:latin typeface="Arial" panose="020B0604020202020204" pitchFamily="34" charset="0"/>
              </a:rPr>
              <a:t>manga</a:t>
            </a:r>
            <a:r>
              <a:rPr lang="es-CO" dirty="0">
                <a:solidFill>
                  <a:srgbClr val="222222"/>
                </a:solidFill>
                <a:latin typeface="Arial" panose="020B0604020202020204" pitchFamily="34" charset="0"/>
              </a:rPr>
              <a:t> ha influido </a:t>
            </a:r>
            <a:r>
              <a:rPr lang="es-CO" dirty="0" smtClean="0">
                <a:solidFill>
                  <a:srgbClr val="222222"/>
                </a:solidFill>
                <a:latin typeface="Arial" panose="020B0604020202020204" pitchFamily="34" charset="0"/>
              </a:rPr>
              <a:t>la</a:t>
            </a:r>
            <a:r>
              <a:rPr lang="es-CO" dirty="0">
                <a:solidFill>
                  <a:srgbClr val="222222"/>
                </a:solidFill>
                <a:latin typeface="Arial" panose="020B0604020202020204" pitchFamily="34" charset="0"/>
              </a:rPr>
              <a:t> televisión y el cine dando origen al </a:t>
            </a:r>
            <a:r>
              <a:rPr lang="es-CO" i="1" dirty="0">
                <a:solidFill>
                  <a:srgbClr val="222222"/>
                </a:solidFill>
                <a:latin typeface="Arial" panose="020B0604020202020204" pitchFamily="34" charset="0"/>
              </a:rPr>
              <a:t>anime </a:t>
            </a:r>
            <a:r>
              <a:rPr lang="es-CO" dirty="0">
                <a:solidFill>
                  <a:srgbClr val="222222"/>
                </a:solidFill>
                <a:latin typeface="Arial" panose="020B0604020202020204" pitchFamily="34" charset="0"/>
              </a:rPr>
              <a:t>y </a:t>
            </a:r>
            <a:r>
              <a:rPr lang="es-CO" dirty="0" smtClean="0">
                <a:solidFill>
                  <a:srgbClr val="222222"/>
                </a:solidFill>
                <a:latin typeface="Arial" panose="020B0604020202020204" pitchFamily="34" charset="0"/>
              </a:rPr>
              <a:t>al </a:t>
            </a:r>
            <a:r>
              <a:rPr lang="es-CO" i="1" dirty="0" err="1" smtClean="0">
                <a:solidFill>
                  <a:srgbClr val="222222"/>
                </a:solidFill>
                <a:latin typeface="Arial" panose="020B0604020202020204" pitchFamily="34" charset="0"/>
              </a:rPr>
              <a:t>live</a:t>
            </a:r>
            <a:r>
              <a:rPr lang="es-CO" i="1" dirty="0" smtClean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s-CO" i="1" dirty="0" err="1">
                <a:solidFill>
                  <a:srgbClr val="222222"/>
                </a:solidFill>
                <a:latin typeface="Arial" panose="020B0604020202020204" pitchFamily="34" charset="0"/>
              </a:rPr>
              <a:t>action</a:t>
            </a:r>
            <a:r>
              <a:rPr lang="es-CO" i="1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s-CO" i="1" dirty="0" err="1">
                <a:solidFill>
                  <a:srgbClr val="222222"/>
                </a:solidFill>
                <a:latin typeface="Arial" panose="020B0604020202020204" pitchFamily="34" charset="0"/>
              </a:rPr>
              <a:t>movie</a:t>
            </a:r>
            <a:r>
              <a:rPr lang="es-CO" i="1" dirty="0">
                <a:solidFill>
                  <a:srgbClr val="222222"/>
                </a:solidFill>
                <a:latin typeface="Arial" panose="020B0604020202020204" pitchFamily="34" charset="0"/>
              </a:rPr>
              <a:t>,</a:t>
            </a:r>
            <a:r>
              <a:rPr lang="es-CO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s-CO" dirty="0" smtClean="0">
                <a:solidFill>
                  <a:srgbClr val="222222"/>
                </a:solidFill>
                <a:latin typeface="Arial" panose="020B0604020202020204" pitchFamily="34" charset="0"/>
              </a:rPr>
              <a:t>filmes </a:t>
            </a:r>
            <a:r>
              <a:rPr lang="es-CO" dirty="0">
                <a:solidFill>
                  <a:srgbClr val="222222"/>
                </a:solidFill>
                <a:latin typeface="Arial" panose="020B0604020202020204" pitchFamily="34" charset="0"/>
              </a:rPr>
              <a:t>o </a:t>
            </a:r>
            <a:r>
              <a:rPr lang="es-CO" dirty="0" smtClean="0">
                <a:solidFill>
                  <a:srgbClr val="222222"/>
                </a:solidFill>
                <a:latin typeface="Arial" panose="020B0604020202020204" pitchFamily="34" charset="0"/>
              </a:rPr>
              <a:t>series de televisión interpretadas por </a:t>
            </a:r>
            <a:r>
              <a:rPr lang="es-CO" dirty="0">
                <a:solidFill>
                  <a:srgbClr val="222222"/>
                </a:solidFill>
                <a:latin typeface="Arial" panose="020B0604020202020204" pitchFamily="34" charset="0"/>
              </a:rPr>
              <a:t>actores y basados en series de animación populares</a:t>
            </a:r>
            <a:r>
              <a:rPr lang="es-CO" dirty="0" smtClean="0">
                <a:solidFill>
                  <a:srgbClr val="222222"/>
                </a:solidFill>
                <a:latin typeface="Arial" panose="020B0604020202020204" pitchFamily="34" charset="0"/>
              </a:rPr>
              <a:t>.​</a:t>
            </a:r>
            <a:endParaRPr lang="es-CO" dirty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35373258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5000"/>
            <a:lum/>
          </a:blip>
          <a:srcRect/>
          <a:stretch>
            <a:fillRect t="-26000" b="-2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656072"/>
            <a:ext cx="10515600" cy="1325563"/>
          </a:xfrm>
        </p:spPr>
        <p:txBody>
          <a:bodyPr/>
          <a:lstStyle/>
          <a:p>
            <a:pPr algn="ctr"/>
            <a:r>
              <a:rPr lang="es-CO" b="1" dirty="0"/>
              <a:t>Centro de Estudios Asia </a:t>
            </a:r>
            <a:r>
              <a:rPr lang="es-CO" b="1" dirty="0" smtClean="0"/>
              <a:t>Pacífico</a:t>
            </a:r>
            <a:br>
              <a:rPr lang="es-CO" b="1" dirty="0" smtClean="0"/>
            </a:br>
            <a:r>
              <a:rPr lang="es-CO" b="1" dirty="0" smtClean="0"/>
              <a:t>Universidad EAFIT</a:t>
            </a:r>
            <a:endParaRPr lang="es-CO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9032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es-CO" dirty="0" smtClean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es-CO" sz="3100" dirty="0">
                <a:solidFill>
                  <a:srgbClr val="222222"/>
                </a:solidFill>
                <a:latin typeface="Arial" panose="020B0604020202020204" pitchFamily="34" charset="0"/>
              </a:rPr>
              <a:t>La Universidad EAFIT cuenta con un centro de estudios dedicado a trabajar en el fortalecimiento de las relaciones de América Latina, en especial de Colombia, con el Asia Pacífico y en la difusión del conocimiento y la cultura de esta importante región: el ​​​​​​​​​​​​​​​​​​​​​​​​​​​​​​​​​​​​​​​​​​​​​​​​​​​​​​​​​​​​​​​​​​​​​​​​​​​​​​​​​​​​​​​​​​​​​​​​​​​​Centro de Estudios Asia Pacífico, creado en 2006. </a:t>
            </a:r>
          </a:p>
          <a:p>
            <a:pPr marL="0" indent="0" algn="just">
              <a:buNone/>
            </a:pPr>
            <a:endParaRPr lang="es-CO" sz="3100" dirty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es-CO" sz="3100" dirty="0">
                <a:solidFill>
                  <a:srgbClr val="222222"/>
                </a:solidFill>
                <a:latin typeface="Arial" panose="020B0604020202020204" pitchFamily="34" charset="0"/>
              </a:rPr>
              <a:t>Su objetivo es generar un espacio de participación y aprendizaje para los estudiantes, profesores e investigadores de la Universidad EAFIT junto con el sector público y privado del país sobre el Asia Pacífico. Para ello, desarrollan actividades académicas y de docencia; Investigaciones y publicaciones, y Consultorías. </a:t>
            </a:r>
          </a:p>
          <a:p>
            <a:pPr marL="0" indent="0">
              <a:buNone/>
            </a:pPr>
            <a:r>
              <a:rPr lang="es-CO" dirty="0" smtClean="0"/>
              <a:t/>
            </a:r>
            <a:br>
              <a:rPr lang="es-CO" dirty="0" smtClean="0"/>
            </a:b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24922013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05E371E8A99EBA498270D8AEED4FE762" ma:contentTypeVersion="0" ma:contentTypeDescription="Crear nuevo documento." ma:contentTypeScope="" ma:versionID="8b099961c1b7d8b47d53bb0a13f9c35b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7b4afbcb2487568e4ac3f4426186394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F3E2466-3C4A-470B-9FCD-AE10B03AB0F5}"/>
</file>

<file path=customXml/itemProps2.xml><?xml version="1.0" encoding="utf-8"?>
<ds:datastoreItem xmlns:ds="http://schemas.openxmlformats.org/officeDocument/2006/customXml" ds:itemID="{0FB13CA4-6FCC-45FB-A0E1-D9C55ECA8FB7}"/>
</file>

<file path=customXml/itemProps3.xml><?xml version="1.0" encoding="utf-8"?>
<ds:datastoreItem xmlns:ds="http://schemas.openxmlformats.org/officeDocument/2006/customXml" ds:itemID="{AE514BB0-BF90-4A7C-96EE-DA7F0D3A4D71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374</TotalTime>
  <Words>474</Words>
  <Application>Microsoft Office PowerPoint</Application>
  <PresentationFormat>Panorámica</PresentationFormat>
  <Paragraphs>42</Paragraphs>
  <Slides>10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Tema de Office</vt:lpstr>
      <vt:lpstr>Japón: la tierra del sol naciente 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Centro de Estudios Asia Pacífico Universidad EAFIT</vt:lpstr>
      <vt:lpstr>FUENTES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Maria Isabel Duarte Gandica</dc:creator>
  <cp:lastModifiedBy>Luz Damary Gomez Orozco</cp:lastModifiedBy>
  <cp:revision>44</cp:revision>
  <dcterms:created xsi:type="dcterms:W3CDTF">2018-05-04T13:21:56Z</dcterms:created>
  <dcterms:modified xsi:type="dcterms:W3CDTF">2018-05-10T23:25:31Z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0x01010005E371E8A99EBA498270D8AEED4FE762</vt:lpwstr>
  </property>
</Properties>
</file>