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2.xml" ContentType="application/vnd.openxmlformats-officedocument.drawingml.chartshapes+xml"/>
  <Override PartName="/ppt/notesSlides/notesSlide2.xml" ContentType="application/vnd.openxmlformats-officedocument.presentationml.notesSlide+xml"/>
  <Override PartName="/ppt/charts/chart11.xml" ContentType="application/vnd.openxmlformats-officedocument.drawingml.chart+xml"/>
  <Override PartName="/ppt/theme/themeOverride1.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30" r:id="rId2"/>
    <p:sldId id="391" r:id="rId3"/>
    <p:sldId id="410" r:id="rId4"/>
    <p:sldId id="412" r:id="rId5"/>
    <p:sldId id="394" r:id="rId6"/>
    <p:sldId id="400" r:id="rId7"/>
    <p:sldId id="380" r:id="rId8"/>
    <p:sldId id="401" r:id="rId9"/>
    <p:sldId id="403" r:id="rId10"/>
    <p:sldId id="404" r:id="rId11"/>
    <p:sldId id="395" r:id="rId12"/>
    <p:sldId id="390" r:id="rId13"/>
    <p:sldId id="366" r:id="rId14"/>
    <p:sldId id="421" r:id="rId15"/>
    <p:sldId id="414" r:id="rId16"/>
    <p:sldId id="415" r:id="rId17"/>
    <p:sldId id="416" r:id="rId18"/>
    <p:sldId id="382" r:id="rId19"/>
    <p:sldId id="417" r:id="rId20"/>
    <p:sldId id="406" r:id="rId21"/>
    <p:sldId id="376" r:id="rId22"/>
    <p:sldId id="375" r:id="rId23"/>
    <p:sldId id="377" r:id="rId24"/>
    <p:sldId id="383" r:id="rId25"/>
    <p:sldId id="392" r:id="rId26"/>
    <p:sldId id="393" r:id="rId27"/>
    <p:sldId id="371" r:id="rId28"/>
    <p:sldId id="357" r:id="rId29"/>
    <p:sldId id="361" r:id="rId30"/>
    <p:sldId id="384" r:id="rId31"/>
    <p:sldId id="397" r:id="rId32"/>
    <p:sldId id="425" r:id="rId33"/>
    <p:sldId id="424" r:id="rId34"/>
    <p:sldId id="407" r:id="rId35"/>
    <p:sldId id="408" r:id="rId36"/>
    <p:sldId id="358" r:id="rId37"/>
    <p:sldId id="388" r:id="rId38"/>
    <p:sldId id="341" r:id="rId39"/>
    <p:sldId id="422" r:id="rId40"/>
    <p:sldId id="423" r:id="rId41"/>
    <p:sldId id="385" r:id="rId42"/>
    <p:sldId id="386" r:id="rId43"/>
    <p:sldId id="387" r:id="rId44"/>
    <p:sldId id="426" r:id="rId4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AE71"/>
    <a:srgbClr val="0033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6364" autoAdjust="0"/>
    <p:restoredTop sz="94636" autoAdjust="0"/>
  </p:normalViewPr>
  <p:slideViewPr>
    <p:cSldViewPr>
      <p:cViewPr varScale="1">
        <p:scale>
          <a:sx n="66" d="100"/>
          <a:sy n="66" d="100"/>
        </p:scale>
        <p:origin x="-100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6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oleObject" Target="file:///C:\Users\edpedrosa\Documents\2013\SOTR\Publication\Chapter2-Charts.xlsx" TargetMode="External"/><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oleObject" Target="file:///C:\Users\edpedrosa\Documents\2011\Trade%20Report\WTO-length%20of%20round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21896568484495"/>
          <c:y val="2.3739036311167368E-2"/>
          <c:w val="0.85743535530280934"/>
          <c:h val="0.87181092730983434"/>
        </c:manualLayout>
      </c:layout>
      <c:barChart>
        <c:barDir val="col"/>
        <c:grouping val="clustered"/>
        <c:varyColors val="0"/>
        <c:ser>
          <c:idx val="0"/>
          <c:order val="0"/>
          <c:tx>
            <c:strRef>
              <c:f>Sheet1!$A$2</c:f>
              <c:strCache>
                <c:ptCount val="1"/>
                <c:pt idx="0">
                  <c:v>East Asia </c:v>
                </c:pt>
              </c:strCache>
            </c:strRef>
          </c:tx>
          <c:invertIfNegative val="0"/>
          <c:dLbls>
            <c:showLegendKey val="0"/>
            <c:showVal val="1"/>
            <c:showCatName val="0"/>
            <c:showSerName val="0"/>
            <c:showPercent val="0"/>
            <c:showBubbleSize val="0"/>
            <c:showLeaderLines val="0"/>
          </c:dLbls>
          <c:cat>
            <c:strRef>
              <c:f>Sheet1!$B$1:$C$1</c:f>
              <c:strCache>
                <c:ptCount val="2"/>
                <c:pt idx="0">
                  <c:v>2008</c:v>
                </c:pt>
                <c:pt idx="1">
                  <c:v>2018</c:v>
                </c:pt>
              </c:strCache>
            </c:strRef>
          </c:cat>
          <c:val>
            <c:numRef>
              <c:f>Sheet1!$B$2:$C$2</c:f>
              <c:numCache>
                <c:formatCode>#,##0</c:formatCode>
                <c:ptCount val="2"/>
                <c:pt idx="0">
                  <c:v>13864.982000000002</c:v>
                </c:pt>
                <c:pt idx="1">
                  <c:v>27489.395</c:v>
                </c:pt>
              </c:numCache>
            </c:numRef>
          </c:val>
        </c:ser>
        <c:dLbls>
          <c:showLegendKey val="0"/>
          <c:showVal val="0"/>
          <c:showCatName val="0"/>
          <c:showSerName val="0"/>
          <c:showPercent val="0"/>
          <c:showBubbleSize val="0"/>
        </c:dLbls>
        <c:gapWidth val="150"/>
        <c:axId val="532932096"/>
        <c:axId val="513948992"/>
      </c:barChart>
      <c:catAx>
        <c:axId val="532932096"/>
        <c:scaling>
          <c:orientation val="minMax"/>
        </c:scaling>
        <c:delete val="0"/>
        <c:axPos val="b"/>
        <c:majorTickMark val="out"/>
        <c:minorTickMark val="none"/>
        <c:tickLblPos val="nextTo"/>
        <c:crossAx val="513948992"/>
        <c:crosses val="autoZero"/>
        <c:auto val="1"/>
        <c:lblAlgn val="ctr"/>
        <c:lblOffset val="100"/>
        <c:noMultiLvlLbl val="0"/>
      </c:catAx>
      <c:valAx>
        <c:axId val="513948992"/>
        <c:scaling>
          <c:orientation val="minMax"/>
        </c:scaling>
        <c:delete val="0"/>
        <c:axPos val="l"/>
        <c:title>
          <c:tx>
            <c:rich>
              <a:bodyPr rot="-5400000" vert="horz"/>
              <a:lstStyle/>
              <a:p>
                <a:pPr>
                  <a:defRPr/>
                </a:pPr>
                <a:r>
                  <a:rPr lang="en-SG" dirty="0" smtClean="0"/>
                  <a:t>US$ billions</a:t>
                </a:r>
              </a:p>
            </c:rich>
          </c:tx>
          <c:overlay val="0"/>
        </c:title>
        <c:numFmt formatCode="#,##0" sourceLinked="1"/>
        <c:majorTickMark val="out"/>
        <c:minorTickMark val="none"/>
        <c:tickLblPos val="nextTo"/>
        <c:crossAx val="53293209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8717799163993384E-2"/>
          <c:y val="5.8508833783836721E-2"/>
          <c:w val="0.9065908428113153"/>
          <c:h val="0.82547603681249715"/>
        </c:manualLayout>
      </c:layout>
      <c:lineChart>
        <c:grouping val="standard"/>
        <c:varyColors val="0"/>
        <c:ser>
          <c:idx val="0"/>
          <c:order val="0"/>
          <c:tx>
            <c:strRef>
              <c:f>Sheet1!$B$1</c:f>
              <c:strCache>
                <c:ptCount val="1"/>
                <c:pt idx="0">
                  <c:v>RTAs</c:v>
                </c:pt>
              </c:strCache>
            </c:strRef>
          </c:tx>
          <c:spPr>
            <a:ln w="63504"/>
          </c:spPr>
          <c:marker>
            <c:symbol val="none"/>
          </c:marker>
          <c:cat>
            <c:numRef>
              <c:f>Sheet1!$A$2:$A$35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numCache>
            </c:numRef>
          </c:cat>
          <c:val>
            <c:numRef>
              <c:f>Sheet1!$B$2:$B$35</c:f>
              <c:numCache>
                <c:formatCode>General</c:formatCode>
                <c:ptCount val="34"/>
                <c:pt idx="0">
                  <c:v>14</c:v>
                </c:pt>
                <c:pt idx="1">
                  <c:v>17</c:v>
                </c:pt>
                <c:pt idx="2">
                  <c:v>17</c:v>
                </c:pt>
                <c:pt idx="3">
                  <c:v>17</c:v>
                </c:pt>
                <c:pt idx="4">
                  <c:v>17</c:v>
                </c:pt>
                <c:pt idx="5">
                  <c:v>19</c:v>
                </c:pt>
                <c:pt idx="6">
                  <c:v>20</c:v>
                </c:pt>
                <c:pt idx="7">
                  <c:v>20</c:v>
                </c:pt>
                <c:pt idx="8">
                  <c:v>21</c:v>
                </c:pt>
                <c:pt idx="9">
                  <c:v>22</c:v>
                </c:pt>
                <c:pt idx="10">
                  <c:v>25</c:v>
                </c:pt>
                <c:pt idx="11">
                  <c:v>28</c:v>
                </c:pt>
                <c:pt idx="12">
                  <c:v>40</c:v>
                </c:pt>
                <c:pt idx="13">
                  <c:v>47</c:v>
                </c:pt>
                <c:pt idx="14">
                  <c:v>55</c:v>
                </c:pt>
                <c:pt idx="15">
                  <c:v>63</c:v>
                </c:pt>
                <c:pt idx="16">
                  <c:v>70</c:v>
                </c:pt>
                <c:pt idx="17">
                  <c:v>75</c:v>
                </c:pt>
                <c:pt idx="18">
                  <c:v>80</c:v>
                </c:pt>
                <c:pt idx="19">
                  <c:v>91</c:v>
                </c:pt>
                <c:pt idx="20">
                  <c:v>99</c:v>
                </c:pt>
                <c:pt idx="21">
                  <c:v>109</c:v>
                </c:pt>
                <c:pt idx="22">
                  <c:v>120</c:v>
                </c:pt>
                <c:pt idx="23">
                  <c:v>130</c:v>
                </c:pt>
                <c:pt idx="24">
                  <c:v>143</c:v>
                </c:pt>
                <c:pt idx="25">
                  <c:v>160</c:v>
                </c:pt>
                <c:pt idx="26">
                  <c:v>171</c:v>
                </c:pt>
                <c:pt idx="27">
                  <c:v>188</c:v>
                </c:pt>
                <c:pt idx="28">
                  <c:v>207</c:v>
                </c:pt>
                <c:pt idx="29">
                  <c:v>219</c:v>
                </c:pt>
                <c:pt idx="30">
                  <c:v>230</c:v>
                </c:pt>
                <c:pt idx="31">
                  <c:v>246</c:v>
                </c:pt>
                <c:pt idx="32">
                  <c:v>257</c:v>
                </c:pt>
                <c:pt idx="33">
                  <c:v>262</c:v>
                </c:pt>
              </c:numCache>
            </c:numRef>
          </c:val>
          <c:smooth val="0"/>
        </c:ser>
        <c:dLbls>
          <c:showLegendKey val="0"/>
          <c:showVal val="0"/>
          <c:showCatName val="0"/>
          <c:showSerName val="0"/>
          <c:showPercent val="0"/>
          <c:showBubbleSize val="0"/>
        </c:dLbls>
        <c:marker val="1"/>
        <c:smooth val="0"/>
        <c:axId val="37381632"/>
        <c:axId val="37950528"/>
      </c:lineChart>
      <c:catAx>
        <c:axId val="37381632"/>
        <c:scaling>
          <c:orientation val="minMax"/>
        </c:scaling>
        <c:delete val="0"/>
        <c:axPos val="b"/>
        <c:numFmt formatCode="General" sourceLinked="1"/>
        <c:majorTickMark val="out"/>
        <c:minorTickMark val="none"/>
        <c:tickLblPos val="nextTo"/>
        <c:txPr>
          <a:bodyPr/>
          <a:lstStyle/>
          <a:p>
            <a:pPr>
              <a:defRPr sz="1200"/>
            </a:pPr>
            <a:endParaRPr lang="en-US"/>
          </a:p>
        </c:txPr>
        <c:crossAx val="37950528"/>
        <c:crosses val="autoZero"/>
        <c:auto val="1"/>
        <c:lblAlgn val="ctr"/>
        <c:lblOffset val="100"/>
        <c:noMultiLvlLbl val="0"/>
      </c:catAx>
      <c:valAx>
        <c:axId val="37950528"/>
        <c:scaling>
          <c:orientation val="minMax"/>
        </c:scaling>
        <c:delete val="0"/>
        <c:axPos val="l"/>
        <c:numFmt formatCode="General" sourceLinked="1"/>
        <c:majorTickMark val="out"/>
        <c:minorTickMark val="none"/>
        <c:tickLblPos val="nextTo"/>
        <c:crossAx val="37381632"/>
        <c:crosses val="autoZero"/>
        <c:crossBetween val="between"/>
      </c:valAx>
      <c:spPr>
        <a:noFill/>
        <a:ln w="25402">
          <a:noFill/>
        </a:ln>
      </c:spPr>
    </c:plotArea>
    <c:plotVisOnly val="1"/>
    <c:dispBlanksAs val="gap"/>
    <c:showDLblsOverMax val="0"/>
  </c:chart>
  <c:txPr>
    <a:bodyPr/>
    <a:lstStyle/>
    <a:p>
      <a:pPr>
        <a:defRPr sz="14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Sheet1!$A$163</c:f>
              <c:strCache>
                <c:ptCount val="1"/>
                <c:pt idx="0">
                  <c:v>Not likely</c:v>
                </c:pt>
              </c:strCache>
            </c:strRef>
          </c:tx>
          <c:spPr>
            <a:solidFill>
              <a:schemeClr val="accent2">
                <a:lumMod val="75000"/>
              </a:schemeClr>
            </a:solidFill>
          </c:spPr>
          <c:invertIfNegative val="0"/>
          <c:dLbls>
            <c:showLegendKey val="0"/>
            <c:showVal val="1"/>
            <c:showCatName val="0"/>
            <c:showSerName val="0"/>
            <c:showPercent val="0"/>
            <c:showBubbleSize val="0"/>
            <c:showLeaderLines val="0"/>
          </c:dLbls>
          <c:cat>
            <c:strRef>
              <c:f>Sheet1!$B$162:$H$162</c:f>
              <c:strCache>
                <c:ptCount val="7"/>
                <c:pt idx="0">
                  <c:v>ASEAN
Economic
Community</c:v>
                </c:pt>
                <c:pt idx="1">
                  <c:v>Trans
Pacific
Partnership</c:v>
                </c:pt>
                <c:pt idx="2">
                  <c:v>China-Japan-
Korea</c:v>
                </c:pt>
                <c:pt idx="3">
                  <c:v>Regional
Comprehensive
Economic
Partnership</c:v>
                </c:pt>
                <c:pt idx="4">
                  <c:v>Pacific
Alliance</c:v>
                </c:pt>
                <c:pt idx="5">
                  <c:v>Trans
Atlantic
Trade and
Investment
Partnership</c:v>
                </c:pt>
                <c:pt idx="6">
                  <c:v>WTO
DDA</c:v>
                </c:pt>
              </c:strCache>
            </c:strRef>
          </c:cat>
          <c:val>
            <c:numRef>
              <c:f>Sheet1!$B$163:$H$163</c:f>
              <c:numCache>
                <c:formatCode>0.0%</c:formatCode>
                <c:ptCount val="7"/>
                <c:pt idx="0">
                  <c:v>-0.1875</c:v>
                </c:pt>
                <c:pt idx="1">
                  <c:v>-0.22678571428571428</c:v>
                </c:pt>
                <c:pt idx="2">
                  <c:v>-0.32500000000000001</c:v>
                </c:pt>
                <c:pt idx="3">
                  <c:v>-0.22142857142857142</c:v>
                </c:pt>
                <c:pt idx="4">
                  <c:v>-0.22857142857142859</c:v>
                </c:pt>
                <c:pt idx="5">
                  <c:v>-0.22857142857142856</c:v>
                </c:pt>
                <c:pt idx="6">
                  <c:v>-0.59285714285714286</c:v>
                </c:pt>
              </c:numCache>
            </c:numRef>
          </c:val>
        </c:ser>
        <c:ser>
          <c:idx val="1"/>
          <c:order val="1"/>
          <c:tx>
            <c:strRef>
              <c:f>Sheet1!$A$164</c:f>
              <c:strCache>
                <c:ptCount val="1"/>
                <c:pt idx="0">
                  <c:v>Likely</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Sheet1!$B$162:$H$162</c:f>
              <c:strCache>
                <c:ptCount val="7"/>
                <c:pt idx="0">
                  <c:v>ASEAN
Economic
Community</c:v>
                </c:pt>
                <c:pt idx="1">
                  <c:v>Trans
Pacific
Partnership</c:v>
                </c:pt>
                <c:pt idx="2">
                  <c:v>China-Japan-
Korea</c:v>
                </c:pt>
                <c:pt idx="3">
                  <c:v>Regional
Comprehensive
Economic
Partnership</c:v>
                </c:pt>
                <c:pt idx="4">
                  <c:v>Pacific
Alliance</c:v>
                </c:pt>
                <c:pt idx="5">
                  <c:v>Trans
Atlantic
Trade and
Investment
Partnership</c:v>
                </c:pt>
                <c:pt idx="6">
                  <c:v>WTO
DDA</c:v>
                </c:pt>
              </c:strCache>
            </c:strRef>
          </c:cat>
          <c:val>
            <c:numRef>
              <c:f>Sheet1!$B$164:$H$164</c:f>
              <c:numCache>
                <c:formatCode>0.0%</c:formatCode>
                <c:ptCount val="7"/>
                <c:pt idx="0">
                  <c:v>0.33928571428571425</c:v>
                </c:pt>
                <c:pt idx="1">
                  <c:v>0.33035714285714285</c:v>
                </c:pt>
                <c:pt idx="2">
                  <c:v>0.1875</c:v>
                </c:pt>
                <c:pt idx="3">
                  <c:v>0.1875</c:v>
                </c:pt>
                <c:pt idx="4">
                  <c:v>0.22499999999999998</c:v>
                </c:pt>
                <c:pt idx="5">
                  <c:v>0.19107142857142856</c:v>
                </c:pt>
                <c:pt idx="6">
                  <c:v>8.3928571428571436E-2</c:v>
                </c:pt>
              </c:numCache>
            </c:numRef>
          </c:val>
        </c:ser>
        <c:dLbls>
          <c:showLegendKey val="0"/>
          <c:showVal val="0"/>
          <c:showCatName val="0"/>
          <c:showSerName val="0"/>
          <c:showPercent val="0"/>
          <c:showBubbleSize val="0"/>
        </c:dLbls>
        <c:gapWidth val="151"/>
        <c:overlap val="100"/>
        <c:axId val="92196864"/>
        <c:axId val="511551168"/>
      </c:barChart>
      <c:catAx>
        <c:axId val="92196864"/>
        <c:scaling>
          <c:orientation val="minMax"/>
        </c:scaling>
        <c:delete val="0"/>
        <c:axPos val="b"/>
        <c:majorTickMark val="none"/>
        <c:minorTickMark val="none"/>
        <c:tickLblPos val="low"/>
        <c:crossAx val="511551168"/>
        <c:crosses val="autoZero"/>
        <c:auto val="1"/>
        <c:lblAlgn val="ctr"/>
        <c:lblOffset val="100"/>
        <c:noMultiLvlLbl val="0"/>
      </c:catAx>
      <c:valAx>
        <c:axId val="511551168"/>
        <c:scaling>
          <c:orientation val="minMax"/>
        </c:scaling>
        <c:delete val="0"/>
        <c:axPos val="l"/>
        <c:numFmt formatCode="0%" sourceLinked="0"/>
        <c:majorTickMark val="none"/>
        <c:minorTickMark val="none"/>
        <c:tickLblPos val="nextTo"/>
        <c:spPr>
          <a:ln w="9525">
            <a:noFill/>
          </a:ln>
        </c:spPr>
        <c:crossAx val="92196864"/>
        <c:crosses val="autoZero"/>
        <c:crossBetween val="between"/>
      </c:valAx>
    </c:plotArea>
    <c:legend>
      <c:legendPos val="b"/>
      <c:overlay val="0"/>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Don't know</c:v>
                </c:pt>
              </c:strCache>
            </c:strRef>
          </c:tx>
          <c:spPr>
            <a:solidFill>
              <a:schemeClr val="accent2">
                <a:lumMod val="75000"/>
              </a:schemeClr>
            </a:solidFill>
          </c:spPr>
          <c:invertIfNegative val="0"/>
          <c:dPt>
            <c:idx val="4"/>
            <c:invertIfNegative val="0"/>
            <c:bubble3D val="0"/>
            <c:spPr>
              <a:solidFill>
                <a:srgbClr val="FF0000"/>
              </a:solidFill>
            </c:spPr>
          </c:dPt>
          <c:dLbls>
            <c:showLegendKey val="0"/>
            <c:showVal val="1"/>
            <c:showCatName val="0"/>
            <c:showSerName val="0"/>
            <c:showPercent val="0"/>
            <c:showBubbleSize val="0"/>
            <c:showLeaderLines val="0"/>
          </c:dLbls>
          <c:cat>
            <c:strRef>
              <c:f>Sheet1!$B$1:$H$1</c:f>
              <c:strCache>
                <c:ptCount val="7"/>
                <c:pt idx="0">
                  <c:v>AEC</c:v>
                </c:pt>
                <c:pt idx="1">
                  <c:v>TPP</c:v>
                </c:pt>
                <c:pt idx="2">
                  <c:v>CJK</c:v>
                </c:pt>
                <c:pt idx="3">
                  <c:v>RCEP</c:v>
                </c:pt>
                <c:pt idx="4">
                  <c:v>PA</c:v>
                </c:pt>
                <c:pt idx="5">
                  <c:v>TTIP</c:v>
                </c:pt>
                <c:pt idx="6">
                  <c:v>DDA</c:v>
                </c:pt>
              </c:strCache>
            </c:strRef>
          </c:cat>
          <c:val>
            <c:numRef>
              <c:f>Sheet1!$B$2:$H$2</c:f>
              <c:numCache>
                <c:formatCode>0.0%</c:formatCode>
                <c:ptCount val="7"/>
                <c:pt idx="0">
                  <c:v>0.1125</c:v>
                </c:pt>
                <c:pt idx="1">
                  <c:v>7.857142857142857E-2</c:v>
                </c:pt>
                <c:pt idx="2">
                  <c:v>0.11071428571428571</c:v>
                </c:pt>
                <c:pt idx="3">
                  <c:v>0.17142857142857143</c:v>
                </c:pt>
                <c:pt idx="4">
                  <c:v>0.21785714285714286</c:v>
                </c:pt>
                <c:pt idx="5">
                  <c:v>0.21071428571428572</c:v>
                </c:pt>
                <c:pt idx="6">
                  <c:v>7.4999999999999997E-2</c:v>
                </c:pt>
              </c:numCache>
            </c:numRef>
          </c:val>
        </c:ser>
        <c:dLbls>
          <c:showLegendKey val="0"/>
          <c:showVal val="0"/>
          <c:showCatName val="0"/>
          <c:showSerName val="0"/>
          <c:showPercent val="0"/>
          <c:showBubbleSize val="0"/>
        </c:dLbls>
        <c:gapWidth val="150"/>
        <c:axId val="39961600"/>
        <c:axId val="38291136"/>
      </c:barChart>
      <c:catAx>
        <c:axId val="39961600"/>
        <c:scaling>
          <c:orientation val="minMax"/>
        </c:scaling>
        <c:delete val="0"/>
        <c:axPos val="b"/>
        <c:majorTickMark val="out"/>
        <c:minorTickMark val="none"/>
        <c:tickLblPos val="nextTo"/>
        <c:crossAx val="38291136"/>
        <c:crosses val="autoZero"/>
        <c:auto val="1"/>
        <c:lblAlgn val="ctr"/>
        <c:lblOffset val="100"/>
        <c:noMultiLvlLbl val="0"/>
      </c:catAx>
      <c:valAx>
        <c:axId val="38291136"/>
        <c:scaling>
          <c:orientation val="minMax"/>
        </c:scaling>
        <c:delete val="0"/>
        <c:axPos val="l"/>
        <c:numFmt formatCode="0.0%" sourceLinked="1"/>
        <c:majorTickMark val="out"/>
        <c:minorTickMark val="none"/>
        <c:tickLblPos val="nextTo"/>
        <c:crossAx val="399616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87520878072059"/>
          <c:y val="0.10748112255198869"/>
          <c:w val="0.85061193739671426"/>
          <c:h val="0.59152350274397514"/>
        </c:manualLayout>
      </c:layout>
      <c:barChart>
        <c:barDir val="col"/>
        <c:grouping val="clustered"/>
        <c:varyColors val="0"/>
        <c:ser>
          <c:idx val="0"/>
          <c:order val="0"/>
          <c:tx>
            <c:strRef>
              <c:f>Sheet1!$B$1</c:f>
              <c:strCache>
                <c:ptCount val="1"/>
                <c:pt idx="0">
                  <c:v>% Don't know</c:v>
                </c:pt>
              </c:strCache>
            </c:strRef>
          </c:tx>
          <c:spPr>
            <a:solidFill>
              <a:schemeClr val="accent2">
                <a:lumMod val="75000"/>
              </a:schemeClr>
            </a:solidFill>
          </c:spPr>
          <c:invertIfNegative val="0"/>
          <c:dLbls>
            <c:showLegendKey val="0"/>
            <c:showVal val="1"/>
            <c:showCatName val="0"/>
            <c:showSerName val="0"/>
            <c:showPercent val="0"/>
            <c:showBubbleSize val="0"/>
            <c:showLeaderLines val="0"/>
          </c:dLbls>
          <c:cat>
            <c:strRef>
              <c:f>Sheet1!$A$2:$A$7</c:f>
              <c:strCache>
                <c:ptCount val="6"/>
                <c:pt idx="0">
                  <c:v>All</c:v>
                </c:pt>
                <c:pt idx="1">
                  <c:v>North America</c:v>
                </c:pt>
                <c:pt idx="2">
                  <c:v>Northeast Asia</c:v>
                </c:pt>
                <c:pt idx="3">
                  <c:v>Oceania</c:v>
                </c:pt>
                <c:pt idx="4">
                  <c:v>Pacific South America</c:v>
                </c:pt>
                <c:pt idx="5">
                  <c:v>Southeast Asia</c:v>
                </c:pt>
              </c:strCache>
            </c:strRef>
          </c:cat>
          <c:val>
            <c:numRef>
              <c:f>Sheet1!$B$2:$B$7</c:f>
              <c:numCache>
                <c:formatCode>0.0%</c:formatCode>
                <c:ptCount val="6"/>
                <c:pt idx="0">
                  <c:v>0.21785714285714286</c:v>
                </c:pt>
                <c:pt idx="1">
                  <c:v>0.18390804597701149</c:v>
                </c:pt>
                <c:pt idx="2">
                  <c:v>0.16315789473684211</c:v>
                </c:pt>
                <c:pt idx="3">
                  <c:v>0.40789473684210525</c:v>
                </c:pt>
                <c:pt idx="4">
                  <c:v>0.12048192771084337</c:v>
                </c:pt>
                <c:pt idx="5">
                  <c:v>0.2857142857142857</c:v>
                </c:pt>
              </c:numCache>
            </c:numRef>
          </c:val>
        </c:ser>
        <c:dLbls>
          <c:showLegendKey val="0"/>
          <c:showVal val="0"/>
          <c:showCatName val="0"/>
          <c:showSerName val="0"/>
          <c:showPercent val="0"/>
          <c:showBubbleSize val="0"/>
        </c:dLbls>
        <c:gapWidth val="150"/>
        <c:axId val="39960576"/>
        <c:axId val="39163520"/>
      </c:barChart>
      <c:catAx>
        <c:axId val="39960576"/>
        <c:scaling>
          <c:orientation val="minMax"/>
        </c:scaling>
        <c:delete val="0"/>
        <c:axPos val="b"/>
        <c:majorTickMark val="out"/>
        <c:minorTickMark val="none"/>
        <c:tickLblPos val="nextTo"/>
        <c:crossAx val="39163520"/>
        <c:crosses val="autoZero"/>
        <c:auto val="1"/>
        <c:lblAlgn val="ctr"/>
        <c:lblOffset val="100"/>
        <c:noMultiLvlLbl val="0"/>
      </c:catAx>
      <c:valAx>
        <c:axId val="39163520"/>
        <c:scaling>
          <c:orientation val="minMax"/>
        </c:scaling>
        <c:delete val="0"/>
        <c:axPos val="l"/>
        <c:numFmt formatCode="0%" sourceLinked="0"/>
        <c:majorTickMark val="out"/>
        <c:minorTickMark val="none"/>
        <c:tickLblPos val="nextTo"/>
        <c:crossAx val="39960576"/>
        <c:crosses val="autoZero"/>
        <c:crossBetween val="between"/>
      </c:valAx>
    </c:plotArea>
    <c:plotVisOnly val="1"/>
    <c:dispBlanksAs val="gap"/>
    <c:showDLblsOverMax val="0"/>
  </c:chart>
  <c:txPr>
    <a:bodyPr/>
    <a:lstStyle/>
    <a:p>
      <a:pPr>
        <a:defRPr sz="14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2014</c:v>
                </c:pt>
              </c:strCache>
            </c:strRef>
          </c:tx>
          <c:spPr>
            <a:solidFill>
              <a:schemeClr val="accent6">
                <a:lumMod val="75000"/>
              </a:schemeClr>
            </a:solidFill>
          </c:spPr>
          <c:invertIfNegative val="0"/>
          <c:cat>
            <c:strRef>
              <c:f>Sheet1!$A$2:$A$16</c:f>
              <c:strCache>
                <c:ptCount val="15"/>
                <c:pt idx="0">
                  <c:v>CHL</c:v>
                </c:pt>
                <c:pt idx="1">
                  <c:v>COL</c:v>
                </c:pt>
                <c:pt idx="2">
                  <c:v>MEX</c:v>
                </c:pt>
                <c:pt idx="3">
                  <c:v>PER</c:v>
                </c:pt>
                <c:pt idx="5">
                  <c:v>BRN</c:v>
                </c:pt>
                <c:pt idx="6">
                  <c:v>CAM</c:v>
                </c:pt>
                <c:pt idx="7">
                  <c:v>IDA</c:v>
                </c:pt>
                <c:pt idx="8">
                  <c:v>LAO</c:v>
                </c:pt>
                <c:pt idx="9">
                  <c:v>MYS</c:v>
                </c:pt>
                <c:pt idx="10">
                  <c:v>MYA</c:v>
                </c:pt>
                <c:pt idx="11">
                  <c:v>PHL</c:v>
                </c:pt>
                <c:pt idx="12">
                  <c:v>SGP</c:v>
                </c:pt>
                <c:pt idx="13">
                  <c:v>THL</c:v>
                </c:pt>
                <c:pt idx="14">
                  <c:v>VNM</c:v>
                </c:pt>
              </c:strCache>
            </c:strRef>
          </c:cat>
          <c:val>
            <c:numRef>
              <c:f>Sheet1!$B$2:$B$16</c:f>
              <c:numCache>
                <c:formatCode>#,##0</c:formatCode>
                <c:ptCount val="15"/>
                <c:pt idx="0">
                  <c:v>14477.099</c:v>
                </c:pt>
                <c:pt idx="1">
                  <c:v>8075.6440000000002</c:v>
                </c:pt>
                <c:pt idx="2">
                  <c:v>10714.825999999999</c:v>
                </c:pt>
                <c:pt idx="3">
                  <c:v>6458.2870000000003</c:v>
                </c:pt>
                <c:pt idx="5">
                  <c:v>36606.832999999999</c:v>
                </c:pt>
                <c:pt idx="6">
                  <c:v>1080.8150000000001</c:v>
                </c:pt>
                <c:pt idx="7">
                  <c:v>3533.529</c:v>
                </c:pt>
                <c:pt idx="8">
                  <c:v>1692.6489999999999</c:v>
                </c:pt>
                <c:pt idx="9">
                  <c:v>10803.525</c:v>
                </c:pt>
                <c:pt idx="10">
                  <c:v>1221.364</c:v>
                </c:pt>
                <c:pt idx="11">
                  <c:v>2865.4850000000001</c:v>
                </c:pt>
                <c:pt idx="12">
                  <c:v>56319.338000000003</c:v>
                </c:pt>
                <c:pt idx="13">
                  <c:v>5444.5559999999996</c:v>
                </c:pt>
                <c:pt idx="14">
                  <c:v>2052.8449999999998</c:v>
                </c:pt>
              </c:numCache>
            </c:numRef>
          </c:val>
        </c:ser>
        <c:dLbls>
          <c:showLegendKey val="0"/>
          <c:showVal val="0"/>
          <c:showCatName val="0"/>
          <c:showSerName val="0"/>
          <c:showPercent val="0"/>
          <c:showBubbleSize val="0"/>
        </c:dLbls>
        <c:gapWidth val="150"/>
        <c:axId val="36904960"/>
        <c:axId val="513953728"/>
      </c:barChart>
      <c:lineChart>
        <c:grouping val="standard"/>
        <c:varyColors val="0"/>
        <c:ser>
          <c:idx val="1"/>
          <c:order val="1"/>
          <c:tx>
            <c:strRef>
              <c:f>Sheet1!$C$1</c:f>
              <c:strCache>
                <c:ptCount val="1"/>
                <c:pt idx="0">
                  <c:v>PA Average</c:v>
                </c:pt>
              </c:strCache>
            </c:strRef>
          </c:tx>
          <c:spPr>
            <a:ln w="63500">
              <a:solidFill>
                <a:srgbClr val="FF0000"/>
              </a:solidFill>
            </a:ln>
          </c:spPr>
          <c:marker>
            <c:symbol val="none"/>
          </c:marker>
          <c:dLbls>
            <c:dLbl>
              <c:idx val="3"/>
              <c:showLegendKey val="0"/>
              <c:showVal val="1"/>
              <c:showCatName val="0"/>
              <c:showSerName val="0"/>
              <c:showPercent val="0"/>
              <c:showBubbleSize val="0"/>
            </c:dLbl>
            <c:showLegendKey val="0"/>
            <c:showVal val="0"/>
            <c:showCatName val="0"/>
            <c:showSerName val="0"/>
            <c:showPercent val="0"/>
            <c:showBubbleSize val="0"/>
          </c:dLbls>
          <c:cat>
            <c:strRef>
              <c:f>Sheet1!$A$2:$A$16</c:f>
              <c:strCache>
                <c:ptCount val="15"/>
                <c:pt idx="0">
                  <c:v>CHL</c:v>
                </c:pt>
                <c:pt idx="1">
                  <c:v>COL</c:v>
                </c:pt>
                <c:pt idx="2">
                  <c:v>MEX</c:v>
                </c:pt>
                <c:pt idx="3">
                  <c:v>PER</c:v>
                </c:pt>
                <c:pt idx="5">
                  <c:v>BRN</c:v>
                </c:pt>
                <c:pt idx="6">
                  <c:v>CAM</c:v>
                </c:pt>
                <c:pt idx="7">
                  <c:v>IDA</c:v>
                </c:pt>
                <c:pt idx="8">
                  <c:v>LAO</c:v>
                </c:pt>
                <c:pt idx="9">
                  <c:v>MYS</c:v>
                </c:pt>
                <c:pt idx="10">
                  <c:v>MYA</c:v>
                </c:pt>
                <c:pt idx="11">
                  <c:v>PHL</c:v>
                </c:pt>
                <c:pt idx="12">
                  <c:v>SGP</c:v>
                </c:pt>
                <c:pt idx="13">
                  <c:v>THL</c:v>
                </c:pt>
                <c:pt idx="14">
                  <c:v>VNM</c:v>
                </c:pt>
              </c:strCache>
            </c:strRef>
          </c:cat>
          <c:val>
            <c:numRef>
              <c:f>Sheet1!$C$2:$C$16</c:f>
              <c:numCache>
                <c:formatCode>#,##0</c:formatCode>
                <c:ptCount val="15"/>
                <c:pt idx="0">
                  <c:v>9931.4639999999999</c:v>
                </c:pt>
                <c:pt idx="1">
                  <c:v>9931.4639999999999</c:v>
                </c:pt>
                <c:pt idx="2">
                  <c:v>9931.4639999999999</c:v>
                </c:pt>
                <c:pt idx="3">
                  <c:v>9931.4639999999999</c:v>
                </c:pt>
              </c:numCache>
            </c:numRef>
          </c:val>
          <c:smooth val="0"/>
        </c:ser>
        <c:ser>
          <c:idx val="2"/>
          <c:order val="2"/>
          <c:tx>
            <c:strRef>
              <c:f>Sheet1!$D$1</c:f>
              <c:strCache>
                <c:ptCount val="1"/>
                <c:pt idx="0">
                  <c:v>ASEAN Average</c:v>
                </c:pt>
              </c:strCache>
            </c:strRef>
          </c:tx>
          <c:spPr>
            <a:ln w="63500">
              <a:solidFill>
                <a:srgbClr val="FF0000"/>
              </a:solidFill>
            </a:ln>
          </c:spPr>
          <c:marker>
            <c:symbol val="none"/>
          </c:marker>
          <c:dLbls>
            <c:dLbl>
              <c:idx val="14"/>
              <c:layout>
                <c:manualLayout>
                  <c:x val="-4.629629629629743E-3"/>
                  <c:y val="-4.7702555235206404E-2"/>
                </c:manualLayout>
              </c:layout>
              <c:showLegendKey val="0"/>
              <c:showVal val="1"/>
              <c:showCatName val="0"/>
              <c:showSerName val="0"/>
              <c:showPercent val="0"/>
              <c:showBubbleSize val="0"/>
            </c:dLbl>
            <c:showLegendKey val="0"/>
            <c:showVal val="0"/>
            <c:showCatName val="0"/>
            <c:showSerName val="0"/>
            <c:showPercent val="0"/>
            <c:showBubbleSize val="0"/>
          </c:dLbls>
          <c:cat>
            <c:strRef>
              <c:f>Sheet1!$A$2:$A$16</c:f>
              <c:strCache>
                <c:ptCount val="15"/>
                <c:pt idx="0">
                  <c:v>CHL</c:v>
                </c:pt>
                <c:pt idx="1">
                  <c:v>COL</c:v>
                </c:pt>
                <c:pt idx="2">
                  <c:v>MEX</c:v>
                </c:pt>
                <c:pt idx="3">
                  <c:v>PER</c:v>
                </c:pt>
                <c:pt idx="5">
                  <c:v>BRN</c:v>
                </c:pt>
                <c:pt idx="6">
                  <c:v>CAM</c:v>
                </c:pt>
                <c:pt idx="7">
                  <c:v>IDA</c:v>
                </c:pt>
                <c:pt idx="8">
                  <c:v>LAO</c:v>
                </c:pt>
                <c:pt idx="9">
                  <c:v>MYS</c:v>
                </c:pt>
                <c:pt idx="10">
                  <c:v>MYA</c:v>
                </c:pt>
                <c:pt idx="11">
                  <c:v>PHL</c:v>
                </c:pt>
                <c:pt idx="12">
                  <c:v>SGP</c:v>
                </c:pt>
                <c:pt idx="13">
                  <c:v>THL</c:v>
                </c:pt>
                <c:pt idx="14">
                  <c:v>VNM</c:v>
                </c:pt>
              </c:strCache>
            </c:strRef>
          </c:cat>
          <c:val>
            <c:numRef>
              <c:f>Sheet1!$D$2:$D$16</c:f>
              <c:numCache>
                <c:formatCode>General</c:formatCode>
                <c:ptCount val="15"/>
                <c:pt idx="5" formatCode="#,##0">
                  <c:v>12162.0939</c:v>
                </c:pt>
                <c:pt idx="6" formatCode="#,##0">
                  <c:v>12162.0939</c:v>
                </c:pt>
                <c:pt idx="7" formatCode="#,##0">
                  <c:v>12162.0939</c:v>
                </c:pt>
                <c:pt idx="8" formatCode="#,##0">
                  <c:v>12162.0939</c:v>
                </c:pt>
                <c:pt idx="9" formatCode="#,##0">
                  <c:v>12162.0939</c:v>
                </c:pt>
                <c:pt idx="10" formatCode="#,##0">
                  <c:v>12162.0939</c:v>
                </c:pt>
                <c:pt idx="11" formatCode="#,##0">
                  <c:v>12162.0939</c:v>
                </c:pt>
                <c:pt idx="12" formatCode="#,##0">
                  <c:v>12162.0939</c:v>
                </c:pt>
                <c:pt idx="13" formatCode="#,##0">
                  <c:v>12162.0939</c:v>
                </c:pt>
                <c:pt idx="14" formatCode="#,##0">
                  <c:v>12162.0939</c:v>
                </c:pt>
              </c:numCache>
            </c:numRef>
          </c:val>
          <c:smooth val="0"/>
        </c:ser>
        <c:dLbls>
          <c:showLegendKey val="0"/>
          <c:showVal val="0"/>
          <c:showCatName val="0"/>
          <c:showSerName val="0"/>
          <c:showPercent val="0"/>
          <c:showBubbleSize val="0"/>
        </c:dLbls>
        <c:marker val="1"/>
        <c:smooth val="0"/>
        <c:axId val="36904960"/>
        <c:axId val="513953728"/>
      </c:lineChart>
      <c:catAx>
        <c:axId val="36904960"/>
        <c:scaling>
          <c:orientation val="minMax"/>
        </c:scaling>
        <c:delete val="0"/>
        <c:axPos val="b"/>
        <c:majorTickMark val="out"/>
        <c:minorTickMark val="none"/>
        <c:tickLblPos val="nextTo"/>
        <c:crossAx val="513953728"/>
        <c:crosses val="autoZero"/>
        <c:auto val="1"/>
        <c:lblAlgn val="ctr"/>
        <c:lblOffset val="100"/>
        <c:noMultiLvlLbl val="0"/>
      </c:catAx>
      <c:valAx>
        <c:axId val="513953728"/>
        <c:scaling>
          <c:orientation val="minMax"/>
        </c:scaling>
        <c:delete val="0"/>
        <c:axPos val="l"/>
        <c:numFmt formatCode="#,##0" sourceLinked="0"/>
        <c:majorTickMark val="out"/>
        <c:minorTickMark val="none"/>
        <c:tickLblPos val="nextTo"/>
        <c:crossAx val="3690496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Sheet1!$A$2</c:f>
              <c:strCache>
                <c:ptCount val="1"/>
                <c:pt idx="0">
                  <c:v>PA</c:v>
                </c:pt>
              </c:strCache>
            </c:strRef>
          </c:tx>
          <c:spPr>
            <a:solidFill>
              <a:schemeClr val="accent6">
                <a:lumMod val="75000"/>
              </a:schemeClr>
            </a:solidFill>
          </c:spPr>
          <c:invertIfNegative val="0"/>
          <c:dLbls>
            <c:showLegendKey val="0"/>
            <c:showVal val="1"/>
            <c:showCatName val="0"/>
            <c:showSerName val="0"/>
            <c:showPercent val="0"/>
            <c:showBubbleSize val="0"/>
            <c:showLeaderLines val="0"/>
          </c:dLbls>
          <c:cat>
            <c:strRef>
              <c:f>Sheet1!$B$1:$M$1</c:f>
              <c:strCache>
                <c:ptCount val="12"/>
                <c:pt idx="0">
                  <c:v>Food and nonalcoholic beverages</c:v>
                </c:pt>
                <c:pt idx="1">
                  <c:v>Alcoholic beverages, tobacco, and narcotics</c:v>
                </c:pt>
                <c:pt idx="2">
                  <c:v>Clothing and footwear</c:v>
                </c:pt>
                <c:pt idx="3">
                  <c:v>Housing, water, electricity, gas and other fuels</c:v>
                </c:pt>
                <c:pt idx="4">
                  <c:v>Furnishings, household equipment and maintenance</c:v>
                </c:pt>
                <c:pt idx="5">
                  <c:v>Health</c:v>
                </c:pt>
                <c:pt idx="6">
                  <c:v>Transport</c:v>
                </c:pt>
                <c:pt idx="7">
                  <c:v>Communication</c:v>
                </c:pt>
                <c:pt idx="8">
                  <c:v>Recreation and culture</c:v>
                </c:pt>
                <c:pt idx="9">
                  <c:v>Education</c:v>
                </c:pt>
                <c:pt idx="10">
                  <c:v>Restaurants and hotels</c:v>
                </c:pt>
                <c:pt idx="11">
                  <c:v>Miscellaneous goods and services</c:v>
                </c:pt>
              </c:strCache>
            </c:strRef>
          </c:cat>
          <c:val>
            <c:numRef>
              <c:f>Sheet1!$B$2:$M$2</c:f>
              <c:numCache>
                <c:formatCode>0.0</c:formatCode>
                <c:ptCount val="12"/>
                <c:pt idx="0">
                  <c:v>12.701922492785339</c:v>
                </c:pt>
                <c:pt idx="1">
                  <c:v>1.7236344183839019</c:v>
                </c:pt>
                <c:pt idx="2">
                  <c:v>3.3158671261315047</c:v>
                </c:pt>
                <c:pt idx="3">
                  <c:v>10.002809542304842</c:v>
                </c:pt>
                <c:pt idx="4">
                  <c:v>3.4552744370469313</c:v>
                </c:pt>
                <c:pt idx="5">
                  <c:v>5.053281744268542</c:v>
                </c:pt>
                <c:pt idx="6">
                  <c:v>8.5991193421316421</c:v>
                </c:pt>
                <c:pt idx="7">
                  <c:v>2.5084170266718271</c:v>
                </c:pt>
                <c:pt idx="8">
                  <c:v>3.6739179607241721</c:v>
                </c:pt>
                <c:pt idx="9">
                  <c:v>5.1801876769709576</c:v>
                </c:pt>
                <c:pt idx="10">
                  <c:v>4.5645112872593394</c:v>
                </c:pt>
                <c:pt idx="11">
                  <c:v>7.3136696416456424</c:v>
                </c:pt>
              </c:numCache>
            </c:numRef>
          </c:val>
        </c:ser>
        <c:ser>
          <c:idx val="1"/>
          <c:order val="1"/>
          <c:tx>
            <c:strRef>
              <c:f>Sheet1!$A$3</c:f>
              <c:strCache>
                <c:ptCount val="1"/>
                <c:pt idx="0">
                  <c:v>ASEAN</c:v>
                </c:pt>
              </c:strCache>
            </c:strRef>
          </c:tx>
          <c:spPr>
            <a:solidFill>
              <a:srgbClr val="00B050"/>
            </a:solidFill>
          </c:spPr>
          <c:invertIfNegative val="0"/>
          <c:dLbls>
            <c:showLegendKey val="0"/>
            <c:showVal val="1"/>
            <c:showCatName val="0"/>
            <c:showSerName val="0"/>
            <c:showPercent val="0"/>
            <c:showBubbleSize val="0"/>
            <c:showLeaderLines val="0"/>
          </c:dLbls>
          <c:cat>
            <c:strRef>
              <c:f>Sheet1!$B$1:$M$1</c:f>
              <c:strCache>
                <c:ptCount val="12"/>
                <c:pt idx="0">
                  <c:v>Food and nonalcoholic beverages</c:v>
                </c:pt>
                <c:pt idx="1">
                  <c:v>Alcoholic beverages, tobacco, and narcotics</c:v>
                </c:pt>
                <c:pt idx="2">
                  <c:v>Clothing and footwear</c:v>
                </c:pt>
                <c:pt idx="3">
                  <c:v>Housing, water, electricity, gas and other fuels</c:v>
                </c:pt>
                <c:pt idx="4">
                  <c:v>Furnishings, household equipment and maintenance</c:v>
                </c:pt>
                <c:pt idx="5">
                  <c:v>Health</c:v>
                </c:pt>
                <c:pt idx="6">
                  <c:v>Transport</c:v>
                </c:pt>
                <c:pt idx="7">
                  <c:v>Communication</c:v>
                </c:pt>
                <c:pt idx="8">
                  <c:v>Recreation and culture</c:v>
                </c:pt>
                <c:pt idx="9">
                  <c:v>Education</c:v>
                </c:pt>
                <c:pt idx="10">
                  <c:v>Restaurants and hotels</c:v>
                </c:pt>
                <c:pt idx="11">
                  <c:v>Miscellaneous goods and services</c:v>
                </c:pt>
              </c:strCache>
            </c:strRef>
          </c:cat>
          <c:val>
            <c:numRef>
              <c:f>Sheet1!$B$3:$M$3</c:f>
              <c:numCache>
                <c:formatCode>0.0</c:formatCode>
                <c:ptCount val="12"/>
                <c:pt idx="0">
                  <c:v>19.550396043521729</c:v>
                </c:pt>
                <c:pt idx="1">
                  <c:v>1.6558867525625829</c:v>
                </c:pt>
                <c:pt idx="2">
                  <c:v>1.7140276708595779</c:v>
                </c:pt>
                <c:pt idx="3">
                  <c:v>9.555961400143774</c:v>
                </c:pt>
                <c:pt idx="4">
                  <c:v>2.5508059314015847</c:v>
                </c:pt>
                <c:pt idx="5">
                  <c:v>3.9318783833779372</c:v>
                </c:pt>
                <c:pt idx="6">
                  <c:v>6.7911809845765019</c:v>
                </c:pt>
                <c:pt idx="7">
                  <c:v>1.3724094842385777</c:v>
                </c:pt>
                <c:pt idx="8">
                  <c:v>2.4108848402155689</c:v>
                </c:pt>
                <c:pt idx="9">
                  <c:v>4.9190762490387208</c:v>
                </c:pt>
                <c:pt idx="10">
                  <c:v>3.6675018163378206</c:v>
                </c:pt>
                <c:pt idx="11">
                  <c:v>5.0292995376413776</c:v>
                </c:pt>
              </c:numCache>
            </c:numRef>
          </c:val>
        </c:ser>
        <c:ser>
          <c:idx val="2"/>
          <c:order val="2"/>
          <c:tx>
            <c:strRef>
              <c:f>Sheet1!$A$4</c:f>
              <c:strCache>
                <c:ptCount val="1"/>
                <c:pt idx="0">
                  <c:v>USA</c:v>
                </c:pt>
              </c:strCache>
            </c:strRef>
          </c:tx>
          <c:spPr>
            <a:solidFill>
              <a:srgbClr val="C00000"/>
            </a:solidFill>
          </c:spPr>
          <c:invertIfNegative val="0"/>
          <c:dLbls>
            <c:showLegendKey val="0"/>
            <c:showVal val="1"/>
            <c:showCatName val="0"/>
            <c:showSerName val="0"/>
            <c:showPercent val="0"/>
            <c:showBubbleSize val="0"/>
            <c:showLeaderLines val="0"/>
          </c:dLbls>
          <c:cat>
            <c:strRef>
              <c:f>Sheet1!$B$1:$M$1</c:f>
              <c:strCache>
                <c:ptCount val="12"/>
                <c:pt idx="0">
                  <c:v>Food and nonalcoholic beverages</c:v>
                </c:pt>
                <c:pt idx="1">
                  <c:v>Alcoholic beverages, tobacco, and narcotics</c:v>
                </c:pt>
                <c:pt idx="2">
                  <c:v>Clothing and footwear</c:v>
                </c:pt>
                <c:pt idx="3">
                  <c:v>Housing, water, electricity, gas and other fuels</c:v>
                </c:pt>
                <c:pt idx="4">
                  <c:v>Furnishings, household equipment and maintenance</c:v>
                </c:pt>
                <c:pt idx="5">
                  <c:v>Health</c:v>
                </c:pt>
                <c:pt idx="6">
                  <c:v>Transport</c:v>
                </c:pt>
                <c:pt idx="7">
                  <c:v>Communication</c:v>
                </c:pt>
                <c:pt idx="8">
                  <c:v>Recreation and culture</c:v>
                </c:pt>
                <c:pt idx="9">
                  <c:v>Education</c:v>
                </c:pt>
                <c:pt idx="10">
                  <c:v>Restaurants and hotels</c:v>
                </c:pt>
                <c:pt idx="11">
                  <c:v>Miscellaneous goods and services</c:v>
                </c:pt>
              </c:strCache>
            </c:strRef>
          </c:cat>
          <c:val>
            <c:numRef>
              <c:f>Sheet1!$B$4:$M$4</c:f>
              <c:numCache>
                <c:formatCode>0.0</c:formatCode>
                <c:ptCount val="12"/>
                <c:pt idx="0">
                  <c:v>4.4957118513436676</c:v>
                </c:pt>
                <c:pt idx="1">
                  <c:v>1.3364942765605847</c:v>
                </c:pt>
                <c:pt idx="2">
                  <c:v>2.3558742792781726</c:v>
                </c:pt>
                <c:pt idx="3">
                  <c:v>12.635774546273893</c:v>
                </c:pt>
                <c:pt idx="4">
                  <c:v>2.7646379569526891</c:v>
                </c:pt>
                <c:pt idx="5">
                  <c:v>14.806386131003208</c:v>
                </c:pt>
                <c:pt idx="6">
                  <c:v>6.9466206546423122</c:v>
                </c:pt>
                <c:pt idx="7">
                  <c:v>1.5879010570309382</c:v>
                </c:pt>
                <c:pt idx="8">
                  <c:v>6.4124053985441343</c:v>
                </c:pt>
                <c:pt idx="9">
                  <c:v>5.9925456937152983</c:v>
                </c:pt>
                <c:pt idx="10">
                  <c:v>4.317954090439593</c:v>
                </c:pt>
                <c:pt idx="11">
                  <c:v>11.60810680613109</c:v>
                </c:pt>
              </c:numCache>
            </c:numRef>
          </c:val>
        </c:ser>
        <c:dLbls>
          <c:showLegendKey val="0"/>
          <c:showVal val="0"/>
          <c:showCatName val="0"/>
          <c:showSerName val="0"/>
          <c:showPercent val="0"/>
          <c:showBubbleSize val="0"/>
        </c:dLbls>
        <c:gapWidth val="29"/>
        <c:axId val="36905472"/>
        <c:axId val="513956032"/>
      </c:barChart>
      <c:catAx>
        <c:axId val="36905472"/>
        <c:scaling>
          <c:orientation val="minMax"/>
        </c:scaling>
        <c:delete val="0"/>
        <c:axPos val="l"/>
        <c:majorTickMark val="out"/>
        <c:minorTickMark val="none"/>
        <c:tickLblPos val="nextTo"/>
        <c:crossAx val="513956032"/>
        <c:crosses val="autoZero"/>
        <c:auto val="1"/>
        <c:lblAlgn val="ctr"/>
        <c:lblOffset val="100"/>
        <c:noMultiLvlLbl val="0"/>
      </c:catAx>
      <c:valAx>
        <c:axId val="513956032"/>
        <c:scaling>
          <c:orientation val="minMax"/>
          <c:max val="20"/>
        </c:scaling>
        <c:delete val="0"/>
        <c:axPos val="b"/>
        <c:majorGridlines/>
        <c:title>
          <c:tx>
            <c:rich>
              <a:bodyPr/>
              <a:lstStyle/>
              <a:p>
                <a:pPr>
                  <a:defRPr/>
                </a:pPr>
                <a:r>
                  <a:rPr lang="en-SG" dirty="0" smtClean="0"/>
                  <a:t>% of GDP</a:t>
                </a:r>
                <a:endParaRPr lang="en-SG" dirty="0"/>
              </a:p>
            </c:rich>
          </c:tx>
          <c:overlay val="0"/>
        </c:title>
        <c:numFmt formatCode="0" sourceLinked="0"/>
        <c:majorTickMark val="out"/>
        <c:minorTickMark val="none"/>
        <c:tickLblPos val="nextTo"/>
        <c:crossAx val="36905472"/>
        <c:crosses val="autoZero"/>
        <c:crossBetween val="between"/>
      </c:valAx>
    </c:plotArea>
    <c:legend>
      <c:legendPos val="t"/>
      <c:overlay val="0"/>
    </c:legend>
    <c:plotVisOnly val="1"/>
    <c:dispBlanksAs val="gap"/>
    <c:showDLblsOverMax val="0"/>
  </c:chart>
  <c:txPr>
    <a:bodyPr/>
    <a:lstStyle/>
    <a:p>
      <a:pPr>
        <a:defRPr sz="1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9830854476524"/>
          <c:y val="3.5608554466751062E-2"/>
          <c:w val="0.78828934577622245"/>
          <c:h val="0.760317748951991"/>
        </c:manualLayout>
      </c:layout>
      <c:lineChart>
        <c:grouping val="standard"/>
        <c:varyColors val="0"/>
        <c:ser>
          <c:idx val="0"/>
          <c:order val="0"/>
          <c:tx>
            <c:strRef>
              <c:f>Sheet1!$A$2</c:f>
              <c:strCache>
                <c:ptCount val="1"/>
                <c:pt idx="0">
                  <c:v>Intra-Asia-Pacific Exports</c:v>
                </c:pt>
              </c:strCache>
            </c:strRef>
          </c:tx>
          <c:spPr>
            <a:ln w="63500">
              <a:solidFill>
                <a:schemeClr val="accent6">
                  <a:lumMod val="75000"/>
                </a:schemeClr>
              </a:solidFill>
            </a:ln>
          </c:spPr>
          <c:marker>
            <c:symbol val="none"/>
          </c:marker>
          <c:dLbls>
            <c:dLbl>
              <c:idx val="0"/>
              <c:layout>
                <c:manualLayout>
                  <c:x val="-1.2345679012345678E-2"/>
                  <c:y val="4.2090489913417323E-2"/>
                </c:manualLayout>
              </c:layout>
              <c:showLegendKey val="0"/>
              <c:showVal val="1"/>
              <c:showCatName val="0"/>
              <c:showSerName val="0"/>
              <c:showPercent val="0"/>
              <c:showBubbleSize val="0"/>
            </c:dLbl>
            <c:dLbl>
              <c:idx val="17"/>
              <c:layout>
                <c:manualLayout>
                  <c:x val="-1.6975308641975308E-2"/>
                  <c:y val="-4.4896522574311808E-2"/>
                </c:manualLayout>
              </c:layout>
              <c:showLegendKey val="0"/>
              <c:showVal val="1"/>
              <c:showCatName val="0"/>
              <c:showSerName val="0"/>
              <c:showPercent val="0"/>
              <c:showBubbleSize val="0"/>
            </c:dLbl>
            <c:showLegendKey val="0"/>
            <c:showVal val="0"/>
            <c:showCatName val="0"/>
            <c:showSerName val="0"/>
            <c:showPercent val="0"/>
            <c:showBubbleSize val="0"/>
          </c:dLbls>
          <c:cat>
            <c:strRef>
              <c:f>Sheet1!$B$1:$S$1</c:f>
              <c:strCach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strCache>
            </c:strRef>
          </c:cat>
          <c:val>
            <c:numRef>
              <c:f>Sheet1!$B$2:$S$2</c:f>
              <c:numCache>
                <c:formatCode>#,##0</c:formatCode>
                <c:ptCount val="18"/>
                <c:pt idx="0">
                  <c:v>1243.8424000090001</c:v>
                </c:pt>
                <c:pt idx="1">
                  <c:v>1514.63708458</c:v>
                </c:pt>
                <c:pt idx="2">
                  <c:v>1419.747342444</c:v>
                </c:pt>
                <c:pt idx="3">
                  <c:v>1583.5098993800002</c:v>
                </c:pt>
                <c:pt idx="4">
                  <c:v>1925.9795798780001</c:v>
                </c:pt>
                <c:pt idx="5">
                  <c:v>1777.0710409790001</c:v>
                </c:pt>
                <c:pt idx="6">
                  <c:v>1857.961727614</c:v>
                </c:pt>
                <c:pt idx="7">
                  <c:v>2097.9188534099999</c:v>
                </c:pt>
                <c:pt idx="8">
                  <c:v>2505.3631718000001</c:v>
                </c:pt>
                <c:pt idx="9">
                  <c:v>2865.9740802729998</c:v>
                </c:pt>
                <c:pt idx="10">
                  <c:v>3302.515470113</c:v>
                </c:pt>
                <c:pt idx="11">
                  <c:v>3696.9965731040002</c:v>
                </c:pt>
                <c:pt idx="12">
                  <c:v>4135.106837716</c:v>
                </c:pt>
                <c:pt idx="13">
                  <c:v>3348.5242264380004</c:v>
                </c:pt>
                <c:pt idx="14">
                  <c:v>4362.4153486499999</c:v>
                </c:pt>
                <c:pt idx="15">
                  <c:v>5152.8147779139999</c:v>
                </c:pt>
                <c:pt idx="16">
                  <c:v>5435.7138180989996</c:v>
                </c:pt>
                <c:pt idx="17">
                  <c:v>5568.2149202620003</c:v>
                </c:pt>
              </c:numCache>
            </c:numRef>
          </c:val>
          <c:smooth val="0"/>
        </c:ser>
        <c:dLbls>
          <c:showLegendKey val="0"/>
          <c:showVal val="0"/>
          <c:showCatName val="0"/>
          <c:showSerName val="0"/>
          <c:showPercent val="0"/>
          <c:showBubbleSize val="0"/>
        </c:dLbls>
        <c:marker val="1"/>
        <c:smooth val="0"/>
        <c:axId val="36906496"/>
        <c:axId val="513957184"/>
      </c:lineChart>
      <c:catAx>
        <c:axId val="36906496"/>
        <c:scaling>
          <c:orientation val="minMax"/>
        </c:scaling>
        <c:delete val="0"/>
        <c:axPos val="b"/>
        <c:majorTickMark val="out"/>
        <c:minorTickMark val="none"/>
        <c:tickLblPos val="nextTo"/>
        <c:crossAx val="513957184"/>
        <c:crosses val="autoZero"/>
        <c:auto val="1"/>
        <c:lblAlgn val="ctr"/>
        <c:lblOffset val="100"/>
        <c:noMultiLvlLbl val="0"/>
      </c:catAx>
      <c:valAx>
        <c:axId val="513957184"/>
        <c:scaling>
          <c:orientation val="minMax"/>
        </c:scaling>
        <c:delete val="0"/>
        <c:axPos val="l"/>
        <c:title>
          <c:tx>
            <c:rich>
              <a:bodyPr rot="-5400000" vert="horz"/>
              <a:lstStyle/>
              <a:p>
                <a:pPr>
                  <a:defRPr/>
                </a:pPr>
                <a:r>
                  <a:rPr lang="en-SG" dirty="0" smtClean="0"/>
                  <a:t>US$</a:t>
                </a:r>
                <a:r>
                  <a:rPr lang="en-SG" baseline="0" dirty="0" smtClean="0"/>
                  <a:t> billions</a:t>
                </a:r>
                <a:endParaRPr lang="en-SG" dirty="0"/>
              </a:p>
            </c:rich>
          </c:tx>
          <c:overlay val="0"/>
        </c:title>
        <c:numFmt formatCode="#,##0" sourceLinked="1"/>
        <c:majorTickMark val="out"/>
        <c:minorTickMark val="none"/>
        <c:tickLblPos val="nextTo"/>
        <c:crossAx val="3690649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0309164479440069"/>
          <c:y val="0.16597683189190898"/>
          <c:w val="0.87838983668708082"/>
          <c:h val="0.64190361255715078"/>
        </c:manualLayout>
      </c:layout>
      <c:barChart>
        <c:barDir val="col"/>
        <c:grouping val="clustered"/>
        <c:varyColors val="0"/>
        <c:ser>
          <c:idx val="0"/>
          <c:order val="0"/>
          <c:tx>
            <c:strRef>
              <c:f>Sheet1!$B$1</c:f>
              <c:strCache>
                <c:ptCount val="1"/>
                <c:pt idx="0">
                  <c:v>CAGR 2003-2013</c:v>
                </c:pt>
              </c:strCache>
            </c:strRef>
          </c:tx>
          <c:invertIfNegative val="0"/>
          <c:dPt>
            <c:idx val="3"/>
            <c:invertIfNegative val="0"/>
            <c:bubble3D val="0"/>
            <c:spPr>
              <a:solidFill>
                <a:srgbClr val="FF0000"/>
              </a:solidFill>
            </c:spPr>
          </c:dPt>
          <c:dLbls>
            <c:showLegendKey val="0"/>
            <c:showVal val="1"/>
            <c:showCatName val="0"/>
            <c:showSerName val="0"/>
            <c:showPercent val="0"/>
            <c:showBubbleSize val="0"/>
            <c:showLeaderLines val="0"/>
          </c:dLbls>
          <c:cat>
            <c:strRef>
              <c:f>Sheet1!$A$2:$A$5</c:f>
              <c:strCache>
                <c:ptCount val="4"/>
                <c:pt idx="0">
                  <c:v>Advanced to advanced</c:v>
                </c:pt>
                <c:pt idx="1">
                  <c:v>Advanced to emerging</c:v>
                </c:pt>
                <c:pt idx="2">
                  <c:v>Emerging to advanced</c:v>
                </c:pt>
                <c:pt idx="3">
                  <c:v>Emerging to emerging</c:v>
                </c:pt>
              </c:strCache>
            </c:strRef>
          </c:cat>
          <c:val>
            <c:numRef>
              <c:f>Sheet1!$B$2:$B$5</c:f>
              <c:numCache>
                <c:formatCode>0.0%</c:formatCode>
                <c:ptCount val="4"/>
                <c:pt idx="0">
                  <c:v>5.5359754605386335E-2</c:v>
                </c:pt>
                <c:pt idx="1">
                  <c:v>0.11779871042556422</c:v>
                </c:pt>
                <c:pt idx="2">
                  <c:v>0.12256743561220196</c:v>
                </c:pt>
                <c:pt idx="3">
                  <c:v>0.20377642465615087</c:v>
                </c:pt>
              </c:numCache>
            </c:numRef>
          </c:val>
        </c:ser>
        <c:dLbls>
          <c:showLegendKey val="0"/>
          <c:showVal val="0"/>
          <c:showCatName val="0"/>
          <c:showSerName val="0"/>
          <c:showPercent val="0"/>
          <c:showBubbleSize val="0"/>
        </c:dLbls>
        <c:gapWidth val="150"/>
        <c:axId val="36938752"/>
        <c:axId val="513764736"/>
      </c:barChart>
      <c:catAx>
        <c:axId val="36938752"/>
        <c:scaling>
          <c:orientation val="minMax"/>
        </c:scaling>
        <c:delete val="0"/>
        <c:axPos val="b"/>
        <c:numFmt formatCode="General" sourceLinked="1"/>
        <c:majorTickMark val="out"/>
        <c:minorTickMark val="none"/>
        <c:tickLblPos val="nextTo"/>
        <c:crossAx val="513764736"/>
        <c:crosses val="autoZero"/>
        <c:auto val="1"/>
        <c:lblAlgn val="ctr"/>
        <c:lblOffset val="100"/>
        <c:noMultiLvlLbl val="0"/>
      </c:catAx>
      <c:valAx>
        <c:axId val="513764736"/>
        <c:scaling>
          <c:orientation val="minMax"/>
        </c:scaling>
        <c:delete val="0"/>
        <c:axPos val="l"/>
        <c:numFmt formatCode="0%" sourceLinked="0"/>
        <c:majorTickMark val="out"/>
        <c:minorTickMark val="none"/>
        <c:tickLblPos val="nextTo"/>
        <c:crossAx val="369387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 World</c:v>
                </c:pt>
              </c:strCache>
            </c:strRef>
          </c:tx>
          <c:spPr>
            <a:solidFill>
              <a:srgbClr val="C00000"/>
            </a:solidFill>
          </c:spPr>
          <c:invertIfNegative val="0"/>
          <c:cat>
            <c:strRef>
              <c:f>Sheet1!$A$2:$A$21</c:f>
              <c:strCache>
                <c:ptCount val="20"/>
                <c:pt idx="0">
                  <c:v>Petrol from crude</c:v>
                </c:pt>
                <c:pt idx="1">
                  <c:v>Circuit boards</c:v>
                </c:pt>
                <c:pt idx="2">
                  <c:v>Petrol from bituminous minerals</c:v>
                </c:pt>
                <c:pt idx="3">
                  <c:v>Computer circuits</c:v>
                </c:pt>
                <c:pt idx="4">
                  <c:v>Iron ore</c:v>
                </c:pt>
                <c:pt idx="5">
                  <c:v>Other NES</c:v>
                </c:pt>
                <c:pt idx="6">
                  <c:v>LNG</c:v>
                </c:pt>
                <c:pt idx="7">
                  <c:v>Light petroleum oils</c:v>
                </c:pt>
                <c:pt idx="8">
                  <c:v>Memory boards</c:v>
                </c:pt>
                <c:pt idx="9">
                  <c:v>Computer parts</c:v>
                </c:pt>
                <c:pt idx="10">
                  <c:v>Coal</c:v>
                </c:pt>
                <c:pt idx="11">
                  <c:v>LCD parts NES</c:v>
                </c:pt>
                <c:pt idx="12">
                  <c:v>Cars 1500cc-3000cc</c:v>
                </c:pt>
                <c:pt idx="13">
                  <c:v>Mobile phones</c:v>
                </c:pt>
                <c:pt idx="14">
                  <c:v>Mobile phone parts</c:v>
                </c:pt>
                <c:pt idx="15">
                  <c:v>Pharmaceuticals</c:v>
                </c:pt>
                <c:pt idx="16">
                  <c:v>Storage units</c:v>
                </c:pt>
                <c:pt idx="17">
                  <c:v>Soya beans</c:v>
                </c:pt>
                <c:pt idx="18">
                  <c:v>Copper ore</c:v>
                </c:pt>
                <c:pt idx="19">
                  <c:v>Cathodes from copper</c:v>
                </c:pt>
              </c:strCache>
            </c:strRef>
          </c:cat>
          <c:val>
            <c:numRef>
              <c:f>Sheet1!$B$2:$B$21</c:f>
              <c:numCache>
                <c:formatCode>#,##0</c:formatCode>
                <c:ptCount val="20"/>
                <c:pt idx="0">
                  <c:v>380180.26308200002</c:v>
                </c:pt>
                <c:pt idx="1">
                  <c:v>132437.92616899998</c:v>
                </c:pt>
                <c:pt idx="2">
                  <c:v>115319.970268</c:v>
                </c:pt>
                <c:pt idx="3">
                  <c:v>103140.60830200001</c:v>
                </c:pt>
                <c:pt idx="4">
                  <c:v>96978.050965333343</c:v>
                </c:pt>
                <c:pt idx="5">
                  <c:v>70493.851424333334</c:v>
                </c:pt>
                <c:pt idx="6">
                  <c:v>64990.130548000001</c:v>
                </c:pt>
                <c:pt idx="7">
                  <c:v>62141.46014433333</c:v>
                </c:pt>
                <c:pt idx="8">
                  <c:v>56199.421683</c:v>
                </c:pt>
                <c:pt idx="9">
                  <c:v>47851.828739666671</c:v>
                </c:pt>
                <c:pt idx="10">
                  <c:v>47640.61929333333</c:v>
                </c:pt>
                <c:pt idx="11">
                  <c:v>42573.803695000002</c:v>
                </c:pt>
                <c:pt idx="12">
                  <c:v>39903.344897333329</c:v>
                </c:pt>
                <c:pt idx="13">
                  <c:v>35258.703769666667</c:v>
                </c:pt>
                <c:pt idx="14">
                  <c:v>34090.572378333331</c:v>
                </c:pt>
                <c:pt idx="15">
                  <c:v>31699.786142333327</c:v>
                </c:pt>
                <c:pt idx="16">
                  <c:v>31325.533898666668</c:v>
                </c:pt>
                <c:pt idx="17">
                  <c:v>28696.169277333338</c:v>
                </c:pt>
                <c:pt idx="18">
                  <c:v>27443.834491333335</c:v>
                </c:pt>
                <c:pt idx="19">
                  <c:v>27241.346366000002</c:v>
                </c:pt>
              </c:numCache>
            </c:numRef>
          </c:val>
        </c:ser>
        <c:dLbls>
          <c:showLegendKey val="0"/>
          <c:showVal val="0"/>
          <c:showCatName val="0"/>
          <c:showSerName val="0"/>
          <c:showPercent val="0"/>
          <c:showBubbleSize val="0"/>
        </c:dLbls>
        <c:gapWidth val="79"/>
        <c:axId val="36939264"/>
        <c:axId val="513767040"/>
      </c:barChart>
      <c:lineChart>
        <c:grouping val="standard"/>
        <c:varyColors val="0"/>
        <c:ser>
          <c:idx val="1"/>
          <c:order val="1"/>
          <c:tx>
            <c:strRef>
              <c:f>Sheet1!$C$1</c:f>
              <c:strCache>
                <c:ptCount val="1"/>
                <c:pt idx="0">
                  <c:v>PA Percent of Total</c:v>
                </c:pt>
              </c:strCache>
            </c:strRef>
          </c:tx>
          <c:spPr>
            <a:ln>
              <a:noFill/>
            </a:ln>
          </c:spPr>
          <c:marker>
            <c:symbol val="circle"/>
            <c:size val="10"/>
            <c:spPr>
              <a:solidFill>
                <a:schemeClr val="accent2">
                  <a:lumMod val="50000"/>
                </a:schemeClr>
              </a:solidFill>
              <a:ln>
                <a:solidFill>
                  <a:schemeClr val="accent2">
                    <a:lumMod val="50000"/>
                  </a:schemeClr>
                </a:solidFill>
              </a:ln>
            </c:spPr>
          </c:marker>
          <c:dLbls>
            <c:txPr>
              <a:bodyPr rot="5400000" vert="horz"/>
              <a:lstStyle/>
              <a:p>
                <a:pPr>
                  <a:defRPr/>
                </a:pPr>
                <a:endParaRPr lang="en-US"/>
              </a:p>
            </c:txPr>
            <c:dLblPos val="t"/>
            <c:showLegendKey val="0"/>
            <c:showVal val="1"/>
            <c:showCatName val="0"/>
            <c:showSerName val="0"/>
            <c:showPercent val="0"/>
            <c:showBubbleSize val="0"/>
            <c:showLeaderLines val="0"/>
          </c:dLbls>
          <c:cat>
            <c:strRef>
              <c:f>Sheet1!$A$2:$A$21</c:f>
              <c:strCache>
                <c:ptCount val="20"/>
                <c:pt idx="0">
                  <c:v>Petrol from crude</c:v>
                </c:pt>
                <c:pt idx="1">
                  <c:v>Circuit boards</c:v>
                </c:pt>
                <c:pt idx="2">
                  <c:v>Petrol from bituminous minerals</c:v>
                </c:pt>
                <c:pt idx="3">
                  <c:v>Computer circuits</c:v>
                </c:pt>
                <c:pt idx="4">
                  <c:v>Iron ore</c:v>
                </c:pt>
                <c:pt idx="5">
                  <c:v>Other NES</c:v>
                </c:pt>
                <c:pt idx="6">
                  <c:v>LNG</c:v>
                </c:pt>
                <c:pt idx="7">
                  <c:v>Light petroleum oils</c:v>
                </c:pt>
                <c:pt idx="8">
                  <c:v>Memory boards</c:v>
                </c:pt>
                <c:pt idx="9">
                  <c:v>Computer parts</c:v>
                </c:pt>
                <c:pt idx="10">
                  <c:v>Coal</c:v>
                </c:pt>
                <c:pt idx="11">
                  <c:v>LCD parts NES</c:v>
                </c:pt>
                <c:pt idx="12">
                  <c:v>Cars 1500cc-3000cc</c:v>
                </c:pt>
                <c:pt idx="13">
                  <c:v>Mobile phones</c:v>
                </c:pt>
                <c:pt idx="14">
                  <c:v>Mobile phone parts</c:v>
                </c:pt>
                <c:pt idx="15">
                  <c:v>Pharmaceuticals</c:v>
                </c:pt>
                <c:pt idx="16">
                  <c:v>Storage units</c:v>
                </c:pt>
                <c:pt idx="17">
                  <c:v>Soya beans</c:v>
                </c:pt>
                <c:pt idx="18">
                  <c:v>Copper ore</c:v>
                </c:pt>
                <c:pt idx="19">
                  <c:v>Cathodes from copper</c:v>
                </c:pt>
              </c:strCache>
            </c:strRef>
          </c:cat>
          <c:val>
            <c:numRef>
              <c:f>Sheet1!$C$2:$C$21</c:f>
              <c:numCache>
                <c:formatCode>0.0%</c:formatCode>
                <c:ptCount val="20"/>
                <c:pt idx="0">
                  <c:v>4.5799457706841669E-3</c:v>
                </c:pt>
                <c:pt idx="1">
                  <c:v>1.3349785753545298E-3</c:v>
                </c:pt>
                <c:pt idx="2">
                  <c:v>3.0886731139359662E-3</c:v>
                </c:pt>
                <c:pt idx="3">
                  <c:v>2.4152800508724175E-3</c:v>
                </c:pt>
                <c:pt idx="4">
                  <c:v>2.4644737496883191E-2</c:v>
                </c:pt>
                <c:pt idx="5">
                  <c:v>8.6321779044777364E-4</c:v>
                </c:pt>
                <c:pt idx="6">
                  <c:v>1.1922645815085921E-2</c:v>
                </c:pt>
                <c:pt idx="7">
                  <c:v>3.7770540117367459E-3</c:v>
                </c:pt>
                <c:pt idx="8">
                  <c:v>3.6288034151608185E-4</c:v>
                </c:pt>
                <c:pt idx="9">
                  <c:v>3.5023577450253875E-3</c:v>
                </c:pt>
                <c:pt idx="10">
                  <c:v>5.6755688810109662E-3</c:v>
                </c:pt>
                <c:pt idx="11">
                  <c:v>6.3510707649491824E-4</c:v>
                </c:pt>
                <c:pt idx="12">
                  <c:v>1.9497799946389813E-2</c:v>
                </c:pt>
                <c:pt idx="13">
                  <c:v>1.6606118075835757E-2</c:v>
                </c:pt>
                <c:pt idx="14">
                  <c:v>1.2864754536811563E-2</c:v>
                </c:pt>
                <c:pt idx="15">
                  <c:v>1.6375935292933059E-3</c:v>
                </c:pt>
                <c:pt idx="16">
                  <c:v>1.1203240381108748E-2</c:v>
                </c:pt>
                <c:pt idx="17">
                  <c:v>6.7128588304464543E-8</c:v>
                </c:pt>
                <c:pt idx="18">
                  <c:v>0.46369007376448484</c:v>
                </c:pt>
                <c:pt idx="19">
                  <c:v>0.47714872531250485</c:v>
                </c:pt>
              </c:numCache>
            </c:numRef>
          </c:val>
          <c:smooth val="0"/>
        </c:ser>
        <c:dLbls>
          <c:showLegendKey val="0"/>
          <c:showVal val="0"/>
          <c:showCatName val="0"/>
          <c:showSerName val="0"/>
          <c:showPercent val="0"/>
          <c:showBubbleSize val="0"/>
        </c:dLbls>
        <c:marker val="1"/>
        <c:smooth val="0"/>
        <c:axId val="36980736"/>
        <c:axId val="513767616"/>
      </c:lineChart>
      <c:catAx>
        <c:axId val="3693926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13767040"/>
        <c:crosses val="autoZero"/>
        <c:auto val="1"/>
        <c:lblAlgn val="ctr"/>
        <c:lblOffset val="100"/>
        <c:noMultiLvlLbl val="0"/>
      </c:catAx>
      <c:valAx>
        <c:axId val="513767040"/>
        <c:scaling>
          <c:orientation val="minMax"/>
          <c:max val="500000"/>
        </c:scaling>
        <c:delete val="0"/>
        <c:axPos val="l"/>
        <c:title>
          <c:tx>
            <c:rich>
              <a:bodyPr rot="-5400000" vert="horz"/>
              <a:lstStyle/>
              <a:p>
                <a:pPr>
                  <a:defRPr/>
                </a:pPr>
                <a:r>
                  <a:rPr lang="en-SG" dirty="0" smtClean="0"/>
                  <a:t>US$ millions</a:t>
                </a:r>
                <a:endParaRPr lang="en-SG" dirty="0"/>
              </a:p>
            </c:rich>
          </c:tx>
          <c:overlay val="0"/>
        </c:title>
        <c:numFmt formatCode="#,##0" sourceLinked="1"/>
        <c:majorTickMark val="out"/>
        <c:minorTickMark val="none"/>
        <c:tickLblPos val="nextTo"/>
        <c:crossAx val="36939264"/>
        <c:crosses val="autoZero"/>
        <c:crossBetween val="between"/>
        <c:majorUnit val="100000"/>
      </c:valAx>
      <c:valAx>
        <c:axId val="513767616"/>
        <c:scaling>
          <c:orientation val="minMax"/>
          <c:max val="0.5"/>
        </c:scaling>
        <c:delete val="0"/>
        <c:axPos val="r"/>
        <c:numFmt formatCode="0%" sourceLinked="0"/>
        <c:majorTickMark val="out"/>
        <c:minorTickMark val="none"/>
        <c:tickLblPos val="nextTo"/>
        <c:crossAx val="36980736"/>
        <c:crosses val="max"/>
        <c:crossBetween val="between"/>
      </c:valAx>
      <c:catAx>
        <c:axId val="36980736"/>
        <c:scaling>
          <c:orientation val="minMax"/>
        </c:scaling>
        <c:delete val="1"/>
        <c:axPos val="b"/>
        <c:numFmt formatCode="General" sourceLinked="1"/>
        <c:majorTickMark val="out"/>
        <c:minorTickMark val="none"/>
        <c:tickLblPos val="nextTo"/>
        <c:crossAx val="513767616"/>
        <c:crosses val="autoZero"/>
        <c:auto val="1"/>
        <c:lblAlgn val="ctr"/>
        <c:lblOffset val="100"/>
        <c:noMultiLvlLbl val="0"/>
      </c:catAx>
    </c:plotArea>
    <c:legend>
      <c:legendPos val="t"/>
      <c:overlay val="0"/>
    </c:legend>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 World</c:v>
                </c:pt>
              </c:strCache>
            </c:strRef>
          </c:tx>
          <c:spPr>
            <a:solidFill>
              <a:schemeClr val="accent2">
                <a:lumMod val="75000"/>
              </a:schemeClr>
            </a:solidFill>
          </c:spPr>
          <c:invertIfNegative val="0"/>
          <c:cat>
            <c:strRef>
              <c:f>Sheet1!$A$2:$A$21</c:f>
              <c:strCache>
                <c:ptCount val="20"/>
                <c:pt idx="0">
                  <c:v>Petrol from crude</c:v>
                </c:pt>
                <c:pt idx="1">
                  <c:v>Cathodes from copper</c:v>
                </c:pt>
                <c:pt idx="2">
                  <c:v>Copper ore</c:v>
                </c:pt>
                <c:pt idx="3">
                  <c:v>Computer/TV Screens</c:v>
                </c:pt>
                <c:pt idx="4">
                  <c:v>Unwrought Gold</c:v>
                </c:pt>
                <c:pt idx="5">
                  <c:v>Cars 1500cc-3000cc</c:v>
                </c:pt>
                <c:pt idx="6">
                  <c:v>Mobile phones</c:v>
                </c:pt>
                <c:pt idx="7">
                  <c:v>Petrol from bituminous minerals</c:v>
                </c:pt>
                <c:pt idx="8">
                  <c:v>Trucks &lt; 5tonnes</c:v>
                </c:pt>
                <c:pt idx="9">
                  <c:v>Bituminous coal</c:v>
                </c:pt>
                <c:pt idx="10">
                  <c:v>Computers</c:v>
                </c:pt>
                <c:pt idx="11">
                  <c:v>Telephone parts</c:v>
                </c:pt>
                <c:pt idx="12">
                  <c:v>Ignition wiring sets </c:v>
                </c:pt>
                <c:pt idx="13">
                  <c:v>Light petroleum oils</c:v>
                </c:pt>
                <c:pt idx="14">
                  <c:v>Road tractors for semi-trailers </c:v>
                </c:pt>
                <c:pt idx="15">
                  <c:v>Silver </c:v>
                </c:pt>
                <c:pt idx="16">
                  <c:v>Unroasted Coffee</c:v>
                </c:pt>
                <c:pt idx="17">
                  <c:v>Signal Receivers </c:v>
                </c:pt>
                <c:pt idx="18">
                  <c:v>Processing units other than those of sub-heading 8471.41/8471.49, whether/not containing in the same housing one/two of the following types of unit : storage units, input units, output units</c:v>
                </c:pt>
                <c:pt idx="19">
                  <c:v>Vehicles principally designed for the transportof persons (excl. of 87.02 &amp; 8703.10-8703.24), with C-I internal combustion piston engine (diesel/semi-diesel), of a cylinder capacity &gt;1500cc but not &gt;2500cc</c:v>
                </c:pt>
              </c:strCache>
            </c:strRef>
          </c:cat>
          <c:val>
            <c:numRef>
              <c:f>Sheet1!$B$2:$B$21</c:f>
              <c:numCache>
                <c:formatCode>General</c:formatCode>
                <c:ptCount val="20"/>
                <c:pt idx="0">
                  <c:v>52288.107072333332</c:v>
                </c:pt>
                <c:pt idx="1">
                  <c:v>24633.899450333331</c:v>
                </c:pt>
                <c:pt idx="2">
                  <c:v>19411.788078999998</c:v>
                </c:pt>
                <c:pt idx="3">
                  <c:v>16987.267496999997</c:v>
                </c:pt>
                <c:pt idx="4">
                  <c:v>16562.021462333334</c:v>
                </c:pt>
                <c:pt idx="5">
                  <c:v>16245.754471666665</c:v>
                </c:pt>
                <c:pt idx="6">
                  <c:v>8923.5927730000003</c:v>
                </c:pt>
                <c:pt idx="7">
                  <c:v>7331.1625350000004</c:v>
                </c:pt>
                <c:pt idx="8">
                  <c:v>6329.9028339999995</c:v>
                </c:pt>
                <c:pt idx="9">
                  <c:v>6205.943424666666</c:v>
                </c:pt>
                <c:pt idx="10">
                  <c:v>5025.2133416666666</c:v>
                </c:pt>
                <c:pt idx="11">
                  <c:v>4189.4129766666665</c:v>
                </c:pt>
                <c:pt idx="12">
                  <c:v>3894.4360256666669</c:v>
                </c:pt>
                <c:pt idx="13">
                  <c:v>3811.0473293333334</c:v>
                </c:pt>
                <c:pt idx="14">
                  <c:v>3704.6314383333338</c:v>
                </c:pt>
                <c:pt idx="15">
                  <c:v>3436.8002686666664</c:v>
                </c:pt>
                <c:pt idx="16">
                  <c:v>3420.6867706666667</c:v>
                </c:pt>
                <c:pt idx="17">
                  <c:v>3338.6741366666665</c:v>
                </c:pt>
                <c:pt idx="18">
                  <c:v>3140.3847339999998</c:v>
                </c:pt>
                <c:pt idx="19">
                  <c:v>2862.5499923333336</c:v>
                </c:pt>
              </c:numCache>
            </c:numRef>
          </c:val>
        </c:ser>
        <c:dLbls>
          <c:showLegendKey val="0"/>
          <c:showVal val="0"/>
          <c:showCatName val="0"/>
          <c:showSerName val="0"/>
          <c:showPercent val="0"/>
          <c:showBubbleSize val="0"/>
        </c:dLbls>
        <c:gapWidth val="79"/>
        <c:axId val="36979200"/>
        <c:axId val="37945920"/>
      </c:barChart>
      <c:lineChart>
        <c:grouping val="standard"/>
        <c:varyColors val="0"/>
        <c:ser>
          <c:idx val="1"/>
          <c:order val="1"/>
          <c:tx>
            <c:strRef>
              <c:f>Sheet1!$C$1</c:f>
              <c:strCache>
                <c:ptCount val="1"/>
                <c:pt idx="0">
                  <c:v>Western Pacific (% of total)</c:v>
                </c:pt>
              </c:strCache>
            </c:strRef>
          </c:tx>
          <c:spPr>
            <a:ln>
              <a:noFill/>
            </a:ln>
          </c:spPr>
          <c:marker>
            <c:symbol val="circle"/>
            <c:size val="10"/>
            <c:spPr>
              <a:solidFill>
                <a:srgbClr val="C00000"/>
              </a:solidFill>
              <a:ln>
                <a:solidFill>
                  <a:srgbClr val="C00000"/>
                </a:solidFill>
              </a:ln>
            </c:spPr>
          </c:marker>
          <c:dLbls>
            <c:txPr>
              <a:bodyPr rot="5400000" vert="horz"/>
              <a:lstStyle/>
              <a:p>
                <a:pPr>
                  <a:defRPr/>
                </a:pPr>
                <a:endParaRPr lang="en-US"/>
              </a:p>
            </c:txPr>
            <c:dLblPos val="t"/>
            <c:showLegendKey val="0"/>
            <c:showVal val="1"/>
            <c:showCatName val="0"/>
            <c:showSerName val="0"/>
            <c:showPercent val="0"/>
            <c:showBubbleSize val="0"/>
            <c:showLeaderLines val="0"/>
          </c:dLbls>
          <c:cat>
            <c:strRef>
              <c:f>Sheet1!$A$2:$A$21</c:f>
              <c:strCache>
                <c:ptCount val="20"/>
                <c:pt idx="0">
                  <c:v>Petrol from crude</c:v>
                </c:pt>
                <c:pt idx="1">
                  <c:v>Cathodes from copper</c:v>
                </c:pt>
                <c:pt idx="2">
                  <c:v>Copper ore</c:v>
                </c:pt>
                <c:pt idx="3">
                  <c:v>Computer/TV Screens</c:v>
                </c:pt>
                <c:pt idx="4">
                  <c:v>Unwrought Gold</c:v>
                </c:pt>
                <c:pt idx="5">
                  <c:v>Cars 1500cc-3000cc</c:v>
                </c:pt>
                <c:pt idx="6">
                  <c:v>Mobile phones</c:v>
                </c:pt>
                <c:pt idx="7">
                  <c:v>Petrol from bituminous minerals</c:v>
                </c:pt>
                <c:pt idx="8">
                  <c:v>Trucks &lt; 5tonnes</c:v>
                </c:pt>
                <c:pt idx="9">
                  <c:v>Bituminous coal</c:v>
                </c:pt>
                <c:pt idx="10">
                  <c:v>Computers</c:v>
                </c:pt>
                <c:pt idx="11">
                  <c:v>Telephone parts</c:v>
                </c:pt>
                <c:pt idx="12">
                  <c:v>Ignition wiring sets </c:v>
                </c:pt>
                <c:pt idx="13">
                  <c:v>Light petroleum oils</c:v>
                </c:pt>
                <c:pt idx="14">
                  <c:v>Road tractors for semi-trailers </c:v>
                </c:pt>
                <c:pt idx="15">
                  <c:v>Silver </c:v>
                </c:pt>
                <c:pt idx="16">
                  <c:v>Unroasted Coffee</c:v>
                </c:pt>
                <c:pt idx="17">
                  <c:v>Signal Receivers </c:v>
                </c:pt>
                <c:pt idx="18">
                  <c:v>Processing units other than those of sub-heading 8471.41/8471.49, whether/not containing in the same housing one/two of the following types of unit : storage units, input units, output units</c:v>
                </c:pt>
                <c:pt idx="19">
                  <c:v>Vehicles principally designed for the transportof persons (excl. of 87.02 &amp; 8703.10-8703.24), with C-I internal combustion piston engine (diesel/semi-diesel), of a cylinder capacity &gt;1500cc but not &gt;2500cc</c:v>
                </c:pt>
              </c:strCache>
            </c:strRef>
          </c:cat>
          <c:val>
            <c:numRef>
              <c:f>Sheet1!$C$2:$C$21</c:f>
              <c:numCache>
                <c:formatCode>0.0%</c:formatCode>
                <c:ptCount val="20"/>
                <c:pt idx="0">
                  <c:v>3.0962256339229562E-2</c:v>
                </c:pt>
                <c:pt idx="1">
                  <c:v>0.50596513670641563</c:v>
                </c:pt>
                <c:pt idx="2">
                  <c:v>0.66521165862970888</c:v>
                </c:pt>
                <c:pt idx="3">
                  <c:v>6.1214300662754801E-4</c:v>
                </c:pt>
                <c:pt idx="4">
                  <c:v>6.884845966779832E-5</c:v>
                </c:pt>
                <c:pt idx="5">
                  <c:v>5.1790946580376446E-2</c:v>
                </c:pt>
                <c:pt idx="6">
                  <c:v>1.4035624721950019E-2</c:v>
                </c:pt>
                <c:pt idx="7">
                  <c:v>4.1050967823527233E-2</c:v>
                </c:pt>
                <c:pt idx="8">
                  <c:v>1.4507226373221346E-5</c:v>
                </c:pt>
                <c:pt idx="9">
                  <c:v>3.8296415613784322E-2</c:v>
                </c:pt>
                <c:pt idx="10">
                  <c:v>4.0287841776057539E-5</c:v>
                </c:pt>
                <c:pt idx="11">
                  <c:v>5.4186409551334011E-2</c:v>
                </c:pt>
                <c:pt idx="12">
                  <c:v>6.0954748030821789E-4</c:v>
                </c:pt>
                <c:pt idx="13">
                  <c:v>4.9208588644355414E-2</c:v>
                </c:pt>
                <c:pt idx="14">
                  <c:v>0</c:v>
                </c:pt>
                <c:pt idx="15">
                  <c:v>5.3897113454272047E-2</c:v>
                </c:pt>
                <c:pt idx="16">
                  <c:v>0.14594586208469754</c:v>
                </c:pt>
                <c:pt idx="17">
                  <c:v>9.1211872298516544E-2</c:v>
                </c:pt>
                <c:pt idx="18">
                  <c:v>4.1029026986729705E-3</c:v>
                </c:pt>
                <c:pt idx="19">
                  <c:v>1.7048966060811306E-2</c:v>
                </c:pt>
              </c:numCache>
            </c:numRef>
          </c:val>
          <c:smooth val="0"/>
        </c:ser>
        <c:dLbls>
          <c:showLegendKey val="0"/>
          <c:showVal val="0"/>
          <c:showCatName val="0"/>
          <c:showSerName val="0"/>
          <c:showPercent val="0"/>
          <c:showBubbleSize val="0"/>
        </c:dLbls>
        <c:marker val="1"/>
        <c:smooth val="0"/>
        <c:axId val="37290496"/>
        <c:axId val="37946496"/>
      </c:lineChart>
      <c:catAx>
        <c:axId val="3697920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37945920"/>
        <c:crosses val="autoZero"/>
        <c:auto val="1"/>
        <c:lblAlgn val="ctr"/>
        <c:lblOffset val="100"/>
        <c:noMultiLvlLbl val="0"/>
      </c:catAx>
      <c:valAx>
        <c:axId val="37945920"/>
        <c:scaling>
          <c:orientation val="minMax"/>
          <c:max val="70000"/>
        </c:scaling>
        <c:delete val="0"/>
        <c:axPos val="l"/>
        <c:title>
          <c:tx>
            <c:rich>
              <a:bodyPr rot="-5400000" vert="horz"/>
              <a:lstStyle/>
              <a:p>
                <a:pPr>
                  <a:defRPr/>
                </a:pPr>
                <a:r>
                  <a:rPr lang="en-SG" dirty="0" smtClean="0"/>
                  <a:t>US$ millions</a:t>
                </a:r>
                <a:endParaRPr lang="en-SG" dirty="0"/>
              </a:p>
            </c:rich>
          </c:tx>
          <c:overlay val="0"/>
        </c:title>
        <c:numFmt formatCode="General" sourceLinked="1"/>
        <c:majorTickMark val="out"/>
        <c:minorTickMark val="none"/>
        <c:tickLblPos val="nextTo"/>
        <c:crossAx val="36979200"/>
        <c:crosses val="autoZero"/>
        <c:crossBetween val="between"/>
        <c:majorUnit val="10000"/>
      </c:valAx>
      <c:valAx>
        <c:axId val="37946496"/>
        <c:scaling>
          <c:orientation val="minMax"/>
        </c:scaling>
        <c:delete val="0"/>
        <c:axPos val="r"/>
        <c:numFmt formatCode="0%" sourceLinked="0"/>
        <c:majorTickMark val="out"/>
        <c:minorTickMark val="none"/>
        <c:tickLblPos val="nextTo"/>
        <c:crossAx val="37290496"/>
        <c:crosses val="max"/>
        <c:crossBetween val="between"/>
      </c:valAx>
      <c:catAx>
        <c:axId val="37290496"/>
        <c:scaling>
          <c:orientation val="minMax"/>
        </c:scaling>
        <c:delete val="1"/>
        <c:axPos val="b"/>
        <c:numFmt formatCode="General" sourceLinked="1"/>
        <c:majorTickMark val="out"/>
        <c:minorTickMark val="none"/>
        <c:tickLblPos val="nextTo"/>
        <c:crossAx val="37946496"/>
        <c:crosses val="autoZero"/>
        <c:auto val="1"/>
        <c:lblAlgn val="ctr"/>
        <c:lblOffset val="100"/>
        <c:noMultiLvlLbl val="0"/>
      </c:catAx>
    </c:plotArea>
    <c:legend>
      <c:legendPos val="t"/>
      <c:overlay val="0"/>
    </c:legend>
    <c:plotVisOnly val="1"/>
    <c:dispBlanksAs val="gap"/>
    <c:showDLblsOverMax val="0"/>
  </c:chart>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dLbls>
          <c:showLegendKey val="0"/>
          <c:showVal val="0"/>
          <c:showCatName val="0"/>
          <c:showSerName val="0"/>
          <c:showPercent val="0"/>
          <c:showBubbleSize val="0"/>
        </c:dLbls>
        <c:marker val="1"/>
        <c:smooth val="0"/>
        <c:axId val="92088320"/>
        <c:axId val="93588864"/>
      </c:lineChart>
      <c:catAx>
        <c:axId val="92088320"/>
        <c:scaling>
          <c:orientation val="minMax"/>
        </c:scaling>
        <c:delete val="0"/>
        <c:axPos val="b"/>
        <c:majorTickMark val="out"/>
        <c:minorTickMark val="none"/>
        <c:tickLblPos val="nextTo"/>
        <c:crossAx val="93588864"/>
        <c:crosses val="autoZero"/>
        <c:auto val="1"/>
        <c:lblAlgn val="ctr"/>
        <c:lblOffset val="100"/>
        <c:noMultiLvlLbl val="0"/>
      </c:catAx>
      <c:valAx>
        <c:axId val="93588864"/>
        <c:scaling>
          <c:orientation val="minMax"/>
        </c:scaling>
        <c:delete val="0"/>
        <c:axPos val="l"/>
        <c:majorGridlines/>
        <c:numFmt formatCode="mmm\-yy" sourceLinked="1"/>
        <c:majorTickMark val="out"/>
        <c:minorTickMark val="none"/>
        <c:tickLblPos val="nextTo"/>
        <c:crossAx val="9208832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SG"/>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1"/>
          <c:order val="1"/>
          <c:tx>
            <c:strRef>
              <c:f>Sheet1!$D$1</c:f>
              <c:strCache>
                <c:ptCount val="1"/>
                <c:pt idx="0">
                  <c:v>Members</c:v>
                </c:pt>
              </c:strCache>
            </c:strRef>
          </c:tx>
          <c:invertIfNegative val="0"/>
          <c:cat>
            <c:multiLvlStrRef>
              <c:f>Sheet1!$A$2:$B$10</c:f>
              <c:multiLvlStrCache>
                <c:ptCount val="9"/>
                <c:lvl>
                  <c:pt idx="0">
                    <c:v>Apr-47</c:v>
                  </c:pt>
                  <c:pt idx="1">
                    <c:v>Apr-49</c:v>
                  </c:pt>
                  <c:pt idx="2">
                    <c:v>Sep-50</c:v>
                  </c:pt>
                  <c:pt idx="3">
                    <c:v>Jan-56</c:v>
                  </c:pt>
                  <c:pt idx="4">
                    <c:v>Sep-60</c:v>
                  </c:pt>
                  <c:pt idx="5">
                    <c:v>May-64</c:v>
                  </c:pt>
                  <c:pt idx="6">
                    <c:v>Sep-73</c:v>
                  </c:pt>
                  <c:pt idx="7">
                    <c:v>Sep-86</c:v>
                  </c:pt>
                  <c:pt idx="8">
                    <c:v>Nov-01</c:v>
                  </c:pt>
                </c:lvl>
                <c:lvl>
                  <c:pt idx="0">
                    <c:v>Geneva</c:v>
                  </c:pt>
                  <c:pt idx="1">
                    <c:v>Annecy</c:v>
                  </c:pt>
                  <c:pt idx="2">
                    <c:v>Torquay</c:v>
                  </c:pt>
                  <c:pt idx="3">
                    <c:v>Geneva II</c:v>
                  </c:pt>
                  <c:pt idx="4">
                    <c:v>Dillon</c:v>
                  </c:pt>
                  <c:pt idx="5">
                    <c:v>Kennedy</c:v>
                  </c:pt>
                  <c:pt idx="6">
                    <c:v>Tokyo</c:v>
                  </c:pt>
                  <c:pt idx="7">
                    <c:v>Uruguay</c:v>
                  </c:pt>
                  <c:pt idx="8">
                    <c:v>Doha</c:v>
                  </c:pt>
                </c:lvl>
              </c:multiLvlStrCache>
            </c:multiLvlStrRef>
          </c:cat>
          <c:val>
            <c:numRef>
              <c:f>Sheet1!$D$2:$D$10</c:f>
              <c:numCache>
                <c:formatCode>General</c:formatCode>
                <c:ptCount val="9"/>
                <c:pt idx="0">
                  <c:v>23</c:v>
                </c:pt>
                <c:pt idx="1">
                  <c:v>13</c:v>
                </c:pt>
                <c:pt idx="2">
                  <c:v>38</c:v>
                </c:pt>
                <c:pt idx="3">
                  <c:v>26</c:v>
                </c:pt>
                <c:pt idx="4">
                  <c:v>26</c:v>
                </c:pt>
                <c:pt idx="5">
                  <c:v>62</c:v>
                </c:pt>
                <c:pt idx="6">
                  <c:v>102</c:v>
                </c:pt>
                <c:pt idx="7">
                  <c:v>123</c:v>
                </c:pt>
                <c:pt idx="8">
                  <c:v>157</c:v>
                </c:pt>
              </c:numCache>
            </c:numRef>
          </c:val>
        </c:ser>
        <c:dLbls>
          <c:showLegendKey val="0"/>
          <c:showVal val="0"/>
          <c:showCatName val="0"/>
          <c:showSerName val="0"/>
          <c:showPercent val="0"/>
          <c:showBubbleSize val="0"/>
        </c:dLbls>
        <c:gapWidth val="75"/>
        <c:axId val="92199424"/>
        <c:axId val="511549440"/>
      </c:barChart>
      <c:lineChart>
        <c:grouping val="standard"/>
        <c:varyColors val="0"/>
        <c:ser>
          <c:idx val="0"/>
          <c:order val="0"/>
          <c:tx>
            <c:strRef>
              <c:f>Sheet1!$C$1</c:f>
              <c:strCache>
                <c:ptCount val="1"/>
                <c:pt idx="0">
                  <c:v>Duration</c:v>
                </c:pt>
              </c:strCache>
            </c:strRef>
          </c:tx>
          <c:cat>
            <c:multiLvlStrRef>
              <c:f>Sheet1!$A$2:$B$10</c:f>
              <c:multiLvlStrCache>
                <c:ptCount val="9"/>
                <c:lvl>
                  <c:pt idx="0">
                    <c:v>Apr-47</c:v>
                  </c:pt>
                  <c:pt idx="1">
                    <c:v>Apr-49</c:v>
                  </c:pt>
                  <c:pt idx="2">
                    <c:v>Sep-50</c:v>
                  </c:pt>
                  <c:pt idx="3">
                    <c:v>Jan-56</c:v>
                  </c:pt>
                  <c:pt idx="4">
                    <c:v>Sep-60</c:v>
                  </c:pt>
                  <c:pt idx="5">
                    <c:v>May-64</c:v>
                  </c:pt>
                  <c:pt idx="6">
                    <c:v>Sep-73</c:v>
                  </c:pt>
                  <c:pt idx="7">
                    <c:v>Sep-86</c:v>
                  </c:pt>
                  <c:pt idx="8">
                    <c:v>Nov-01</c:v>
                  </c:pt>
                </c:lvl>
                <c:lvl>
                  <c:pt idx="0">
                    <c:v>Geneva</c:v>
                  </c:pt>
                  <c:pt idx="1">
                    <c:v>Annecy</c:v>
                  </c:pt>
                  <c:pt idx="2">
                    <c:v>Torquay</c:v>
                  </c:pt>
                  <c:pt idx="3">
                    <c:v>Geneva II</c:v>
                  </c:pt>
                  <c:pt idx="4">
                    <c:v>Dillon</c:v>
                  </c:pt>
                  <c:pt idx="5">
                    <c:v>Kennedy</c:v>
                  </c:pt>
                  <c:pt idx="6">
                    <c:v>Tokyo</c:v>
                  </c:pt>
                  <c:pt idx="7">
                    <c:v>Uruguay</c:v>
                  </c:pt>
                  <c:pt idx="8">
                    <c:v>Doha</c:v>
                  </c:pt>
                </c:lvl>
              </c:multiLvlStrCache>
            </c:multiLvlStrRef>
          </c:cat>
          <c:val>
            <c:numRef>
              <c:f>Sheet1!$C$2:$C$10</c:f>
              <c:numCache>
                <c:formatCode>General</c:formatCode>
                <c:ptCount val="9"/>
                <c:pt idx="0">
                  <c:v>7</c:v>
                </c:pt>
                <c:pt idx="1">
                  <c:v>5</c:v>
                </c:pt>
                <c:pt idx="2">
                  <c:v>8</c:v>
                </c:pt>
                <c:pt idx="3">
                  <c:v>5</c:v>
                </c:pt>
                <c:pt idx="4">
                  <c:v>11</c:v>
                </c:pt>
                <c:pt idx="5">
                  <c:v>37</c:v>
                </c:pt>
                <c:pt idx="6">
                  <c:v>74</c:v>
                </c:pt>
                <c:pt idx="7">
                  <c:v>87</c:v>
                </c:pt>
                <c:pt idx="8">
                  <c:v>120</c:v>
                </c:pt>
              </c:numCache>
            </c:numRef>
          </c:val>
          <c:smooth val="0"/>
        </c:ser>
        <c:dLbls>
          <c:showLegendKey val="0"/>
          <c:showVal val="0"/>
          <c:showCatName val="0"/>
          <c:showSerName val="0"/>
          <c:showPercent val="0"/>
          <c:showBubbleSize val="0"/>
        </c:dLbls>
        <c:marker val="1"/>
        <c:smooth val="0"/>
        <c:axId val="92199424"/>
        <c:axId val="511549440"/>
      </c:lineChart>
      <c:catAx>
        <c:axId val="92199424"/>
        <c:scaling>
          <c:orientation val="minMax"/>
        </c:scaling>
        <c:delete val="0"/>
        <c:axPos val="b"/>
        <c:majorTickMark val="none"/>
        <c:minorTickMark val="none"/>
        <c:tickLblPos val="nextTo"/>
        <c:crossAx val="511549440"/>
        <c:crosses val="autoZero"/>
        <c:auto val="1"/>
        <c:lblAlgn val="ctr"/>
        <c:lblOffset val="100"/>
        <c:noMultiLvlLbl val="0"/>
      </c:catAx>
      <c:valAx>
        <c:axId val="511549440"/>
        <c:scaling>
          <c:orientation val="minMax"/>
        </c:scaling>
        <c:delete val="0"/>
        <c:axPos val="l"/>
        <c:majorGridlines/>
        <c:numFmt formatCode="General" sourceLinked="1"/>
        <c:majorTickMark val="none"/>
        <c:minorTickMark val="none"/>
        <c:tickLblPos val="nextTo"/>
        <c:spPr>
          <a:ln w="9525">
            <a:noFill/>
          </a:ln>
        </c:spPr>
        <c:crossAx val="92199424"/>
        <c:crosses val="autoZero"/>
        <c:crossBetween val="between"/>
      </c:valAx>
    </c:plotArea>
    <c:legend>
      <c:legendPos val="b"/>
      <c:layout>
        <c:manualLayout>
          <c:xMode val="edge"/>
          <c:yMode val="edge"/>
          <c:x val="0.1150747184827703"/>
          <c:y val="4.8289117706440558E-2"/>
          <c:w val="0.40425916518499705"/>
          <c:h val="4.4018574601251768E-2"/>
        </c:manualLayout>
      </c:layout>
      <c:overlay val="0"/>
    </c:legend>
    <c:plotVisOnly val="1"/>
    <c:dispBlanksAs val="gap"/>
    <c:showDLblsOverMax val="0"/>
  </c:chart>
  <c:txPr>
    <a:bodyPr/>
    <a:lstStyle/>
    <a:p>
      <a:pPr>
        <a:defRPr sz="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0.21296</cdr:x>
      <cdr:y>0.03367</cdr:y>
    </cdr:from>
    <cdr:to>
      <cdr:x>0.86111</cdr:x>
      <cdr:y>0.55559</cdr:y>
    </cdr:to>
    <cdr:cxnSp macro="">
      <cdr:nvCxnSpPr>
        <cdr:cNvPr id="3" name="Straight Arrow Connector 2"/>
        <cdr:cNvCxnSpPr/>
      </cdr:nvCxnSpPr>
      <cdr:spPr>
        <a:xfrm xmlns:a="http://schemas.openxmlformats.org/drawingml/2006/main" flipV="1">
          <a:off x="1752600" y="152400"/>
          <a:ext cx="5334000" cy="2362200"/>
        </a:xfrm>
        <a:prstGeom xmlns:a="http://schemas.openxmlformats.org/drawingml/2006/main" prst="straightConnector1">
          <a:avLst/>
        </a:prstGeom>
        <a:ln xmlns:a="http://schemas.openxmlformats.org/drawingml/2006/main" w="254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0.31481</cdr:x>
      <cdr:y>0.10102</cdr:y>
    </cdr:from>
    <cdr:to>
      <cdr:x>0.62963</cdr:x>
      <cdr:y>0.16836</cdr:y>
    </cdr:to>
    <cdr:sp macro="" textlink="">
      <cdr:nvSpPr>
        <cdr:cNvPr id="4" name="TextBox 3"/>
        <cdr:cNvSpPr txBox="1"/>
      </cdr:nvSpPr>
      <cdr:spPr>
        <a:xfrm xmlns:a="http://schemas.openxmlformats.org/drawingml/2006/main">
          <a:off x="2590800" y="457200"/>
          <a:ext cx="2590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rgbClr val="FF0000"/>
              </a:solidFill>
            </a:rPr>
            <a:t>CAGR: 9.2 percent</a:t>
          </a:r>
          <a:endParaRPr lang="en-SG" sz="1800"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0.34259</cdr:x>
      <cdr:y>0.40407</cdr:y>
    </cdr:from>
    <cdr:to>
      <cdr:x>0.50926</cdr:x>
      <cdr:y>0.69028</cdr:y>
    </cdr:to>
    <cdr:sp macro="" textlink="">
      <cdr:nvSpPr>
        <cdr:cNvPr id="2" name="TextBox 1"/>
        <cdr:cNvSpPr txBox="1"/>
      </cdr:nvSpPr>
      <cdr:spPr>
        <a:xfrm xmlns:a="http://schemas.openxmlformats.org/drawingml/2006/main">
          <a:off x="2819400" y="1828800"/>
          <a:ext cx="1371600" cy="1295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smtClean="0">
              <a:solidFill>
                <a:srgbClr val="FF0000"/>
              </a:solidFill>
            </a:rPr>
            <a:t>North American Free Trade Area</a:t>
          </a:r>
        </a:p>
        <a:p xmlns:a="http://schemas.openxmlformats.org/drawingml/2006/main">
          <a:pPr algn="ctr"/>
          <a:r>
            <a:rPr lang="en-US" sz="1200" dirty="0" smtClean="0">
              <a:solidFill>
                <a:srgbClr val="FF0000"/>
              </a:solidFill>
            </a:rPr>
            <a:t>(1994)</a:t>
          </a:r>
          <a:endParaRPr lang="en-SG" sz="1200" dirty="0">
            <a:solidFill>
              <a:srgbClr val="FF0000"/>
            </a:solidFill>
          </a:endParaRPr>
        </a:p>
      </cdr:txBody>
    </cdr:sp>
  </cdr:relSizeAnchor>
  <cdr:relSizeAnchor xmlns:cdr="http://schemas.openxmlformats.org/drawingml/2006/chartDrawing">
    <cdr:from>
      <cdr:x>0.07407</cdr:x>
      <cdr:y>0.43774</cdr:y>
    </cdr:from>
    <cdr:to>
      <cdr:x>0.24074</cdr:x>
      <cdr:y>0.87548</cdr:y>
    </cdr:to>
    <cdr:sp macro="" textlink="">
      <cdr:nvSpPr>
        <cdr:cNvPr id="3" name="TextBox 1"/>
        <cdr:cNvSpPr txBox="1"/>
      </cdr:nvSpPr>
      <cdr:spPr>
        <a:xfrm xmlns:a="http://schemas.openxmlformats.org/drawingml/2006/main">
          <a:off x="609600" y="1981200"/>
          <a:ext cx="1371627" cy="19811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smtClean="0">
              <a:solidFill>
                <a:srgbClr val="FF0000"/>
              </a:solidFill>
            </a:rPr>
            <a:t>Australia-New Zealand Closer Economic Relations Trade Agreement</a:t>
          </a:r>
        </a:p>
        <a:p xmlns:a="http://schemas.openxmlformats.org/drawingml/2006/main">
          <a:pPr algn="ctr"/>
          <a:r>
            <a:rPr lang="en-US" sz="1200" dirty="0" smtClean="0">
              <a:solidFill>
                <a:srgbClr val="FF0000"/>
              </a:solidFill>
            </a:rPr>
            <a:t>(1983)</a:t>
          </a:r>
          <a:endParaRPr lang="en-SG" sz="1200" dirty="0">
            <a:solidFill>
              <a:srgbClr val="FF0000"/>
            </a:solidFill>
          </a:endParaRPr>
        </a:p>
      </cdr:txBody>
    </cdr:sp>
  </cdr:relSizeAnchor>
  <cdr:relSizeAnchor xmlns:cdr="http://schemas.openxmlformats.org/drawingml/2006/chartDrawing">
    <cdr:from>
      <cdr:x>0.22222</cdr:x>
      <cdr:y>0.6061</cdr:y>
    </cdr:from>
    <cdr:to>
      <cdr:x>0.38889</cdr:x>
      <cdr:y>0.80814</cdr:y>
    </cdr:to>
    <cdr:sp macro="" textlink="">
      <cdr:nvSpPr>
        <cdr:cNvPr id="4" name="TextBox 1"/>
        <cdr:cNvSpPr txBox="1"/>
      </cdr:nvSpPr>
      <cdr:spPr>
        <a:xfrm xmlns:a="http://schemas.openxmlformats.org/drawingml/2006/main">
          <a:off x="1828800" y="2743200"/>
          <a:ext cx="1371627" cy="9144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smtClean="0">
              <a:solidFill>
                <a:srgbClr val="FF0000"/>
              </a:solidFill>
            </a:rPr>
            <a:t>ASEAN</a:t>
          </a:r>
        </a:p>
        <a:p xmlns:a="http://schemas.openxmlformats.org/drawingml/2006/main">
          <a:pPr algn="ctr"/>
          <a:r>
            <a:rPr lang="en-US" sz="1200" dirty="0" smtClean="0">
              <a:solidFill>
                <a:srgbClr val="FF0000"/>
              </a:solidFill>
            </a:rPr>
            <a:t>Free Trade Area </a:t>
          </a:r>
        </a:p>
        <a:p xmlns:a="http://schemas.openxmlformats.org/drawingml/2006/main">
          <a:pPr algn="ctr"/>
          <a:r>
            <a:rPr lang="en-US" sz="1200" dirty="0" smtClean="0">
              <a:solidFill>
                <a:srgbClr val="FF0000"/>
              </a:solidFill>
            </a:rPr>
            <a:t>(1992)</a:t>
          </a:r>
          <a:endParaRPr lang="en-SG" sz="1200" dirty="0">
            <a:solidFill>
              <a:srgbClr val="FF0000"/>
            </a:solidFill>
          </a:endParaRPr>
        </a:p>
      </cdr:txBody>
    </cdr:sp>
  </cdr:relSizeAnchor>
  <cdr:relSizeAnchor xmlns:cdr="http://schemas.openxmlformats.org/drawingml/2006/chartDrawing">
    <cdr:from>
      <cdr:x>0.52778</cdr:x>
      <cdr:y>0.13469</cdr:y>
    </cdr:from>
    <cdr:to>
      <cdr:x>0.57407</cdr:x>
      <cdr:y>0.21887</cdr:y>
    </cdr:to>
    <cdr:sp macro="" textlink="">
      <cdr:nvSpPr>
        <cdr:cNvPr id="5" name="TextBox 4"/>
        <cdr:cNvSpPr txBox="1"/>
      </cdr:nvSpPr>
      <cdr:spPr>
        <a:xfrm xmlns:a="http://schemas.openxmlformats.org/drawingml/2006/main">
          <a:off x="4343400" y="609600"/>
          <a:ext cx="381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SG" dirty="0"/>
        </a:p>
      </cdr:txBody>
    </cdr:sp>
  </cdr:relSizeAnchor>
  <cdr:relSizeAnchor xmlns:cdr="http://schemas.openxmlformats.org/drawingml/2006/chartDrawing">
    <cdr:from>
      <cdr:x>0.48148</cdr:x>
      <cdr:y>0.25254</cdr:y>
    </cdr:from>
    <cdr:to>
      <cdr:x>0.64815</cdr:x>
      <cdr:y>0.53875</cdr:y>
    </cdr:to>
    <cdr:sp macro="" textlink="">
      <cdr:nvSpPr>
        <cdr:cNvPr id="6" name="TextBox 1"/>
        <cdr:cNvSpPr txBox="1"/>
      </cdr:nvSpPr>
      <cdr:spPr>
        <a:xfrm xmlns:a="http://schemas.openxmlformats.org/drawingml/2006/main">
          <a:off x="3962400" y="1143000"/>
          <a:ext cx="1371628" cy="12953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smtClean="0">
              <a:solidFill>
                <a:srgbClr val="FF0000"/>
              </a:solidFill>
            </a:rPr>
            <a:t>ASEAN-China</a:t>
          </a:r>
        </a:p>
        <a:p xmlns:a="http://schemas.openxmlformats.org/drawingml/2006/main">
          <a:pPr algn="ctr"/>
          <a:endParaRPr lang="en-US" sz="1200" dirty="0">
            <a:solidFill>
              <a:srgbClr val="FF0000"/>
            </a:solidFill>
          </a:endParaRPr>
        </a:p>
        <a:p xmlns:a="http://schemas.openxmlformats.org/drawingml/2006/main">
          <a:pPr algn="ctr"/>
          <a:r>
            <a:rPr lang="en-US" sz="1200" dirty="0" smtClean="0">
              <a:solidFill>
                <a:srgbClr val="FF0000"/>
              </a:solidFill>
            </a:rPr>
            <a:t>P4 (TPSEP)</a:t>
          </a:r>
        </a:p>
        <a:p xmlns:a="http://schemas.openxmlformats.org/drawingml/2006/main">
          <a:pPr algn="ctr"/>
          <a:r>
            <a:rPr lang="en-US" sz="1200" dirty="0" smtClean="0">
              <a:solidFill>
                <a:srgbClr val="FF0000"/>
              </a:solidFill>
            </a:rPr>
            <a:t>(2002)</a:t>
          </a:r>
          <a:endParaRPr lang="en-SG" sz="1200" dirty="0">
            <a:solidFill>
              <a:srgbClr val="FF0000"/>
            </a:solidFill>
          </a:endParaRPr>
        </a:p>
      </cdr:txBody>
    </cdr:sp>
  </cdr:relSizeAnchor>
  <cdr:relSizeAnchor xmlns:cdr="http://schemas.openxmlformats.org/drawingml/2006/chartDrawing">
    <cdr:from>
      <cdr:x>0.63889</cdr:x>
      <cdr:y>0.20203</cdr:y>
    </cdr:from>
    <cdr:to>
      <cdr:x>0.80556</cdr:x>
      <cdr:y>0.40407</cdr:y>
    </cdr:to>
    <cdr:sp macro="" textlink="">
      <cdr:nvSpPr>
        <cdr:cNvPr id="7" name="TextBox 1"/>
        <cdr:cNvSpPr txBox="1"/>
      </cdr:nvSpPr>
      <cdr:spPr>
        <a:xfrm xmlns:a="http://schemas.openxmlformats.org/drawingml/2006/main">
          <a:off x="5257800" y="914400"/>
          <a:ext cx="1371628" cy="914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smtClean="0">
              <a:solidFill>
                <a:srgbClr val="FF0000"/>
              </a:solidFill>
            </a:rPr>
            <a:t>ASEAN-Japan</a:t>
          </a:r>
        </a:p>
        <a:p xmlns:a="http://schemas.openxmlformats.org/drawingml/2006/main">
          <a:pPr algn="ctr"/>
          <a:endParaRPr lang="en-US" sz="1200" dirty="0">
            <a:solidFill>
              <a:srgbClr val="FF0000"/>
            </a:solidFill>
          </a:endParaRPr>
        </a:p>
        <a:p xmlns:a="http://schemas.openxmlformats.org/drawingml/2006/main">
          <a:pPr algn="ctr"/>
          <a:r>
            <a:rPr lang="en-US" sz="1200" dirty="0" smtClean="0">
              <a:solidFill>
                <a:srgbClr val="FF0000"/>
              </a:solidFill>
            </a:rPr>
            <a:t>ASEAN-Korea</a:t>
          </a:r>
        </a:p>
        <a:p xmlns:a="http://schemas.openxmlformats.org/drawingml/2006/main">
          <a:pPr algn="ctr"/>
          <a:r>
            <a:rPr lang="en-US" sz="1200" dirty="0" smtClean="0">
              <a:solidFill>
                <a:srgbClr val="FF0000"/>
              </a:solidFill>
            </a:rPr>
            <a:t>(2003)</a:t>
          </a:r>
          <a:endParaRPr lang="en-SG" sz="1200" dirty="0">
            <a:solidFill>
              <a:srgbClr val="FF0000"/>
            </a:solidFill>
          </a:endParaRPr>
        </a:p>
      </cdr:txBody>
    </cdr:sp>
  </cdr:relSizeAnchor>
  <cdr:relSizeAnchor xmlns:cdr="http://schemas.openxmlformats.org/drawingml/2006/chartDrawing">
    <cdr:from>
      <cdr:x>0.75</cdr:x>
      <cdr:y>0.07463</cdr:y>
    </cdr:from>
    <cdr:to>
      <cdr:x>0.9537</cdr:x>
      <cdr:y>0.20245</cdr:y>
    </cdr:to>
    <cdr:sp macro="" textlink="">
      <cdr:nvSpPr>
        <cdr:cNvPr id="9" name="TextBox 1"/>
        <cdr:cNvSpPr txBox="1"/>
      </cdr:nvSpPr>
      <cdr:spPr>
        <a:xfrm xmlns:a="http://schemas.openxmlformats.org/drawingml/2006/main">
          <a:off x="6172200" y="381000"/>
          <a:ext cx="1676394" cy="6525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smtClean="0">
              <a:solidFill>
                <a:srgbClr val="FF0000"/>
              </a:solidFill>
            </a:rPr>
            <a:t>RCEP</a:t>
          </a:r>
        </a:p>
        <a:p xmlns:a="http://schemas.openxmlformats.org/drawingml/2006/main">
          <a:pPr algn="ctr"/>
          <a:r>
            <a:rPr lang="en-US" sz="1200" dirty="0" smtClean="0">
              <a:solidFill>
                <a:srgbClr val="FF0000"/>
              </a:solidFill>
            </a:rPr>
            <a:t>(2012)</a:t>
          </a:r>
          <a:endParaRPr lang="en-SG" sz="1200" dirty="0">
            <a:solidFill>
              <a:srgbClr val="FF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0.11818</cdr:x>
      <cdr:y>0.01538</cdr:y>
    </cdr:from>
    <cdr:to>
      <cdr:x>0.93636</cdr:x>
      <cdr:y>0.07692</cdr:y>
    </cdr:to>
    <cdr:sp macro="" textlink="">
      <cdr:nvSpPr>
        <cdr:cNvPr id="2" name="TextBox 1"/>
        <cdr:cNvSpPr txBox="1"/>
      </cdr:nvSpPr>
      <cdr:spPr>
        <a:xfrm xmlns:a="http://schemas.openxmlformats.org/drawingml/2006/main">
          <a:off x="990600" y="76200"/>
          <a:ext cx="68580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smtClean="0"/>
            <a:t>Percent of respondents by sub-region who selected ‘don’t know’ for the Pacific Alliance</a:t>
          </a:r>
          <a:endParaRPr lang="en-SG"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065" cy="495947"/>
          </a:xfrm>
          <a:prstGeom prst="rect">
            <a:avLst/>
          </a:prstGeom>
        </p:spPr>
        <p:txBody>
          <a:bodyPr vert="horz" lIns="88221" tIns="44111" rIns="88221" bIns="44111" rtlCol="0"/>
          <a:lstStyle>
            <a:lvl1pPr algn="l">
              <a:defRPr sz="1200"/>
            </a:lvl1pPr>
          </a:lstStyle>
          <a:p>
            <a:endParaRPr lang="en-SG"/>
          </a:p>
        </p:txBody>
      </p:sp>
      <p:sp>
        <p:nvSpPr>
          <p:cNvPr id="3" name="Date Placeholder 2"/>
          <p:cNvSpPr>
            <a:spLocks noGrp="1"/>
          </p:cNvSpPr>
          <p:nvPr>
            <p:ph type="dt" sz="quarter" idx="1"/>
          </p:nvPr>
        </p:nvSpPr>
        <p:spPr>
          <a:xfrm>
            <a:off x="3850092" y="0"/>
            <a:ext cx="2946065" cy="495947"/>
          </a:xfrm>
          <a:prstGeom prst="rect">
            <a:avLst/>
          </a:prstGeom>
        </p:spPr>
        <p:txBody>
          <a:bodyPr vert="horz" lIns="88221" tIns="44111" rIns="88221" bIns="44111" rtlCol="0"/>
          <a:lstStyle>
            <a:lvl1pPr algn="r">
              <a:defRPr sz="1200"/>
            </a:lvl1pPr>
          </a:lstStyle>
          <a:p>
            <a:fld id="{36B5901E-90B3-49CC-ACE0-4ECAFC633776}" type="datetimeFigureOut">
              <a:rPr lang="en-SG" smtClean="0"/>
              <a:t>19/8/2015</a:t>
            </a:fld>
            <a:endParaRPr lang="en-SG"/>
          </a:p>
        </p:txBody>
      </p:sp>
      <p:sp>
        <p:nvSpPr>
          <p:cNvPr id="4" name="Footer Placeholder 3"/>
          <p:cNvSpPr>
            <a:spLocks noGrp="1"/>
          </p:cNvSpPr>
          <p:nvPr>
            <p:ph type="ftr" sz="quarter" idx="2"/>
          </p:nvPr>
        </p:nvSpPr>
        <p:spPr>
          <a:xfrm>
            <a:off x="0" y="9429151"/>
            <a:ext cx="2946065" cy="495947"/>
          </a:xfrm>
          <a:prstGeom prst="rect">
            <a:avLst/>
          </a:prstGeom>
        </p:spPr>
        <p:txBody>
          <a:bodyPr vert="horz" lIns="88221" tIns="44111" rIns="88221" bIns="44111" rtlCol="0" anchor="b"/>
          <a:lstStyle>
            <a:lvl1pPr algn="l">
              <a:defRPr sz="1200"/>
            </a:lvl1pPr>
          </a:lstStyle>
          <a:p>
            <a:endParaRPr lang="en-SG"/>
          </a:p>
        </p:txBody>
      </p:sp>
      <p:sp>
        <p:nvSpPr>
          <p:cNvPr id="5" name="Slide Number Placeholder 4"/>
          <p:cNvSpPr>
            <a:spLocks noGrp="1"/>
          </p:cNvSpPr>
          <p:nvPr>
            <p:ph type="sldNum" sz="quarter" idx="3"/>
          </p:nvPr>
        </p:nvSpPr>
        <p:spPr>
          <a:xfrm>
            <a:off x="3850092" y="9429151"/>
            <a:ext cx="2946065" cy="495947"/>
          </a:xfrm>
          <a:prstGeom prst="rect">
            <a:avLst/>
          </a:prstGeom>
        </p:spPr>
        <p:txBody>
          <a:bodyPr vert="horz" lIns="88221" tIns="44111" rIns="88221" bIns="44111" rtlCol="0" anchor="b"/>
          <a:lstStyle>
            <a:lvl1pPr algn="r">
              <a:defRPr sz="1200"/>
            </a:lvl1pPr>
          </a:lstStyle>
          <a:p>
            <a:fld id="{92B7F554-89F0-4C20-8F49-B79A120144F7}" type="slidenum">
              <a:rPr lang="en-SG" smtClean="0"/>
              <a:t>‹#›</a:t>
            </a:fld>
            <a:endParaRPr lang="en-SG"/>
          </a:p>
        </p:txBody>
      </p:sp>
    </p:spTree>
    <p:extLst>
      <p:ext uri="{BB962C8B-B14F-4D97-AF65-F5344CB8AC3E}">
        <p14:creationId xmlns:p14="http://schemas.microsoft.com/office/powerpoint/2010/main" val="4285114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955" cy="495675"/>
          </a:xfrm>
          <a:prstGeom prst="rect">
            <a:avLst/>
          </a:prstGeom>
        </p:spPr>
        <p:txBody>
          <a:bodyPr vert="horz" lIns="88221" tIns="44111" rIns="88221" bIns="44111" rtlCol="0"/>
          <a:lstStyle>
            <a:lvl1pPr algn="l">
              <a:defRPr sz="1200">
                <a:latin typeface="Arial" charset="0"/>
              </a:defRPr>
            </a:lvl1pPr>
          </a:lstStyle>
          <a:p>
            <a:pPr>
              <a:defRPr/>
            </a:pPr>
            <a:endParaRPr lang="en-SG" dirty="0"/>
          </a:p>
        </p:txBody>
      </p:sp>
      <p:sp>
        <p:nvSpPr>
          <p:cNvPr id="3" name="Date Placeholder 2"/>
          <p:cNvSpPr>
            <a:spLocks noGrp="1"/>
          </p:cNvSpPr>
          <p:nvPr>
            <p:ph type="dt" idx="1"/>
          </p:nvPr>
        </p:nvSpPr>
        <p:spPr>
          <a:xfrm>
            <a:off x="3850245" y="2"/>
            <a:ext cx="2945955" cy="495675"/>
          </a:xfrm>
          <a:prstGeom prst="rect">
            <a:avLst/>
          </a:prstGeom>
        </p:spPr>
        <p:txBody>
          <a:bodyPr vert="horz" lIns="88221" tIns="44111" rIns="88221" bIns="44111" rtlCol="0"/>
          <a:lstStyle>
            <a:lvl1pPr algn="r">
              <a:defRPr sz="1200">
                <a:latin typeface="Arial" charset="0"/>
              </a:defRPr>
            </a:lvl1pPr>
          </a:lstStyle>
          <a:p>
            <a:pPr>
              <a:defRPr/>
            </a:pPr>
            <a:fld id="{625DED2E-9986-4C00-BADD-7CB7C58E7128}" type="datetimeFigureOut">
              <a:rPr lang="en-SG"/>
              <a:pPr>
                <a:defRPr/>
              </a:pPr>
              <a:t>19/8/2015</a:t>
            </a:fld>
            <a:endParaRPr lang="en-SG" dirty="0"/>
          </a:p>
        </p:txBody>
      </p:sp>
      <p:sp>
        <p:nvSpPr>
          <p:cNvPr id="4" name="Slide Image Placeholder 3"/>
          <p:cNvSpPr>
            <a:spLocks noGrp="1" noRot="1" noChangeAspect="1"/>
          </p:cNvSpPr>
          <p:nvPr>
            <p:ph type="sldImg" idx="2"/>
          </p:nvPr>
        </p:nvSpPr>
        <p:spPr>
          <a:xfrm>
            <a:off x="917575" y="746125"/>
            <a:ext cx="4962525" cy="3722688"/>
          </a:xfrm>
          <a:prstGeom prst="rect">
            <a:avLst/>
          </a:prstGeom>
          <a:noFill/>
          <a:ln w="12700">
            <a:solidFill>
              <a:prstClr val="black"/>
            </a:solidFill>
          </a:ln>
        </p:spPr>
        <p:txBody>
          <a:bodyPr vert="horz" lIns="88221" tIns="44111" rIns="88221" bIns="44111" rtlCol="0" anchor="ctr"/>
          <a:lstStyle/>
          <a:p>
            <a:pPr lvl="0"/>
            <a:endParaRPr lang="en-SG" noProof="0" dirty="0" smtClean="0"/>
          </a:p>
        </p:txBody>
      </p:sp>
      <p:sp>
        <p:nvSpPr>
          <p:cNvPr id="5" name="Notes Placeholder 4"/>
          <p:cNvSpPr>
            <a:spLocks noGrp="1"/>
          </p:cNvSpPr>
          <p:nvPr>
            <p:ph type="body" sz="quarter" idx="3"/>
          </p:nvPr>
        </p:nvSpPr>
        <p:spPr>
          <a:xfrm>
            <a:off x="680064" y="4715482"/>
            <a:ext cx="5437549" cy="4466002"/>
          </a:xfrm>
          <a:prstGeom prst="rect">
            <a:avLst/>
          </a:prstGeom>
        </p:spPr>
        <p:txBody>
          <a:bodyPr vert="horz" lIns="88221" tIns="44111" rIns="88221" bIns="4411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SG" noProof="0" smtClean="0"/>
          </a:p>
        </p:txBody>
      </p:sp>
      <p:sp>
        <p:nvSpPr>
          <p:cNvPr id="6" name="Footer Placeholder 5"/>
          <p:cNvSpPr>
            <a:spLocks noGrp="1"/>
          </p:cNvSpPr>
          <p:nvPr>
            <p:ph type="ftr" sz="quarter" idx="4"/>
          </p:nvPr>
        </p:nvSpPr>
        <p:spPr>
          <a:xfrm>
            <a:off x="0" y="9429323"/>
            <a:ext cx="2945955" cy="495675"/>
          </a:xfrm>
          <a:prstGeom prst="rect">
            <a:avLst/>
          </a:prstGeom>
        </p:spPr>
        <p:txBody>
          <a:bodyPr vert="horz" lIns="88221" tIns="44111" rIns="88221" bIns="44111" rtlCol="0" anchor="b"/>
          <a:lstStyle>
            <a:lvl1pPr algn="l">
              <a:defRPr sz="1200">
                <a:latin typeface="Arial" charset="0"/>
              </a:defRPr>
            </a:lvl1pPr>
          </a:lstStyle>
          <a:p>
            <a:pPr>
              <a:defRPr/>
            </a:pPr>
            <a:endParaRPr lang="en-SG" dirty="0"/>
          </a:p>
        </p:txBody>
      </p:sp>
      <p:sp>
        <p:nvSpPr>
          <p:cNvPr id="7" name="Slide Number Placeholder 6"/>
          <p:cNvSpPr>
            <a:spLocks noGrp="1"/>
          </p:cNvSpPr>
          <p:nvPr>
            <p:ph type="sldNum" sz="quarter" idx="5"/>
          </p:nvPr>
        </p:nvSpPr>
        <p:spPr>
          <a:xfrm>
            <a:off x="3850245" y="9429323"/>
            <a:ext cx="2945955" cy="495675"/>
          </a:xfrm>
          <a:prstGeom prst="rect">
            <a:avLst/>
          </a:prstGeom>
        </p:spPr>
        <p:txBody>
          <a:bodyPr vert="horz" lIns="88221" tIns="44111" rIns="88221" bIns="44111" rtlCol="0" anchor="b"/>
          <a:lstStyle>
            <a:lvl1pPr algn="r">
              <a:defRPr sz="1200">
                <a:latin typeface="Arial" charset="0"/>
              </a:defRPr>
            </a:lvl1pPr>
          </a:lstStyle>
          <a:p>
            <a:pPr>
              <a:defRPr/>
            </a:pPr>
            <a:fld id="{46C40D4A-2D86-49FA-BC50-E1849214A636}" type="slidenum">
              <a:rPr lang="en-SG"/>
              <a:pPr>
                <a:defRPr/>
              </a:pPr>
              <a:t>‹#›</a:t>
            </a:fld>
            <a:endParaRPr lang="en-SG" dirty="0"/>
          </a:p>
        </p:txBody>
      </p:sp>
    </p:spTree>
    <p:extLst>
      <p:ext uri="{BB962C8B-B14F-4D97-AF65-F5344CB8AC3E}">
        <p14:creationId xmlns:p14="http://schemas.microsoft.com/office/powerpoint/2010/main" val="4409303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a:defRPr/>
            </a:pPr>
            <a:fld id="{46C40D4A-2D86-49FA-BC50-E1849214A636}" type="slidenum">
              <a:rPr lang="en-SG" smtClean="0"/>
              <a:pPr>
                <a:defRPr/>
              </a:pPr>
              <a:t>15</a:t>
            </a:fld>
            <a:endParaRPr lang="en-SG" dirty="0"/>
          </a:p>
        </p:txBody>
      </p:sp>
    </p:spTree>
    <p:extLst>
      <p:ext uri="{BB962C8B-B14F-4D97-AF65-F5344CB8AC3E}">
        <p14:creationId xmlns:p14="http://schemas.microsoft.com/office/powerpoint/2010/main" val="1439823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6798" indent="-275692" eaLnBrk="0" hangingPunct="0">
              <a:spcBef>
                <a:spcPct val="30000"/>
              </a:spcBef>
              <a:defRPr sz="1200">
                <a:solidFill>
                  <a:schemeClr val="tx1"/>
                </a:solidFill>
                <a:latin typeface="Calibri" pitchFamily="34" charset="0"/>
              </a:defRPr>
            </a:lvl2pPr>
            <a:lvl3pPr marL="1102766" indent="-220553" eaLnBrk="0" hangingPunct="0">
              <a:spcBef>
                <a:spcPct val="30000"/>
              </a:spcBef>
              <a:defRPr sz="1200">
                <a:solidFill>
                  <a:schemeClr val="tx1"/>
                </a:solidFill>
                <a:latin typeface="Calibri" pitchFamily="34" charset="0"/>
              </a:defRPr>
            </a:lvl3pPr>
            <a:lvl4pPr marL="1543873" indent="-220553" eaLnBrk="0" hangingPunct="0">
              <a:spcBef>
                <a:spcPct val="30000"/>
              </a:spcBef>
              <a:defRPr sz="1200">
                <a:solidFill>
                  <a:schemeClr val="tx1"/>
                </a:solidFill>
                <a:latin typeface="Calibri" pitchFamily="34" charset="0"/>
              </a:defRPr>
            </a:lvl4pPr>
            <a:lvl5pPr marL="1984980" indent="-220553" eaLnBrk="0" hangingPunct="0">
              <a:spcBef>
                <a:spcPct val="30000"/>
              </a:spcBef>
              <a:defRPr sz="1200">
                <a:solidFill>
                  <a:schemeClr val="tx1"/>
                </a:solidFill>
                <a:latin typeface="Calibri" pitchFamily="34" charset="0"/>
              </a:defRPr>
            </a:lvl5pPr>
            <a:lvl6pPr marL="2426086" indent="-220553" eaLnBrk="0" fontAlgn="base" hangingPunct="0">
              <a:spcBef>
                <a:spcPct val="30000"/>
              </a:spcBef>
              <a:spcAft>
                <a:spcPct val="0"/>
              </a:spcAft>
              <a:defRPr sz="1200">
                <a:solidFill>
                  <a:schemeClr val="tx1"/>
                </a:solidFill>
                <a:latin typeface="Calibri" pitchFamily="34" charset="0"/>
              </a:defRPr>
            </a:lvl6pPr>
            <a:lvl7pPr marL="2867193" indent="-220553" eaLnBrk="0" fontAlgn="base" hangingPunct="0">
              <a:spcBef>
                <a:spcPct val="30000"/>
              </a:spcBef>
              <a:spcAft>
                <a:spcPct val="0"/>
              </a:spcAft>
              <a:defRPr sz="1200">
                <a:solidFill>
                  <a:schemeClr val="tx1"/>
                </a:solidFill>
                <a:latin typeface="Calibri" pitchFamily="34" charset="0"/>
              </a:defRPr>
            </a:lvl7pPr>
            <a:lvl8pPr marL="3308299" indent="-220553" eaLnBrk="0" fontAlgn="base" hangingPunct="0">
              <a:spcBef>
                <a:spcPct val="30000"/>
              </a:spcBef>
              <a:spcAft>
                <a:spcPct val="0"/>
              </a:spcAft>
              <a:defRPr sz="1200">
                <a:solidFill>
                  <a:schemeClr val="tx1"/>
                </a:solidFill>
                <a:latin typeface="Calibri" pitchFamily="34" charset="0"/>
              </a:defRPr>
            </a:lvl8pPr>
            <a:lvl9pPr marL="3749406" indent="-22055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E44E0C4-D0FC-42FA-8C98-1E8BC49F1CCD}" type="slidenum">
              <a:rPr lang="en-SG" altLang="en-US" smtClean="0">
                <a:latin typeface="Arial" pitchFamily="34" charset="0"/>
              </a:rPr>
              <a:pPr eaLnBrk="1" hangingPunct="1">
                <a:spcBef>
                  <a:spcPct val="0"/>
                </a:spcBef>
              </a:pPr>
              <a:t>36</a:t>
            </a:fld>
            <a:endParaRPr lang="en-SG" alt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userDrawn="1"/>
        </p:nvGraphicFramePr>
        <p:xfrm>
          <a:off x="0" y="0"/>
          <a:ext cx="9144000" cy="6856413"/>
        </p:xfrm>
        <a:graphic>
          <a:graphicData uri="http://schemas.openxmlformats.org/presentationml/2006/ole">
            <mc:AlternateContent xmlns:mc="http://schemas.openxmlformats.org/markup-compatibility/2006">
              <mc:Choice xmlns:v="urn:schemas-microsoft-com:vml" Requires="v">
                <p:oleObj spid="_x0000_s43056" name="Photo Editor Photo" r:id="rId3" imgW="7621064" imgH="5714286" progId="MSPhotoEd.3">
                  <p:embed/>
                </p:oleObj>
              </mc:Choice>
              <mc:Fallback>
                <p:oleObj name="Photo Editor Photo" r:id="rId3" imgW="7621064" imgH="57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Rectangle 3"/>
          <p:cNvSpPr>
            <a:spLocks noGrp="1" noChangeArrowheads="1"/>
          </p:cNvSpPr>
          <p:nvPr>
            <p:ph type="ctrTitle"/>
          </p:nvPr>
        </p:nvSpPr>
        <p:spPr>
          <a:xfrm>
            <a:off x="1981200" y="1958975"/>
            <a:ext cx="7086600" cy="1470025"/>
          </a:xfrm>
        </p:spPr>
        <p:txBody>
          <a:bodyPr/>
          <a:lstStyle>
            <a:lvl1pPr algn="l">
              <a:defRPr sz="3600">
                <a:solidFill>
                  <a:schemeClr val="bg1"/>
                </a:solidFill>
              </a:defRPr>
            </a:lvl1pPr>
          </a:lstStyle>
          <a:p>
            <a:pPr lvl="0"/>
            <a:r>
              <a:rPr lang="en-US" altLang="en-US" noProof="0" smtClean="0"/>
              <a:t>Click to edit Master title style</a:t>
            </a:r>
          </a:p>
        </p:txBody>
      </p:sp>
      <p:sp>
        <p:nvSpPr>
          <p:cNvPr id="4100" name="Rectangle 4"/>
          <p:cNvSpPr>
            <a:spLocks noGrp="1" noChangeArrowheads="1"/>
          </p:cNvSpPr>
          <p:nvPr>
            <p:ph type="subTitle" idx="1"/>
          </p:nvPr>
        </p:nvSpPr>
        <p:spPr>
          <a:xfrm>
            <a:off x="2590800" y="4343400"/>
            <a:ext cx="6400800" cy="1295400"/>
          </a:xfrm>
        </p:spPr>
        <p:txBody>
          <a:bodyPr/>
          <a:lstStyle>
            <a:lvl1pPr marL="0" indent="0" algn="r">
              <a:buFontTx/>
              <a:buNone/>
              <a:defRPr>
                <a:solidFill>
                  <a:schemeClr val="bg1"/>
                </a:solidFill>
              </a:defRPr>
            </a:lvl1pPr>
          </a:lstStyle>
          <a:p>
            <a:pPr lvl="0"/>
            <a:r>
              <a:rPr lang="en-US" alt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ltLang="en-US" dirty="0"/>
          </a:p>
        </p:txBody>
      </p:sp>
      <p:sp>
        <p:nvSpPr>
          <p:cNvPr id="6" name="Rectangle 6"/>
          <p:cNvSpPr>
            <a:spLocks noGrp="1" noChangeArrowheads="1"/>
          </p:cNvSpPr>
          <p:nvPr>
            <p:ph type="ftr" sz="quarter" idx="11"/>
          </p:nvPr>
        </p:nvSpPr>
        <p:spPr/>
        <p:txBody>
          <a:bodyPr/>
          <a:lstStyle>
            <a:lvl1pPr>
              <a:defRPr/>
            </a:lvl1pPr>
          </a:lstStyle>
          <a:p>
            <a:pPr>
              <a:defRPr/>
            </a:pPr>
            <a:endParaRPr lang="en-US" altLang="en-US" dirty="0"/>
          </a:p>
        </p:txBody>
      </p:sp>
      <p:sp>
        <p:nvSpPr>
          <p:cNvPr id="7" name="Rectangle 7"/>
          <p:cNvSpPr>
            <a:spLocks noGrp="1" noChangeArrowheads="1"/>
          </p:cNvSpPr>
          <p:nvPr>
            <p:ph type="sldNum" sz="quarter" idx="12"/>
          </p:nvPr>
        </p:nvSpPr>
        <p:spPr/>
        <p:txBody>
          <a:bodyPr/>
          <a:lstStyle>
            <a:lvl1pPr>
              <a:defRPr/>
            </a:lvl1pPr>
          </a:lstStyle>
          <a:p>
            <a:pPr>
              <a:defRPr/>
            </a:pPr>
            <a:fld id="{E23E2638-800F-4697-B208-F5DE5389D69A}" type="slidenum">
              <a:rPr lang="en-US" altLang="en-US"/>
              <a:pPr>
                <a:defRPr/>
              </a:pPr>
              <a:t>‹#›</a:t>
            </a:fld>
            <a:endParaRPr lang="en-US" altLang="en-US" dirty="0"/>
          </a:p>
        </p:txBody>
      </p:sp>
    </p:spTree>
    <p:extLst>
      <p:ext uri="{BB962C8B-B14F-4D97-AF65-F5344CB8AC3E}">
        <p14:creationId xmlns:p14="http://schemas.microsoft.com/office/powerpoint/2010/main" val="2904139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89E998D-8281-4946-A8E6-E07A554E62F4}" type="slidenum">
              <a:rPr lang="en-US" altLang="en-US"/>
              <a:pPr>
                <a:defRPr/>
              </a:pPr>
              <a:t>‹#›</a:t>
            </a:fld>
            <a:endParaRPr lang="en-US" altLang="en-US" dirty="0"/>
          </a:p>
        </p:txBody>
      </p:sp>
    </p:spTree>
    <p:extLst>
      <p:ext uri="{BB962C8B-B14F-4D97-AF65-F5344CB8AC3E}">
        <p14:creationId xmlns:p14="http://schemas.microsoft.com/office/powerpoint/2010/main" val="2912184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152400"/>
            <a:ext cx="2152650" cy="5973763"/>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152400"/>
            <a:ext cx="630555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40A2A8-7CB9-4293-B0F5-CEF5FDAE1203}" type="slidenum">
              <a:rPr lang="en-US" altLang="en-US"/>
              <a:pPr>
                <a:defRPr/>
              </a:pPr>
              <a:t>‹#›</a:t>
            </a:fld>
            <a:endParaRPr lang="en-US" altLang="en-US" dirty="0"/>
          </a:p>
        </p:txBody>
      </p:sp>
    </p:spTree>
    <p:extLst>
      <p:ext uri="{BB962C8B-B14F-4D97-AF65-F5344CB8AC3E}">
        <p14:creationId xmlns:p14="http://schemas.microsoft.com/office/powerpoint/2010/main" val="3819338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67600" cy="914400"/>
          </a:xfrm>
        </p:spPr>
        <p:txBody>
          <a:bodyPr/>
          <a:lstStyle/>
          <a:p>
            <a:r>
              <a:rPr lang="en-US" smtClean="0"/>
              <a:t>Click to edit Master title style</a:t>
            </a:r>
            <a:endParaRPr lang="en-SG"/>
          </a:p>
        </p:txBody>
      </p:sp>
      <p:sp>
        <p:nvSpPr>
          <p:cNvPr id="3" name="Chart Placeholder 2"/>
          <p:cNvSpPr>
            <a:spLocks noGrp="1"/>
          </p:cNvSpPr>
          <p:nvPr>
            <p:ph type="chart" idx="1"/>
          </p:nvPr>
        </p:nvSpPr>
        <p:spPr>
          <a:xfrm>
            <a:off x="457200" y="1600200"/>
            <a:ext cx="8229600" cy="4525963"/>
          </a:xfrm>
        </p:spPr>
        <p:txBody>
          <a:bodyPr/>
          <a:lstStyle/>
          <a:p>
            <a:pPr lvl="0"/>
            <a:endParaRPr lang="en-SG"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C46557-1B65-48A4-9230-86320018163D}" type="slidenum">
              <a:rPr lang="en-US" altLang="en-US"/>
              <a:pPr>
                <a:defRPr/>
              </a:pPr>
              <a:t>‹#›</a:t>
            </a:fld>
            <a:endParaRPr lang="en-US" altLang="en-US" dirty="0"/>
          </a:p>
        </p:txBody>
      </p:sp>
    </p:spTree>
    <p:extLst>
      <p:ext uri="{BB962C8B-B14F-4D97-AF65-F5344CB8AC3E}">
        <p14:creationId xmlns:p14="http://schemas.microsoft.com/office/powerpoint/2010/main" val="61712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DD1A432-C9EC-4D12-9D11-2B86CB4CCAB5}" type="slidenum">
              <a:rPr lang="en-US" altLang="en-US"/>
              <a:pPr>
                <a:defRPr/>
              </a:pPr>
              <a:t>‹#›</a:t>
            </a:fld>
            <a:endParaRPr lang="en-US" altLang="en-US" dirty="0"/>
          </a:p>
        </p:txBody>
      </p:sp>
    </p:spTree>
    <p:extLst>
      <p:ext uri="{BB962C8B-B14F-4D97-AF65-F5344CB8AC3E}">
        <p14:creationId xmlns:p14="http://schemas.microsoft.com/office/powerpoint/2010/main" val="227747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7770F3D-6173-4A15-9A89-62A5BF98783A}" type="slidenum">
              <a:rPr lang="en-US" altLang="en-US"/>
              <a:pPr>
                <a:defRPr/>
              </a:pPr>
              <a:t>‹#›</a:t>
            </a:fld>
            <a:endParaRPr lang="en-US" altLang="en-US" dirty="0"/>
          </a:p>
        </p:txBody>
      </p:sp>
    </p:spTree>
    <p:extLst>
      <p:ext uri="{BB962C8B-B14F-4D97-AF65-F5344CB8AC3E}">
        <p14:creationId xmlns:p14="http://schemas.microsoft.com/office/powerpoint/2010/main" val="19140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E9AAC63-37CA-477A-9EA1-655A69F59626}" type="slidenum">
              <a:rPr lang="en-US" altLang="en-US"/>
              <a:pPr>
                <a:defRPr/>
              </a:pPr>
              <a:t>‹#›</a:t>
            </a:fld>
            <a:endParaRPr lang="en-US" altLang="en-US" dirty="0"/>
          </a:p>
        </p:txBody>
      </p:sp>
    </p:spTree>
    <p:extLst>
      <p:ext uri="{BB962C8B-B14F-4D97-AF65-F5344CB8AC3E}">
        <p14:creationId xmlns:p14="http://schemas.microsoft.com/office/powerpoint/2010/main" val="760895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16A7823-8DDC-494F-B1AB-3E0C72B92507}" type="slidenum">
              <a:rPr lang="en-US" altLang="en-US"/>
              <a:pPr>
                <a:defRPr/>
              </a:pPr>
              <a:t>‹#›</a:t>
            </a:fld>
            <a:endParaRPr lang="en-US" altLang="en-US" dirty="0"/>
          </a:p>
        </p:txBody>
      </p:sp>
    </p:spTree>
    <p:extLst>
      <p:ext uri="{BB962C8B-B14F-4D97-AF65-F5344CB8AC3E}">
        <p14:creationId xmlns:p14="http://schemas.microsoft.com/office/powerpoint/2010/main" val="336384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1D66019-67B1-4379-8D3F-B2ACE6916743}" type="slidenum">
              <a:rPr lang="en-US" altLang="en-US"/>
              <a:pPr>
                <a:defRPr/>
              </a:pPr>
              <a:t>‹#›</a:t>
            </a:fld>
            <a:endParaRPr lang="en-US" altLang="en-US" dirty="0"/>
          </a:p>
        </p:txBody>
      </p:sp>
    </p:spTree>
    <p:extLst>
      <p:ext uri="{BB962C8B-B14F-4D97-AF65-F5344CB8AC3E}">
        <p14:creationId xmlns:p14="http://schemas.microsoft.com/office/powerpoint/2010/main" val="417760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13549B0-4D79-4D06-B813-69EC5FAABF6E}" type="slidenum">
              <a:rPr lang="en-US" altLang="en-US"/>
              <a:pPr>
                <a:defRPr/>
              </a:pPr>
              <a:t>‹#›</a:t>
            </a:fld>
            <a:endParaRPr lang="en-US" altLang="en-US" dirty="0"/>
          </a:p>
        </p:txBody>
      </p:sp>
    </p:spTree>
    <p:extLst>
      <p:ext uri="{BB962C8B-B14F-4D97-AF65-F5344CB8AC3E}">
        <p14:creationId xmlns:p14="http://schemas.microsoft.com/office/powerpoint/2010/main" val="122597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EF17F8F-6007-4C17-B6AD-023A77B979BF}" type="slidenum">
              <a:rPr lang="en-US" altLang="en-US"/>
              <a:pPr>
                <a:defRPr/>
              </a:pPr>
              <a:t>‹#›</a:t>
            </a:fld>
            <a:endParaRPr lang="en-US" altLang="en-US" dirty="0"/>
          </a:p>
        </p:txBody>
      </p:sp>
    </p:spTree>
    <p:extLst>
      <p:ext uri="{BB962C8B-B14F-4D97-AF65-F5344CB8AC3E}">
        <p14:creationId xmlns:p14="http://schemas.microsoft.com/office/powerpoint/2010/main" val="70099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1FB2850-54C7-4486-A10C-3DBB765D642D}" type="slidenum">
              <a:rPr lang="en-US" altLang="en-US"/>
              <a:pPr>
                <a:defRPr/>
              </a:pPr>
              <a:t>‹#›</a:t>
            </a:fld>
            <a:endParaRPr lang="en-US" altLang="en-US" dirty="0"/>
          </a:p>
        </p:txBody>
      </p:sp>
    </p:spTree>
    <p:extLst>
      <p:ext uri="{BB962C8B-B14F-4D97-AF65-F5344CB8AC3E}">
        <p14:creationId xmlns:p14="http://schemas.microsoft.com/office/powerpoint/2010/main" val="2864151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aphicFrame>
        <p:nvGraphicFramePr>
          <p:cNvPr id="1026" name="Object 8"/>
          <p:cNvGraphicFramePr>
            <a:graphicFrameLocks noChangeAspect="1"/>
          </p:cNvGraphicFramePr>
          <p:nvPr userDrawn="1"/>
        </p:nvGraphicFramePr>
        <p:xfrm>
          <a:off x="0" y="0"/>
          <a:ext cx="9144000" cy="6856413"/>
        </p:xfrm>
        <a:graphic>
          <a:graphicData uri="http://schemas.openxmlformats.org/presentationml/2006/ole">
            <mc:AlternateContent xmlns:mc="http://schemas.openxmlformats.org/markup-compatibility/2006">
              <mc:Choice xmlns:v="urn:schemas-microsoft-com:vml" Requires="v">
                <p:oleObj spid="_x0000_s1078" name="Photo Editor Photo" r:id="rId16" imgW="7621064" imgH="5714286" progId="MSPhotoEd.3">
                  <p:embed/>
                </p:oleObj>
              </mc:Choice>
              <mc:Fallback>
                <p:oleObj name="Photo Editor Photo" r:id="rId16" imgW="7621064" imgH="5714286" progId="MSPhotoEd.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2"/>
          <p:cNvSpPr>
            <a:spLocks noGrp="1" noChangeArrowheads="1"/>
          </p:cNvSpPr>
          <p:nvPr>
            <p:ph type="title"/>
          </p:nvPr>
        </p:nvSpPr>
        <p:spPr bwMode="auto">
          <a:xfrm>
            <a:off x="1600200" y="1524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1701AEA-C066-4A36-9037-EB0470C67FC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3200">
          <a:solidFill>
            <a:srgbClr val="003399"/>
          </a:solidFill>
          <a:latin typeface="+mj-lt"/>
          <a:ea typeface="+mj-ea"/>
          <a:cs typeface="+mj-cs"/>
        </a:defRPr>
      </a:lvl1pPr>
      <a:lvl2pPr algn="ctr" rtl="0" eaLnBrk="0" fontAlgn="base" hangingPunct="0">
        <a:spcBef>
          <a:spcPct val="0"/>
        </a:spcBef>
        <a:spcAft>
          <a:spcPct val="0"/>
        </a:spcAft>
        <a:defRPr sz="3200">
          <a:solidFill>
            <a:srgbClr val="003399"/>
          </a:solidFill>
          <a:latin typeface="Arial Black" pitchFamily="34" charset="0"/>
        </a:defRPr>
      </a:lvl2pPr>
      <a:lvl3pPr algn="ctr" rtl="0" eaLnBrk="0" fontAlgn="base" hangingPunct="0">
        <a:spcBef>
          <a:spcPct val="0"/>
        </a:spcBef>
        <a:spcAft>
          <a:spcPct val="0"/>
        </a:spcAft>
        <a:defRPr sz="3200">
          <a:solidFill>
            <a:srgbClr val="003399"/>
          </a:solidFill>
          <a:latin typeface="Arial Black" pitchFamily="34" charset="0"/>
        </a:defRPr>
      </a:lvl3pPr>
      <a:lvl4pPr algn="ctr" rtl="0" eaLnBrk="0" fontAlgn="base" hangingPunct="0">
        <a:spcBef>
          <a:spcPct val="0"/>
        </a:spcBef>
        <a:spcAft>
          <a:spcPct val="0"/>
        </a:spcAft>
        <a:defRPr sz="3200">
          <a:solidFill>
            <a:srgbClr val="003399"/>
          </a:solidFill>
          <a:latin typeface="Arial Black" pitchFamily="34" charset="0"/>
        </a:defRPr>
      </a:lvl4pPr>
      <a:lvl5pPr algn="ctr" rtl="0" eaLnBrk="0" fontAlgn="base" hangingPunct="0">
        <a:spcBef>
          <a:spcPct val="0"/>
        </a:spcBef>
        <a:spcAft>
          <a:spcPct val="0"/>
        </a:spcAft>
        <a:defRPr sz="3200">
          <a:solidFill>
            <a:srgbClr val="003399"/>
          </a:solidFill>
          <a:latin typeface="Arial Black" pitchFamily="34" charset="0"/>
        </a:defRPr>
      </a:lvl5pPr>
      <a:lvl6pPr marL="457200" algn="ctr" rtl="0" fontAlgn="base">
        <a:spcBef>
          <a:spcPct val="0"/>
        </a:spcBef>
        <a:spcAft>
          <a:spcPct val="0"/>
        </a:spcAft>
        <a:defRPr sz="3200">
          <a:solidFill>
            <a:srgbClr val="003399"/>
          </a:solidFill>
          <a:latin typeface="Arial Black" pitchFamily="34" charset="0"/>
        </a:defRPr>
      </a:lvl6pPr>
      <a:lvl7pPr marL="914400" algn="ctr" rtl="0" fontAlgn="base">
        <a:spcBef>
          <a:spcPct val="0"/>
        </a:spcBef>
        <a:spcAft>
          <a:spcPct val="0"/>
        </a:spcAft>
        <a:defRPr sz="3200">
          <a:solidFill>
            <a:srgbClr val="003399"/>
          </a:solidFill>
          <a:latin typeface="Arial Black" pitchFamily="34" charset="0"/>
        </a:defRPr>
      </a:lvl7pPr>
      <a:lvl8pPr marL="1371600" algn="ctr" rtl="0" fontAlgn="base">
        <a:spcBef>
          <a:spcPct val="0"/>
        </a:spcBef>
        <a:spcAft>
          <a:spcPct val="0"/>
        </a:spcAft>
        <a:defRPr sz="3200">
          <a:solidFill>
            <a:srgbClr val="003399"/>
          </a:solidFill>
          <a:latin typeface="Arial Black" pitchFamily="34" charset="0"/>
        </a:defRPr>
      </a:lvl8pPr>
      <a:lvl9pPr marL="1828800" algn="ctr" rtl="0" fontAlgn="base">
        <a:spcBef>
          <a:spcPct val="0"/>
        </a:spcBef>
        <a:spcAft>
          <a:spcPct val="0"/>
        </a:spcAft>
        <a:defRPr sz="3200">
          <a:solidFill>
            <a:srgbClr val="003399"/>
          </a:solidFill>
          <a:latin typeface="Arial Black" pitchFamily="34" charset="0"/>
        </a:defRPr>
      </a:lvl9pPr>
    </p:titleStyle>
    <p:bodyStyle>
      <a:lvl1pPr marL="342900" indent="-342900" algn="l" rtl="0" eaLnBrk="0" fontAlgn="base" hangingPunct="0">
        <a:spcBef>
          <a:spcPct val="20000"/>
        </a:spcBef>
        <a:spcAft>
          <a:spcPct val="0"/>
        </a:spcAft>
        <a:buChar char="•"/>
        <a:defRPr sz="24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000">
          <a:solidFill>
            <a:srgbClr val="003399"/>
          </a:solidFill>
          <a:latin typeface="+mn-lt"/>
        </a:defRPr>
      </a:lvl2pPr>
      <a:lvl3pPr marL="1143000" indent="-228600" algn="l" rtl="0" eaLnBrk="0" fontAlgn="base" hangingPunct="0">
        <a:spcBef>
          <a:spcPct val="20000"/>
        </a:spcBef>
        <a:spcAft>
          <a:spcPct val="0"/>
        </a:spcAft>
        <a:buChar char="•"/>
        <a:defRPr>
          <a:solidFill>
            <a:srgbClr val="003399"/>
          </a:solidFill>
          <a:latin typeface="+mn-lt"/>
        </a:defRPr>
      </a:lvl3pPr>
      <a:lvl4pPr marL="1600200" indent="-228600" algn="l" rtl="0" eaLnBrk="0" fontAlgn="base" hangingPunct="0">
        <a:spcBef>
          <a:spcPct val="20000"/>
        </a:spcBef>
        <a:spcAft>
          <a:spcPct val="0"/>
        </a:spcAft>
        <a:buChar char="–"/>
        <a:defRPr sz="1600">
          <a:solidFill>
            <a:srgbClr val="003399"/>
          </a:solidFill>
          <a:latin typeface="+mn-lt"/>
        </a:defRPr>
      </a:lvl4pPr>
      <a:lvl5pPr marL="2057400" indent="-228600" algn="l" rtl="0" eaLnBrk="0" fontAlgn="base" hangingPunct="0">
        <a:spcBef>
          <a:spcPct val="20000"/>
        </a:spcBef>
        <a:spcAft>
          <a:spcPct val="0"/>
        </a:spcAft>
        <a:buChar char="»"/>
        <a:defRPr sz="1600">
          <a:solidFill>
            <a:srgbClr val="003399"/>
          </a:solidFill>
          <a:latin typeface="+mn-lt"/>
        </a:defRPr>
      </a:lvl5pPr>
      <a:lvl6pPr marL="2514600" indent="-228600" algn="l" rtl="0" fontAlgn="base">
        <a:spcBef>
          <a:spcPct val="20000"/>
        </a:spcBef>
        <a:spcAft>
          <a:spcPct val="0"/>
        </a:spcAft>
        <a:buChar char="»"/>
        <a:defRPr sz="1600">
          <a:solidFill>
            <a:srgbClr val="003399"/>
          </a:solidFill>
          <a:latin typeface="+mn-lt"/>
        </a:defRPr>
      </a:lvl6pPr>
      <a:lvl7pPr marL="2971800" indent="-228600" algn="l" rtl="0" fontAlgn="base">
        <a:spcBef>
          <a:spcPct val="20000"/>
        </a:spcBef>
        <a:spcAft>
          <a:spcPct val="0"/>
        </a:spcAft>
        <a:buChar char="»"/>
        <a:defRPr sz="1600">
          <a:solidFill>
            <a:srgbClr val="003399"/>
          </a:solidFill>
          <a:latin typeface="+mn-lt"/>
        </a:defRPr>
      </a:lvl7pPr>
      <a:lvl8pPr marL="3429000" indent="-228600" algn="l" rtl="0" fontAlgn="base">
        <a:spcBef>
          <a:spcPct val="20000"/>
        </a:spcBef>
        <a:spcAft>
          <a:spcPct val="0"/>
        </a:spcAft>
        <a:buChar char="»"/>
        <a:defRPr sz="1600">
          <a:solidFill>
            <a:srgbClr val="003399"/>
          </a:solidFill>
          <a:latin typeface="+mn-lt"/>
        </a:defRPr>
      </a:lvl8pPr>
      <a:lvl9pPr marL="3886200" indent="-228600" algn="l" rtl="0" fontAlgn="base">
        <a:spcBef>
          <a:spcPct val="20000"/>
        </a:spcBef>
        <a:spcAft>
          <a:spcPct val="0"/>
        </a:spcAft>
        <a:buChar char="»"/>
        <a:defRPr sz="16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3.bin"/><Relationship Id="rId7" Type="http://schemas.openxmlformats.org/officeDocument/2006/relationships/oleObject" Target="../embeddings/Microsoft_Excel_97-2003_Worksheet2.xls"/><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8.png"/><Relationship Id="rId4" Type="http://schemas.openxmlformats.org/officeDocument/2006/relationships/oleObject" Target="../embeddings/Microsoft_Excel_97-2003_Worksheet1.xls"/></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png"/><Relationship Id="rId5" Type="http://schemas.openxmlformats.org/officeDocument/2006/relationships/oleObject" Target="../embeddings/Microsoft_Excel_97-2003_Worksheet3.xls"/><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1911927" y="838200"/>
            <a:ext cx="7086600" cy="2460625"/>
          </a:xfrm>
        </p:spPr>
        <p:txBody>
          <a:bodyPr/>
          <a:lstStyle/>
          <a:p>
            <a:r>
              <a:rPr lang="en-US" sz="3000" b="1" dirty="0" smtClean="0"/>
              <a:t>The Potential of the Pacific Alliance in Asia-Pacific Integration</a:t>
            </a:r>
            <a:br>
              <a:rPr lang="en-US" sz="3000" b="1" dirty="0" smtClean="0"/>
            </a:br>
            <a:r>
              <a:rPr lang="en-US" sz="3000" b="1" dirty="0" smtClean="0"/>
              <a:t/>
            </a:r>
            <a:br>
              <a:rPr lang="en-US" sz="3000" b="1" dirty="0" smtClean="0"/>
            </a:br>
            <a:r>
              <a:rPr lang="en-US" sz="1800" b="1" dirty="0" smtClean="0"/>
              <a:t>Conference on</a:t>
            </a:r>
            <a:br>
              <a:rPr lang="en-US" sz="1800" b="1" dirty="0" smtClean="0"/>
            </a:br>
            <a:r>
              <a:rPr lang="en-US" sz="1800" b="1" dirty="0" smtClean="0"/>
              <a:t>The Pacific Alliance and the </a:t>
            </a:r>
            <a:r>
              <a:rPr lang="en-US" sz="1800" b="1" dirty="0" err="1" smtClean="0"/>
              <a:t>Multilatinas</a:t>
            </a:r>
            <a:r>
              <a:rPr lang="en-US" sz="1800" b="1" dirty="0" smtClean="0"/>
              <a:t>: Strategies to Approach the Asia-Pacific</a:t>
            </a:r>
            <a:br>
              <a:rPr lang="en-US" sz="1800" b="1" dirty="0" smtClean="0"/>
            </a:br>
            <a:r>
              <a:rPr lang="en-US" sz="1800" b="1" dirty="0" smtClean="0"/>
              <a:t/>
            </a:r>
            <a:br>
              <a:rPr lang="en-US" sz="1800" b="1" dirty="0" smtClean="0"/>
            </a:br>
            <a:r>
              <a:rPr lang="en-US" sz="1800" b="1" dirty="0" smtClean="0"/>
              <a:t>EAFIT</a:t>
            </a:r>
            <a:br>
              <a:rPr lang="en-US" sz="1800" b="1" dirty="0" smtClean="0"/>
            </a:br>
            <a:r>
              <a:rPr lang="en-US" sz="1800" b="1" dirty="0" smtClean="0"/>
              <a:t>Medellin</a:t>
            </a:r>
            <a:endParaRPr lang="en-SG" altLang="en-US" sz="1800" dirty="0" smtClean="0"/>
          </a:p>
        </p:txBody>
      </p:sp>
      <p:sp>
        <p:nvSpPr>
          <p:cNvPr id="3075" name="Subtitle 4"/>
          <p:cNvSpPr>
            <a:spLocks noGrp="1"/>
          </p:cNvSpPr>
          <p:nvPr>
            <p:ph type="subTitle" idx="1"/>
          </p:nvPr>
        </p:nvSpPr>
        <p:spPr/>
        <p:txBody>
          <a:bodyPr/>
          <a:lstStyle/>
          <a:p>
            <a:pPr eaLnBrk="1" hangingPunct="1"/>
            <a:r>
              <a:rPr lang="en-SG" altLang="en-US" sz="2000" dirty="0"/>
              <a:t>Eduardo </a:t>
            </a:r>
            <a:r>
              <a:rPr lang="en-SG" altLang="en-US" sz="2000" dirty="0" smtClean="0"/>
              <a:t>Pedrosa</a:t>
            </a:r>
          </a:p>
          <a:p>
            <a:pPr eaLnBrk="1" hangingPunct="1"/>
            <a:r>
              <a:rPr lang="en-US" altLang="en-US" sz="2000" dirty="0" smtClean="0"/>
              <a:t>Secretary General</a:t>
            </a:r>
          </a:p>
          <a:p>
            <a:pPr eaLnBrk="1" hangingPunct="1"/>
            <a:r>
              <a:rPr lang="en-US" altLang="en-US" sz="2000" dirty="0" smtClean="0"/>
              <a:t>Pacific Economic Cooperation Council</a:t>
            </a:r>
            <a:endParaRPr lang="en-SG" altLang="en-US" sz="2000" dirty="0" smtClean="0"/>
          </a:p>
        </p:txBody>
      </p:sp>
      <p:sp>
        <p:nvSpPr>
          <p:cNvPr id="4" name="TextBox 3"/>
          <p:cNvSpPr txBox="1"/>
          <p:nvPr/>
        </p:nvSpPr>
        <p:spPr>
          <a:xfrm>
            <a:off x="1905000" y="5871029"/>
            <a:ext cx="7086600" cy="646331"/>
          </a:xfrm>
          <a:prstGeom prst="rect">
            <a:avLst/>
          </a:prstGeom>
          <a:noFill/>
        </p:spPr>
        <p:txBody>
          <a:bodyPr wrap="square" rtlCol="0">
            <a:spAutoFit/>
          </a:bodyPr>
          <a:lstStyle/>
          <a:p>
            <a:r>
              <a:rPr lang="en-US" b="1" i="1" dirty="0" smtClean="0">
                <a:solidFill>
                  <a:schemeClr val="bg1"/>
                </a:solidFill>
              </a:rPr>
              <a:t>The </a:t>
            </a:r>
            <a:r>
              <a:rPr lang="en-US" b="1" i="1" dirty="0">
                <a:solidFill>
                  <a:schemeClr val="bg1"/>
                </a:solidFill>
              </a:rPr>
              <a:t>views expressed here are his own and do not necessarily </a:t>
            </a:r>
            <a:endParaRPr lang="en-US" b="1" i="1" dirty="0" smtClean="0">
              <a:solidFill>
                <a:schemeClr val="bg1"/>
              </a:solidFill>
            </a:endParaRPr>
          </a:p>
          <a:p>
            <a:r>
              <a:rPr lang="en-US" b="1" i="1" dirty="0" smtClean="0">
                <a:solidFill>
                  <a:schemeClr val="bg1"/>
                </a:solidFill>
              </a:rPr>
              <a:t>reflect </a:t>
            </a:r>
            <a:r>
              <a:rPr lang="en-US" b="1" i="1" dirty="0">
                <a:solidFill>
                  <a:schemeClr val="bg1"/>
                </a:solidFill>
              </a:rPr>
              <a:t>those of the PECC nor its members. </a:t>
            </a:r>
            <a:endParaRPr lang="en-SG"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The Development of Asia-Pacific Regionalism?</a:t>
            </a:r>
            <a:endParaRPr lang="en-SG" altLang="en-US" smtClean="0"/>
          </a:p>
        </p:txBody>
      </p:sp>
      <p:sp>
        <p:nvSpPr>
          <p:cNvPr id="4" name="Rectangle 3"/>
          <p:cNvSpPr/>
          <p:nvPr/>
        </p:nvSpPr>
        <p:spPr>
          <a:xfrm>
            <a:off x="1101725" y="1340768"/>
            <a:ext cx="2286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Kojima</a:t>
            </a:r>
          </a:p>
          <a:p>
            <a:pPr algn="ctr">
              <a:defRPr/>
            </a:pPr>
            <a:r>
              <a:rPr lang="en-US" dirty="0">
                <a:solidFill>
                  <a:schemeClr val="tx1"/>
                </a:solidFill>
              </a:rPr>
              <a:t>‘PAFTA’ Idea</a:t>
            </a:r>
          </a:p>
          <a:p>
            <a:pPr algn="ctr">
              <a:defRPr/>
            </a:pPr>
            <a:r>
              <a:rPr lang="en-US" dirty="0">
                <a:solidFill>
                  <a:schemeClr val="tx1"/>
                </a:solidFill>
              </a:rPr>
              <a:t>1964</a:t>
            </a:r>
            <a:endParaRPr lang="en-SG" dirty="0">
              <a:solidFill>
                <a:schemeClr val="tx1"/>
              </a:solidFill>
            </a:endParaRPr>
          </a:p>
        </p:txBody>
      </p:sp>
      <p:sp>
        <p:nvSpPr>
          <p:cNvPr id="6" name="Rectangle 5"/>
          <p:cNvSpPr/>
          <p:nvPr/>
        </p:nvSpPr>
        <p:spPr>
          <a:xfrm>
            <a:off x="539552" y="2593975"/>
            <a:ext cx="2286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PAFTAD</a:t>
            </a:r>
          </a:p>
          <a:p>
            <a:pPr algn="ctr">
              <a:defRPr/>
            </a:pPr>
            <a:r>
              <a:rPr lang="en-US" dirty="0">
                <a:solidFill>
                  <a:schemeClr val="tx1"/>
                </a:solidFill>
              </a:rPr>
              <a:t>1968</a:t>
            </a:r>
            <a:endParaRPr lang="en-SG" dirty="0">
              <a:solidFill>
                <a:schemeClr val="tx1"/>
              </a:solidFill>
            </a:endParaRPr>
          </a:p>
        </p:txBody>
      </p:sp>
      <p:sp>
        <p:nvSpPr>
          <p:cNvPr id="7" name="Rectangle 6"/>
          <p:cNvSpPr/>
          <p:nvPr/>
        </p:nvSpPr>
        <p:spPr>
          <a:xfrm>
            <a:off x="2957513" y="2577042"/>
            <a:ext cx="2286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PBEC</a:t>
            </a:r>
          </a:p>
          <a:p>
            <a:pPr algn="ctr">
              <a:defRPr/>
            </a:pPr>
            <a:r>
              <a:rPr lang="en-US" dirty="0">
                <a:solidFill>
                  <a:schemeClr val="tx1"/>
                </a:solidFill>
              </a:rPr>
              <a:t>1967</a:t>
            </a:r>
            <a:endParaRPr lang="en-SG" dirty="0">
              <a:solidFill>
                <a:schemeClr val="tx1"/>
              </a:solidFill>
            </a:endParaRPr>
          </a:p>
        </p:txBody>
      </p:sp>
      <p:sp>
        <p:nvSpPr>
          <p:cNvPr id="8" name="Rectangle 7"/>
          <p:cNvSpPr/>
          <p:nvPr/>
        </p:nvSpPr>
        <p:spPr>
          <a:xfrm>
            <a:off x="1681312" y="3635640"/>
            <a:ext cx="2286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PECC</a:t>
            </a:r>
          </a:p>
          <a:p>
            <a:pPr algn="ctr">
              <a:defRPr/>
            </a:pPr>
            <a:r>
              <a:rPr lang="en-US" dirty="0">
                <a:solidFill>
                  <a:schemeClr val="tx1"/>
                </a:solidFill>
              </a:rPr>
              <a:t>1980</a:t>
            </a:r>
            <a:endParaRPr lang="en-SG" dirty="0">
              <a:solidFill>
                <a:schemeClr val="tx1"/>
              </a:solidFill>
            </a:endParaRPr>
          </a:p>
        </p:txBody>
      </p:sp>
      <p:sp>
        <p:nvSpPr>
          <p:cNvPr id="9" name="Rectangle 8"/>
          <p:cNvSpPr/>
          <p:nvPr/>
        </p:nvSpPr>
        <p:spPr>
          <a:xfrm>
            <a:off x="2420144" y="4496859"/>
            <a:ext cx="2286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APEC</a:t>
            </a:r>
          </a:p>
          <a:p>
            <a:pPr algn="ctr">
              <a:defRPr/>
            </a:pPr>
            <a:r>
              <a:rPr lang="en-US" dirty="0">
                <a:solidFill>
                  <a:schemeClr val="tx1"/>
                </a:solidFill>
              </a:rPr>
              <a:t>1989</a:t>
            </a:r>
            <a:endParaRPr lang="en-SG" dirty="0">
              <a:solidFill>
                <a:schemeClr val="tx1"/>
              </a:solidFill>
            </a:endParaRPr>
          </a:p>
        </p:txBody>
      </p:sp>
      <p:sp>
        <p:nvSpPr>
          <p:cNvPr id="10" name="Rectangle 9"/>
          <p:cNvSpPr/>
          <p:nvPr/>
        </p:nvSpPr>
        <p:spPr>
          <a:xfrm>
            <a:off x="2957513" y="5806678"/>
            <a:ext cx="2286000" cy="533400"/>
          </a:xfrm>
          <a:prstGeom prst="rect">
            <a:avLst/>
          </a:prstGeom>
          <a:pattFill prst="narVert">
            <a:fgClr>
              <a:srgbClr val="CCECFF"/>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FTAAP</a:t>
            </a:r>
          </a:p>
          <a:p>
            <a:pPr algn="ctr">
              <a:defRPr/>
            </a:pPr>
            <a:r>
              <a:rPr lang="en-US" dirty="0">
                <a:solidFill>
                  <a:schemeClr val="tx1"/>
                </a:solidFill>
              </a:rPr>
              <a:t>???</a:t>
            </a:r>
            <a:endParaRPr lang="en-SG" dirty="0">
              <a:solidFill>
                <a:schemeClr val="tx1"/>
              </a:solidFill>
            </a:endParaRPr>
          </a:p>
        </p:txBody>
      </p:sp>
      <p:sp>
        <p:nvSpPr>
          <p:cNvPr id="11" name="Down Arrow 10"/>
          <p:cNvSpPr/>
          <p:nvPr/>
        </p:nvSpPr>
        <p:spPr>
          <a:xfrm>
            <a:off x="1831976" y="2178968"/>
            <a:ext cx="242887" cy="4191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12" name="Down Arrow 11"/>
          <p:cNvSpPr/>
          <p:nvPr/>
        </p:nvSpPr>
        <p:spPr>
          <a:xfrm>
            <a:off x="1682552" y="3139809"/>
            <a:ext cx="242887" cy="4191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13" name="Down Arrow 12"/>
          <p:cNvSpPr/>
          <p:nvPr/>
        </p:nvSpPr>
        <p:spPr>
          <a:xfrm>
            <a:off x="3441700" y="3110442"/>
            <a:ext cx="242888" cy="4191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14" name="Down Arrow 13"/>
          <p:cNvSpPr/>
          <p:nvPr/>
        </p:nvSpPr>
        <p:spPr>
          <a:xfrm>
            <a:off x="2824312" y="4212963"/>
            <a:ext cx="242888" cy="2095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19" name="Down Arrow 18"/>
          <p:cNvSpPr/>
          <p:nvPr/>
        </p:nvSpPr>
        <p:spPr>
          <a:xfrm>
            <a:off x="4976813" y="5356092"/>
            <a:ext cx="242887" cy="4191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cxnSp>
        <p:nvCxnSpPr>
          <p:cNvPr id="28" name="Curved Connector 27"/>
          <p:cNvCxnSpPr>
            <a:stCxn id="4" idx="1"/>
            <a:endCxn id="10" idx="1"/>
          </p:cNvCxnSpPr>
          <p:nvPr/>
        </p:nvCxnSpPr>
        <p:spPr>
          <a:xfrm rot="10800000" flipH="1" flipV="1">
            <a:off x="1101725" y="1759868"/>
            <a:ext cx="1855788" cy="4313510"/>
          </a:xfrm>
          <a:prstGeom prst="curvedConnector3">
            <a:avLst>
              <a:gd name="adj1" fmla="val -52922"/>
            </a:avLst>
          </a:prstGeom>
          <a:ln w="127000">
            <a:solidFill>
              <a:srgbClr val="FF0000">
                <a:alpha val="63000"/>
              </a:srgb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8062348" y="3639344"/>
            <a:ext cx="990600" cy="52546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chemeClr val="bg1"/>
                </a:solidFill>
              </a:rPr>
              <a:t>AFTA</a:t>
            </a:r>
          </a:p>
          <a:p>
            <a:pPr algn="ctr">
              <a:defRPr/>
            </a:pPr>
            <a:r>
              <a:rPr lang="en-US" sz="1200" dirty="0" smtClean="0">
                <a:solidFill>
                  <a:schemeClr val="bg1"/>
                </a:solidFill>
              </a:rPr>
              <a:t>1993</a:t>
            </a:r>
            <a:endParaRPr lang="en-SG" sz="1200" dirty="0">
              <a:solidFill>
                <a:schemeClr val="bg1"/>
              </a:solidFill>
            </a:endParaRPr>
          </a:p>
        </p:txBody>
      </p:sp>
      <p:sp>
        <p:nvSpPr>
          <p:cNvPr id="32" name="Rectangle 31"/>
          <p:cNvSpPr/>
          <p:nvPr/>
        </p:nvSpPr>
        <p:spPr>
          <a:xfrm>
            <a:off x="6477000" y="3985685"/>
            <a:ext cx="879475" cy="52546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chemeClr val="bg1"/>
                </a:solidFill>
              </a:rPr>
              <a:t>NAFTA</a:t>
            </a:r>
          </a:p>
          <a:p>
            <a:pPr algn="ctr">
              <a:defRPr/>
            </a:pPr>
            <a:r>
              <a:rPr lang="en-US" sz="1200" dirty="0" smtClean="0">
                <a:solidFill>
                  <a:schemeClr val="bg1"/>
                </a:solidFill>
              </a:rPr>
              <a:t>1994</a:t>
            </a:r>
            <a:endParaRPr lang="en-SG" sz="1200" dirty="0">
              <a:solidFill>
                <a:schemeClr val="bg1"/>
              </a:solidFill>
            </a:endParaRPr>
          </a:p>
        </p:txBody>
      </p:sp>
      <p:sp>
        <p:nvSpPr>
          <p:cNvPr id="33" name="Rectangle 32"/>
          <p:cNvSpPr/>
          <p:nvPr/>
        </p:nvSpPr>
        <p:spPr>
          <a:xfrm>
            <a:off x="6419507" y="3127375"/>
            <a:ext cx="1169988" cy="52546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chemeClr val="bg1"/>
                </a:solidFill>
              </a:rPr>
              <a:t>ANZCERTA</a:t>
            </a:r>
          </a:p>
          <a:p>
            <a:pPr algn="ctr">
              <a:defRPr/>
            </a:pPr>
            <a:r>
              <a:rPr lang="en-US" sz="1200" dirty="0" smtClean="0">
                <a:solidFill>
                  <a:schemeClr val="bg1"/>
                </a:solidFill>
              </a:rPr>
              <a:t>1983</a:t>
            </a:r>
            <a:endParaRPr lang="en-SG" sz="1200" dirty="0">
              <a:solidFill>
                <a:schemeClr val="bg1"/>
              </a:solidFill>
            </a:endParaRPr>
          </a:p>
        </p:txBody>
      </p:sp>
      <p:sp>
        <p:nvSpPr>
          <p:cNvPr id="34" name="Rectangle 33"/>
          <p:cNvSpPr/>
          <p:nvPr/>
        </p:nvSpPr>
        <p:spPr>
          <a:xfrm>
            <a:off x="7369971" y="5330031"/>
            <a:ext cx="990600" cy="5270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chemeClr val="bg1"/>
                </a:solidFill>
              </a:rPr>
              <a:t>RCEP</a:t>
            </a:r>
          </a:p>
          <a:p>
            <a:pPr algn="ctr">
              <a:defRPr/>
            </a:pPr>
            <a:r>
              <a:rPr lang="en-US" sz="1000" i="1" dirty="0" smtClean="0">
                <a:solidFill>
                  <a:schemeClr val="bg1"/>
                </a:solidFill>
              </a:rPr>
              <a:t>Launched  2011</a:t>
            </a:r>
            <a:endParaRPr lang="en-SG" sz="1000" i="1" dirty="0">
              <a:solidFill>
                <a:schemeClr val="bg1"/>
              </a:solidFill>
            </a:endParaRPr>
          </a:p>
        </p:txBody>
      </p:sp>
      <p:sp>
        <p:nvSpPr>
          <p:cNvPr id="35" name="Rectangle 34"/>
          <p:cNvSpPr/>
          <p:nvPr/>
        </p:nvSpPr>
        <p:spPr>
          <a:xfrm>
            <a:off x="4481513" y="4702837"/>
            <a:ext cx="990600" cy="525462"/>
          </a:xfrm>
          <a:prstGeom prst="rect">
            <a:avLst/>
          </a:prstGeom>
          <a:solidFill>
            <a:schemeClr val="accent2">
              <a:lumMod val="60000"/>
              <a:lumOff val="4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chemeClr val="bg1"/>
                </a:solidFill>
              </a:rPr>
              <a:t>TPP</a:t>
            </a:r>
          </a:p>
          <a:p>
            <a:pPr algn="ctr">
              <a:defRPr/>
            </a:pPr>
            <a:r>
              <a:rPr lang="en-US" sz="1000" i="1" dirty="0" smtClean="0">
                <a:solidFill>
                  <a:schemeClr val="bg1"/>
                </a:solidFill>
              </a:rPr>
              <a:t>Launched 2005</a:t>
            </a:r>
            <a:endParaRPr lang="en-SG" sz="1000" i="1" dirty="0">
              <a:solidFill>
                <a:schemeClr val="bg1"/>
              </a:solidFill>
            </a:endParaRPr>
          </a:p>
        </p:txBody>
      </p:sp>
      <p:cxnSp>
        <p:nvCxnSpPr>
          <p:cNvPr id="48" name="Curved Connector 47"/>
          <p:cNvCxnSpPr>
            <a:stCxn id="34" idx="2"/>
            <a:endCxn id="10" idx="3"/>
          </p:cNvCxnSpPr>
          <p:nvPr/>
        </p:nvCxnSpPr>
        <p:spPr>
          <a:xfrm rot="5400000">
            <a:off x="6446244" y="4654350"/>
            <a:ext cx="216297" cy="2621758"/>
          </a:xfrm>
          <a:prstGeom prst="curvedConnector2">
            <a:avLst/>
          </a:prstGeom>
          <a:ln w="635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2" name="Curved Connector 51"/>
          <p:cNvCxnSpPr/>
          <p:nvPr/>
        </p:nvCxnSpPr>
        <p:spPr>
          <a:xfrm rot="5400000">
            <a:off x="4544219" y="5441817"/>
            <a:ext cx="571500" cy="247650"/>
          </a:xfrm>
          <a:prstGeom prst="curvedConnector3">
            <a:avLst/>
          </a:prstGeom>
          <a:ln w="635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7763910" y="4503738"/>
            <a:ext cx="1100138" cy="5270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chemeClr val="bg1"/>
                </a:solidFill>
              </a:rPr>
              <a:t>ASEAN+1s</a:t>
            </a:r>
          </a:p>
          <a:p>
            <a:pPr algn="ctr">
              <a:defRPr/>
            </a:pPr>
            <a:r>
              <a:rPr lang="en-US" sz="1200" dirty="0" smtClean="0">
                <a:solidFill>
                  <a:schemeClr val="bg1"/>
                </a:solidFill>
              </a:rPr>
              <a:t>2005-2009</a:t>
            </a:r>
            <a:endParaRPr lang="en-SG" sz="1200" dirty="0">
              <a:solidFill>
                <a:schemeClr val="bg1"/>
              </a:solidFill>
            </a:endParaRPr>
          </a:p>
        </p:txBody>
      </p:sp>
      <p:cxnSp>
        <p:nvCxnSpPr>
          <p:cNvPr id="82" name="Curved Connector 81"/>
          <p:cNvCxnSpPr>
            <a:stCxn id="33" idx="2"/>
            <a:endCxn id="72" idx="1"/>
          </p:cNvCxnSpPr>
          <p:nvPr/>
        </p:nvCxnSpPr>
        <p:spPr>
          <a:xfrm rot="16200000" flipH="1">
            <a:off x="6826992" y="3830345"/>
            <a:ext cx="1114426" cy="759409"/>
          </a:xfrm>
          <a:prstGeom prst="curved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Curved Connector 83"/>
          <p:cNvCxnSpPr>
            <a:stCxn id="30" idx="2"/>
            <a:endCxn id="72" idx="0"/>
          </p:cNvCxnSpPr>
          <p:nvPr/>
        </p:nvCxnSpPr>
        <p:spPr>
          <a:xfrm rot="5400000">
            <a:off x="8266348" y="4212438"/>
            <a:ext cx="338932" cy="243669"/>
          </a:xfrm>
          <a:prstGeom prst="curvedConnector3">
            <a:avLst/>
          </a:prstGeom>
          <a:ln w="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Curved Connector 87"/>
          <p:cNvCxnSpPr>
            <a:stCxn id="72" idx="2"/>
            <a:endCxn id="34" idx="0"/>
          </p:cNvCxnSpPr>
          <p:nvPr/>
        </p:nvCxnSpPr>
        <p:spPr>
          <a:xfrm rot="5400000">
            <a:off x="7940004" y="4956055"/>
            <a:ext cx="299243" cy="448708"/>
          </a:xfrm>
          <a:prstGeom prst="curvedConnector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29532" y="2383747"/>
            <a:ext cx="1541992"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ASEAN</a:t>
            </a:r>
            <a:endParaRPr lang="en-US" dirty="0">
              <a:solidFill>
                <a:schemeClr val="tx1"/>
              </a:solidFill>
            </a:endParaRPr>
          </a:p>
          <a:p>
            <a:pPr algn="ctr">
              <a:defRPr/>
            </a:pPr>
            <a:r>
              <a:rPr lang="en-US" dirty="0">
                <a:solidFill>
                  <a:schemeClr val="tx1"/>
                </a:solidFill>
              </a:rPr>
              <a:t>1967</a:t>
            </a:r>
            <a:endParaRPr lang="en-SG" dirty="0">
              <a:solidFill>
                <a:schemeClr val="tx1"/>
              </a:solidFill>
            </a:endParaRPr>
          </a:p>
        </p:txBody>
      </p:sp>
      <p:cxnSp>
        <p:nvCxnSpPr>
          <p:cNvPr id="49" name="Straight Arrow Connector 48"/>
          <p:cNvCxnSpPr>
            <a:stCxn id="31" idx="2"/>
          </p:cNvCxnSpPr>
          <p:nvPr/>
        </p:nvCxnSpPr>
        <p:spPr>
          <a:xfrm flipH="1">
            <a:off x="4355976" y="2917147"/>
            <a:ext cx="2044552" cy="150536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31" idx="3"/>
            <a:endCxn id="30" idx="0"/>
          </p:cNvCxnSpPr>
          <p:nvPr/>
        </p:nvCxnSpPr>
        <p:spPr>
          <a:xfrm>
            <a:off x="7171524" y="2650447"/>
            <a:ext cx="1386124" cy="988897"/>
          </a:xfrm>
          <a:prstGeom prst="curved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145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Asia-Pacific today</a:t>
            </a:r>
            <a:endParaRPr lang="en-SG" dirty="0"/>
          </a:p>
        </p:txBody>
      </p:sp>
      <p:sp>
        <p:nvSpPr>
          <p:cNvPr id="5" name="Content Placeholder 4"/>
          <p:cNvSpPr>
            <a:spLocks noGrp="1"/>
          </p:cNvSpPr>
          <p:nvPr>
            <p:ph idx="1"/>
          </p:nvPr>
        </p:nvSpPr>
        <p:spPr/>
        <p:txBody>
          <a:bodyPr/>
          <a:lstStyle/>
          <a:p>
            <a:r>
              <a:rPr lang="en-US" dirty="0" smtClean="0"/>
              <a:t>All PECC members</a:t>
            </a:r>
          </a:p>
          <a:p>
            <a:r>
              <a:rPr lang="en-US" dirty="0" smtClean="0"/>
              <a:t>All APEC members</a:t>
            </a:r>
          </a:p>
          <a:p>
            <a:r>
              <a:rPr lang="en-US" dirty="0" smtClean="0"/>
              <a:t>All members of the East Asia Summit</a:t>
            </a:r>
          </a:p>
          <a:p>
            <a:pPr marL="0" indent="0">
              <a:buNone/>
            </a:pPr>
            <a:endParaRPr lang="en-SG" dirty="0"/>
          </a:p>
        </p:txBody>
      </p:sp>
    </p:spTree>
    <p:extLst>
      <p:ext uri="{BB962C8B-B14F-4D97-AF65-F5344CB8AC3E}">
        <p14:creationId xmlns:p14="http://schemas.microsoft.com/office/powerpoint/2010/main" val="568227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Current Economic Context</a:t>
            </a:r>
            <a:endParaRPr lang="en-SG" dirty="0"/>
          </a:p>
        </p:txBody>
      </p:sp>
    </p:spTree>
    <p:extLst>
      <p:ext uri="{BB962C8B-B14F-4D97-AF65-F5344CB8AC3E}">
        <p14:creationId xmlns:p14="http://schemas.microsoft.com/office/powerpoint/2010/main" val="3945578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2400" dirty="0" smtClean="0"/>
              <a:t>Current Economic Context</a:t>
            </a:r>
            <a:br>
              <a:rPr lang="en-US" altLang="en-US" sz="2400" dirty="0" smtClean="0"/>
            </a:br>
            <a:r>
              <a:rPr lang="en-US" altLang="en-US" sz="2400" dirty="0" smtClean="0"/>
              <a:t>Regional and Global GDP Growth</a:t>
            </a:r>
            <a:endParaRPr lang="en-SG" altLang="en-US" sz="2400" dirty="0" smtClean="0"/>
          </a:p>
        </p:txBody>
      </p:sp>
      <p:graphicFrame>
        <p:nvGraphicFramePr>
          <p:cNvPr id="6147" name="Content Placeholder 3"/>
          <p:cNvGraphicFramePr>
            <a:graphicFrameLocks noGrp="1"/>
          </p:cNvGraphicFramePr>
          <p:nvPr>
            <p:ph sz="half" idx="1"/>
          </p:nvPr>
        </p:nvGraphicFramePr>
        <p:xfrm>
          <a:off x="482600" y="1625600"/>
          <a:ext cx="4140200" cy="4627563"/>
        </p:xfrm>
        <a:graphic>
          <a:graphicData uri="http://schemas.openxmlformats.org/presentationml/2006/ole">
            <mc:AlternateContent xmlns:mc="http://schemas.openxmlformats.org/markup-compatibility/2006">
              <mc:Choice xmlns:v="urn:schemas-microsoft-com:vml" Requires="v">
                <p:oleObj spid="_x0000_s6243" r:id="rId4" imgW="4139543" imgH="4627265" progId="Excel.Chart.8">
                  <p:embed/>
                </p:oleObj>
              </mc:Choice>
              <mc:Fallback>
                <p:oleObj r:id="rId4" imgW="4139543" imgH="4627265"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1625600"/>
                        <a:ext cx="4140200" cy="462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148" name="Content Placeholder 3"/>
          <p:cNvGraphicFramePr>
            <a:graphicFrameLocks noGrp="1"/>
          </p:cNvGraphicFramePr>
          <p:nvPr>
            <p:ph sz="half" idx="2"/>
          </p:nvPr>
        </p:nvGraphicFramePr>
        <p:xfrm>
          <a:off x="4597400" y="1549400"/>
          <a:ext cx="4140200" cy="4627563"/>
        </p:xfrm>
        <a:graphic>
          <a:graphicData uri="http://schemas.openxmlformats.org/presentationml/2006/ole">
            <mc:AlternateContent xmlns:mc="http://schemas.openxmlformats.org/markup-compatibility/2006">
              <mc:Choice xmlns:v="urn:schemas-microsoft-com:vml" Requires="v">
                <p:oleObj spid="_x0000_s6244" r:id="rId7" imgW="4139543" imgH="4627265" progId="Excel.Chart.8">
                  <p:embed/>
                </p:oleObj>
              </mc:Choice>
              <mc:Fallback>
                <p:oleObj r:id="rId7" imgW="4139543" imgH="4627265" progId="Excel.Chart.8">
                  <p:embed/>
                  <p:pic>
                    <p:nvPicPr>
                      <p:cNvPr id="0" name="Content Placeholder 3"/>
                      <p:cNvPicPr>
                        <a:picLocks noGrp="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7400" y="1549400"/>
                        <a:ext cx="4140200" cy="462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New Normal?</a:t>
            </a:r>
            <a:endParaRPr lang="en-SG" dirty="0"/>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45899"/>
            <a:ext cx="5397500" cy="157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628800"/>
            <a:ext cx="3993852" cy="2635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933056"/>
            <a:ext cx="58928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1994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Scale of the Region: Growth of East Asian Economies</a:t>
            </a:r>
            <a:endParaRPr lang="en-S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315763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Down Arrow 4"/>
          <p:cNvSpPr/>
          <p:nvPr/>
        </p:nvSpPr>
        <p:spPr>
          <a:xfrm flipH="1" flipV="1">
            <a:off x="4495447" y="1925855"/>
            <a:ext cx="1143009" cy="182880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SG" sz="1600" dirty="0" smtClean="0">
                <a:latin typeface="+mn-lt"/>
                <a:ea typeface="+mn-ea"/>
                <a:cs typeface="+mn-cs"/>
              </a:rPr>
              <a:t>US$13,624</a:t>
            </a:r>
            <a:endParaRPr lang="en-US" dirty="0"/>
          </a:p>
        </p:txBody>
      </p:sp>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544861"/>
            <a:ext cx="2895247"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217" y="4724400"/>
            <a:ext cx="2838450" cy="1636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ross 2"/>
          <p:cNvSpPr/>
          <p:nvPr/>
        </p:nvSpPr>
        <p:spPr>
          <a:xfrm>
            <a:off x="2743200" y="3886200"/>
            <a:ext cx="762000" cy="664939"/>
          </a:xfrm>
          <a:prstGeom prst="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24424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4"/>
                                        </p:tgtEl>
                                        <p:attrNameLst>
                                          <p:attrName>style.visibility</p:attrName>
                                        </p:attrNameLst>
                                      </p:cBhvr>
                                      <p:to>
                                        <p:strVal val="visible"/>
                                      </p:to>
                                    </p:set>
                                    <p:anim calcmode="lin" valueType="num">
                                      <p:cBhvr additive="base">
                                        <p:cTn id="13" dur="500" fill="hold"/>
                                        <p:tgtEl>
                                          <p:spTgt spid="44034"/>
                                        </p:tgtEl>
                                        <p:attrNameLst>
                                          <p:attrName>ppt_x</p:attrName>
                                        </p:attrNameLst>
                                      </p:cBhvr>
                                      <p:tavLst>
                                        <p:tav tm="0">
                                          <p:val>
                                            <p:strVal val="#ppt_x"/>
                                          </p:val>
                                        </p:tav>
                                        <p:tav tm="100000">
                                          <p:val>
                                            <p:strVal val="#ppt_x"/>
                                          </p:val>
                                        </p:tav>
                                      </p:tavLst>
                                    </p:anim>
                                    <p:anim calcmode="lin" valueType="num">
                                      <p:cBhvr additive="base">
                                        <p:cTn id="14"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035"/>
                                        </p:tgtEl>
                                        <p:attrNameLst>
                                          <p:attrName>style.visibility</p:attrName>
                                        </p:attrNameLst>
                                      </p:cBhvr>
                                      <p:to>
                                        <p:strVal val="visible"/>
                                      </p:to>
                                    </p:set>
                                    <p:anim calcmode="lin" valueType="num">
                                      <p:cBhvr additive="base">
                                        <p:cTn id="19" dur="500" fill="hold"/>
                                        <p:tgtEl>
                                          <p:spTgt spid="44035"/>
                                        </p:tgtEl>
                                        <p:attrNameLst>
                                          <p:attrName>ppt_x</p:attrName>
                                        </p:attrNameLst>
                                      </p:cBhvr>
                                      <p:tavLst>
                                        <p:tav tm="0">
                                          <p:val>
                                            <p:strVal val="#ppt_x"/>
                                          </p:val>
                                        </p:tav>
                                        <p:tav tm="100000">
                                          <p:val>
                                            <p:strVal val="#ppt_x"/>
                                          </p:val>
                                        </p:tav>
                                      </p:tavLst>
                                    </p:anim>
                                    <p:anim calcmode="lin" valueType="num">
                                      <p:cBhvr additive="base">
                                        <p:cTn id="20" dur="500" fill="hold"/>
                                        <p:tgtEl>
                                          <p:spTgt spid="440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GDP per capita: PA and ASEAN</a:t>
            </a:r>
            <a:endParaRPr lang="en-S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19603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4383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consumption expenditure</a:t>
            </a:r>
            <a:endParaRPr lang="en-S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379709"/>
              </p:ext>
            </p:extLst>
          </p:nvPr>
        </p:nvGraphicFramePr>
        <p:xfrm>
          <a:off x="304800" y="1295400"/>
          <a:ext cx="83058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9340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000" dirty="0" smtClean="0"/>
              <a:t>Trans-Pacific Trade Relationship</a:t>
            </a:r>
            <a:endParaRPr lang="en-SG" sz="3000" dirty="0"/>
          </a:p>
        </p:txBody>
      </p:sp>
    </p:spTree>
    <p:extLst>
      <p:ext uri="{BB962C8B-B14F-4D97-AF65-F5344CB8AC3E}">
        <p14:creationId xmlns:p14="http://schemas.microsoft.com/office/powerpoint/2010/main" val="4142046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in Intra-Regional Trade</a:t>
            </a:r>
            <a:endParaRPr lang="en-S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34463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1525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SG" dirty="0"/>
          </a:p>
        </p:txBody>
      </p:sp>
      <p:sp>
        <p:nvSpPr>
          <p:cNvPr id="3" name="Content Placeholder 2"/>
          <p:cNvSpPr>
            <a:spLocks noGrp="1"/>
          </p:cNvSpPr>
          <p:nvPr>
            <p:ph idx="1"/>
          </p:nvPr>
        </p:nvSpPr>
        <p:spPr/>
        <p:txBody>
          <a:bodyPr/>
          <a:lstStyle/>
          <a:p>
            <a:r>
              <a:rPr lang="en-US" dirty="0" smtClean="0"/>
              <a:t>About PECC</a:t>
            </a:r>
          </a:p>
          <a:p>
            <a:r>
              <a:rPr lang="en-US" dirty="0" smtClean="0"/>
              <a:t>The Concept of the Asia-Pacific</a:t>
            </a:r>
          </a:p>
          <a:p>
            <a:r>
              <a:rPr lang="en-US" dirty="0" smtClean="0"/>
              <a:t>The Current Economic Context</a:t>
            </a:r>
          </a:p>
          <a:p>
            <a:r>
              <a:rPr lang="en-US" dirty="0" smtClean="0"/>
              <a:t>The Trans-Pacific Trade Relationship</a:t>
            </a:r>
          </a:p>
          <a:p>
            <a:r>
              <a:rPr lang="en-SG" dirty="0"/>
              <a:t>Contemporary Developments in the </a:t>
            </a:r>
            <a:r>
              <a:rPr lang="en-SG" dirty="0" smtClean="0"/>
              <a:t>Asia-Pacific</a:t>
            </a:r>
          </a:p>
          <a:p>
            <a:r>
              <a:rPr lang="en-US" dirty="0" smtClean="0"/>
              <a:t>Implications for the Pacific Alliance</a:t>
            </a:r>
            <a:endParaRPr lang="en-SG" dirty="0"/>
          </a:p>
        </p:txBody>
      </p:sp>
    </p:spTree>
    <p:extLst>
      <p:ext uri="{BB962C8B-B14F-4D97-AF65-F5344CB8AC3E}">
        <p14:creationId xmlns:p14="http://schemas.microsoft.com/office/powerpoint/2010/main" val="2574518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Growth in trade among emerging Asia-Pacific economies</a:t>
            </a:r>
            <a:endParaRPr lang="en-SG"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471138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1854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West Pacific’s Top 20 Imports and Pacific Alliance Share</a:t>
            </a:r>
            <a:endParaRPr lang="en-SG" altLang="en-US" dirty="0" smtClean="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95133048"/>
              </p:ext>
            </p:extLst>
          </p:nvPr>
        </p:nvGraphicFramePr>
        <p:xfrm>
          <a:off x="457200" y="16764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3972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Pacific Alliance Top 20 Exports and West Pacific’s Share</a:t>
            </a:r>
            <a:endParaRPr lang="en-SG" altLang="en-US" dirty="0" smtClean="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37027838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747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Pacific-Pacific Alliance Trade Summary</a:t>
            </a:r>
            <a:endParaRPr lang="en-SG" dirty="0"/>
          </a:p>
        </p:txBody>
      </p:sp>
      <p:sp>
        <p:nvSpPr>
          <p:cNvPr id="3" name="Content Placeholder 2"/>
          <p:cNvSpPr>
            <a:spLocks noGrp="1"/>
          </p:cNvSpPr>
          <p:nvPr>
            <p:ph idx="1"/>
          </p:nvPr>
        </p:nvSpPr>
        <p:spPr>
          <a:xfrm>
            <a:off x="457200" y="1600200"/>
            <a:ext cx="8229600" cy="4800600"/>
          </a:xfrm>
        </p:spPr>
        <p:txBody>
          <a:bodyPr/>
          <a:lstStyle/>
          <a:p>
            <a:r>
              <a:rPr lang="en-US" sz="2000" dirty="0" smtClean="0"/>
              <a:t>Western Pacific’s biggest imports – energy, cars, minerals (iron ore, copper)</a:t>
            </a:r>
          </a:p>
          <a:p>
            <a:r>
              <a:rPr lang="en-US" sz="2000" dirty="0" smtClean="0"/>
              <a:t>Pacific Alliance members percentage share of Western Pacific imports low – except for copper and copper products (close to 50% of total imports)</a:t>
            </a:r>
          </a:p>
          <a:p>
            <a:r>
              <a:rPr lang="en-US" sz="2000" dirty="0" smtClean="0"/>
              <a:t>Pacific Alliance’s biggest exports – energy, minerals (copper, gold), cars</a:t>
            </a:r>
          </a:p>
          <a:p>
            <a:r>
              <a:rPr lang="en-US" sz="2000" dirty="0" smtClean="0"/>
              <a:t>Western Pacific’s percentage share of Pacific Alliance exports low – except for copper and copper products, some energy products, some cars, coffee</a:t>
            </a:r>
          </a:p>
          <a:p>
            <a:pPr lvl="1">
              <a:buFont typeface="Wingdings" panose="05000000000000000000" pitchFamily="2" charset="2"/>
              <a:buChar char="Ø"/>
            </a:pPr>
            <a:r>
              <a:rPr lang="en-US" dirty="0" smtClean="0">
                <a:solidFill>
                  <a:srgbClr val="FF0000"/>
                </a:solidFill>
              </a:rPr>
              <a:t>Huge POTENTIAL for transpacific trade</a:t>
            </a:r>
            <a:endParaRPr lang="en-SG" dirty="0">
              <a:solidFill>
                <a:srgbClr val="FF0000"/>
              </a:solidFill>
            </a:endParaRPr>
          </a:p>
        </p:txBody>
      </p:sp>
    </p:spTree>
    <p:extLst>
      <p:ext uri="{BB962C8B-B14F-4D97-AF65-F5344CB8AC3E}">
        <p14:creationId xmlns:p14="http://schemas.microsoft.com/office/powerpoint/2010/main" val="526551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000" dirty="0" smtClean="0"/>
              <a:t>Contemporary Developments in the Asia-Pacific</a:t>
            </a:r>
            <a:endParaRPr lang="en-SG" sz="3000" dirty="0"/>
          </a:p>
        </p:txBody>
      </p:sp>
    </p:spTree>
    <p:extLst>
      <p:ext uri="{BB962C8B-B14F-4D97-AF65-F5344CB8AC3E}">
        <p14:creationId xmlns:p14="http://schemas.microsoft.com/office/powerpoint/2010/main" val="1078581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APEC Retrospective</a:t>
            </a:r>
            <a:endParaRPr lang="en-SG" dirty="0"/>
          </a:p>
        </p:txBody>
      </p:sp>
      <p:sp>
        <p:nvSpPr>
          <p:cNvPr id="3" name="Content Placeholder 2"/>
          <p:cNvSpPr>
            <a:spLocks noGrp="1"/>
          </p:cNvSpPr>
          <p:nvPr>
            <p:ph idx="1"/>
          </p:nvPr>
        </p:nvSpPr>
        <p:spPr/>
        <p:txBody>
          <a:bodyPr/>
          <a:lstStyle/>
          <a:p>
            <a:r>
              <a:rPr lang="en-US" dirty="0" smtClean="0"/>
              <a:t>2014 – 25</a:t>
            </a:r>
            <a:r>
              <a:rPr lang="en-US" baseline="30000" dirty="0" smtClean="0"/>
              <a:t>th</a:t>
            </a:r>
            <a:r>
              <a:rPr lang="en-US" dirty="0" smtClean="0"/>
              <a:t> Anniversary of APEC</a:t>
            </a:r>
          </a:p>
          <a:p>
            <a:r>
              <a:rPr lang="en-US" dirty="0" smtClean="0"/>
              <a:t>Watershed moments:</a:t>
            </a:r>
          </a:p>
          <a:p>
            <a:pPr lvl="1"/>
            <a:r>
              <a:rPr lang="en-US" dirty="0" smtClean="0"/>
              <a:t>1993 – first APEC economic leaders’ meeting</a:t>
            </a:r>
          </a:p>
          <a:p>
            <a:pPr lvl="1"/>
            <a:r>
              <a:rPr lang="en-US" dirty="0" smtClean="0"/>
              <a:t>1994 Bogor Goals</a:t>
            </a:r>
          </a:p>
          <a:p>
            <a:pPr lvl="1"/>
            <a:r>
              <a:rPr lang="en-US" dirty="0" smtClean="0"/>
              <a:t>2004-2006 – the Free Trade Area of the Asia-Pacific</a:t>
            </a:r>
          </a:p>
          <a:p>
            <a:r>
              <a:rPr lang="en-US" dirty="0" smtClean="0"/>
              <a:t>Originally adverse to creation of a trade bloc</a:t>
            </a:r>
          </a:p>
          <a:p>
            <a:r>
              <a:rPr lang="en-US" dirty="0" smtClean="0"/>
              <a:t>What changed?</a:t>
            </a:r>
            <a:endParaRPr lang="en-US" dirty="0"/>
          </a:p>
          <a:p>
            <a:pPr marL="457200" lvl="1" indent="0">
              <a:buNone/>
            </a:pPr>
            <a:endParaRPr lang="en-US" dirty="0" smtClean="0"/>
          </a:p>
        </p:txBody>
      </p:sp>
    </p:spTree>
    <p:extLst>
      <p:ext uri="{BB962C8B-B14F-4D97-AF65-F5344CB8AC3E}">
        <p14:creationId xmlns:p14="http://schemas.microsoft.com/office/powerpoint/2010/main" val="2327349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years since UR Completion</a:t>
            </a:r>
            <a:endParaRPr lang="en-SG" dirty="0"/>
          </a:p>
        </p:txBody>
      </p:sp>
      <p:graphicFrame>
        <p:nvGraphicFramePr>
          <p:cNvPr id="4" name="Chart Placeholder 3"/>
          <p:cNvGraphicFramePr>
            <a:graphicFrameLocks noGrp="1"/>
          </p:cNvGraphicFramePr>
          <p:nvPr>
            <p:ph sz="half" idx="1"/>
            <p:extLst>
              <p:ext uri="{D42A27DB-BD31-4B8C-83A1-F6EECF244321}">
                <p14:modId xmlns:p14="http://schemas.microsoft.com/office/powerpoint/2010/main" val="108275341"/>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p:cNvSpPr>
            <a:spLocks noGrp="1"/>
          </p:cNvSpPr>
          <p:nvPr>
            <p:ph sz="half" idx="2"/>
          </p:nvPr>
        </p:nvSpPr>
        <p:spPr/>
        <p:txBody>
          <a:bodyPr/>
          <a:lstStyle/>
          <a:p>
            <a:r>
              <a:rPr lang="en-US" sz="1600" dirty="0" smtClean="0"/>
              <a:t>20 years since UR completion</a:t>
            </a:r>
          </a:p>
          <a:p>
            <a:pPr lvl="1"/>
            <a:r>
              <a:rPr lang="en-US" sz="1600" dirty="0" smtClean="0"/>
              <a:t>the </a:t>
            </a:r>
            <a:r>
              <a:rPr lang="en-US" sz="1600" dirty="0"/>
              <a:t>longest stretch of time without a new global trade agreement under the GATT/WTO system. </a:t>
            </a:r>
            <a:endParaRPr lang="en-US" sz="1600" dirty="0" smtClean="0"/>
          </a:p>
          <a:p>
            <a:pPr lvl="1"/>
            <a:endParaRPr lang="en-US" sz="1600" dirty="0"/>
          </a:p>
          <a:p>
            <a:r>
              <a:rPr lang="en-US" sz="1600" dirty="0" smtClean="0"/>
              <a:t>Regional </a:t>
            </a:r>
            <a:r>
              <a:rPr lang="en-US" sz="1600" dirty="0"/>
              <a:t>and bilateral trade agreements are now filling this vacuum. </a:t>
            </a:r>
            <a:endParaRPr lang="en-SG" sz="1600" dirty="0"/>
          </a:p>
        </p:txBody>
      </p:sp>
      <p:graphicFrame>
        <p:nvGraphicFramePr>
          <p:cNvPr id="5" name="Chart 4"/>
          <p:cNvGraphicFramePr>
            <a:graphicFrameLocks/>
          </p:cNvGraphicFramePr>
          <p:nvPr>
            <p:extLst>
              <p:ext uri="{D42A27DB-BD31-4B8C-83A1-F6EECF244321}">
                <p14:modId xmlns:p14="http://schemas.microsoft.com/office/powerpoint/2010/main" val="2174189336"/>
              </p:ext>
            </p:extLst>
          </p:nvPr>
        </p:nvGraphicFramePr>
        <p:xfrm>
          <a:off x="152400" y="1295400"/>
          <a:ext cx="47244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4855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RTAs Notified to the WTO</a:t>
            </a:r>
            <a:endParaRPr lang="en-SG" altLang="en-US" dirty="0" smtClean="0"/>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2965238825"/>
              </p:ext>
            </p:extLst>
          </p:nvPr>
        </p:nvGraphicFramePr>
        <p:xfrm>
          <a:off x="457200" y="1371600"/>
          <a:ext cx="82296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152400"/>
            <a:ext cx="7239000" cy="993775"/>
          </a:xfrm>
        </p:spPr>
        <p:txBody>
          <a:bodyPr>
            <a:normAutofit fontScale="90000"/>
          </a:bodyPr>
          <a:lstStyle/>
          <a:p>
            <a:pPr eaLnBrk="1" hangingPunct="1">
              <a:defRPr/>
            </a:pPr>
            <a:r>
              <a:rPr lang="en-US" dirty="0" smtClean="0"/>
              <a:t>Developments in Regional Integration</a:t>
            </a:r>
            <a:endParaRPr lang="en-SG" dirty="0"/>
          </a:p>
        </p:txBody>
      </p:sp>
      <p:sp>
        <p:nvSpPr>
          <p:cNvPr id="15363" name="Text Placeholder 6"/>
          <p:cNvSpPr>
            <a:spLocks noGrp="1"/>
          </p:cNvSpPr>
          <p:nvPr>
            <p:ph type="body" idx="1"/>
          </p:nvPr>
        </p:nvSpPr>
        <p:spPr/>
        <p:txBody>
          <a:bodyPr/>
          <a:lstStyle/>
          <a:p>
            <a:pPr eaLnBrk="1" hangingPunct="1"/>
            <a:r>
              <a:rPr lang="en-US" altLang="en-US" dirty="0" smtClean="0"/>
              <a:t>Asian Track = RCEP</a:t>
            </a:r>
            <a:endParaRPr lang="en-SG" altLang="en-US" dirty="0" smtClean="0"/>
          </a:p>
        </p:txBody>
      </p:sp>
      <p:sp>
        <p:nvSpPr>
          <p:cNvPr id="8" name="Content Placeholder 7"/>
          <p:cNvSpPr>
            <a:spLocks noGrp="1"/>
          </p:cNvSpPr>
          <p:nvPr>
            <p:ph sz="half" idx="2"/>
          </p:nvPr>
        </p:nvSpPr>
        <p:spPr/>
        <p:txBody>
          <a:bodyPr/>
          <a:lstStyle/>
          <a:p>
            <a:pPr eaLnBrk="1" hangingPunct="1">
              <a:defRPr/>
            </a:pPr>
            <a:r>
              <a:rPr lang="en-US" sz="1800" dirty="0" smtClean="0"/>
              <a:t>Post Asian-crisis response to weak support from APEC and major partners</a:t>
            </a:r>
          </a:p>
          <a:p>
            <a:pPr eaLnBrk="1" hangingPunct="1">
              <a:defRPr/>
            </a:pPr>
            <a:r>
              <a:rPr lang="en-US" sz="1800" dirty="0" smtClean="0"/>
              <a:t>to </a:t>
            </a:r>
            <a:r>
              <a:rPr lang="en-US" sz="1800" dirty="0"/>
              <a:t>improve the region’s capacity to deal </a:t>
            </a:r>
            <a:r>
              <a:rPr lang="en-US" sz="1800" dirty="0" smtClean="0"/>
              <a:t>with shocks</a:t>
            </a:r>
          </a:p>
          <a:p>
            <a:pPr marL="0" indent="0" eaLnBrk="1" hangingPunct="1">
              <a:buFontTx/>
              <a:buNone/>
              <a:defRPr/>
            </a:pPr>
            <a:endParaRPr lang="en-US" sz="1800" dirty="0" smtClean="0"/>
          </a:p>
          <a:p>
            <a:pPr marL="0" indent="0" eaLnBrk="1" hangingPunct="1">
              <a:buFontTx/>
              <a:buNone/>
              <a:defRPr/>
            </a:pPr>
            <a:endParaRPr lang="en-US" sz="1800" dirty="0" smtClean="0"/>
          </a:p>
        </p:txBody>
      </p:sp>
      <p:sp>
        <p:nvSpPr>
          <p:cNvPr id="15365" name="Text Placeholder 8"/>
          <p:cNvSpPr>
            <a:spLocks noGrp="1"/>
          </p:cNvSpPr>
          <p:nvPr>
            <p:ph type="body" sz="quarter" idx="3"/>
          </p:nvPr>
        </p:nvSpPr>
        <p:spPr/>
        <p:txBody>
          <a:bodyPr/>
          <a:lstStyle/>
          <a:p>
            <a:pPr eaLnBrk="1" hangingPunct="1"/>
            <a:r>
              <a:rPr lang="en-US" altLang="en-US" dirty="0" smtClean="0"/>
              <a:t>Trans-Pacific = TPP</a:t>
            </a:r>
            <a:endParaRPr lang="en-SG" altLang="en-US" dirty="0" smtClean="0"/>
          </a:p>
        </p:txBody>
      </p:sp>
      <p:sp>
        <p:nvSpPr>
          <p:cNvPr id="15366" name="Content Placeholder 9"/>
          <p:cNvSpPr>
            <a:spLocks noGrp="1"/>
          </p:cNvSpPr>
          <p:nvPr>
            <p:ph sz="quarter" idx="4"/>
          </p:nvPr>
        </p:nvSpPr>
        <p:spPr>
          <a:xfrm>
            <a:off x="4648200" y="2133600"/>
            <a:ext cx="4041775" cy="2016125"/>
          </a:xfrm>
        </p:spPr>
        <p:txBody>
          <a:bodyPr/>
          <a:lstStyle/>
          <a:p>
            <a:pPr eaLnBrk="1" hangingPunct="1"/>
            <a:r>
              <a:rPr lang="en-US" altLang="en-US" sz="1800" dirty="0" smtClean="0"/>
              <a:t>Accelerate progress towards APEC’s goals of free and open trade and investment. </a:t>
            </a:r>
          </a:p>
          <a:p>
            <a:pPr eaLnBrk="1" hangingPunct="1"/>
            <a:r>
              <a:rPr lang="en-US" altLang="en-US" sz="1800" dirty="0" smtClean="0"/>
              <a:t>Sustain US economic engagement in the region. </a:t>
            </a:r>
            <a:endParaRPr lang="en-SG" altLang="en-US" sz="1800" dirty="0" smtClean="0"/>
          </a:p>
        </p:txBody>
      </p:sp>
      <p:sp>
        <p:nvSpPr>
          <p:cNvPr id="9" name="Content Placeholder 7"/>
          <p:cNvSpPr txBox="1">
            <a:spLocks/>
          </p:cNvSpPr>
          <p:nvPr/>
        </p:nvSpPr>
        <p:spPr bwMode="auto">
          <a:xfrm>
            <a:off x="609600" y="4571999"/>
            <a:ext cx="7467600"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000">
                <a:solidFill>
                  <a:srgbClr val="003399"/>
                </a:solidFill>
                <a:latin typeface="+mn-lt"/>
              </a:defRPr>
            </a:lvl2pPr>
            <a:lvl3pPr marL="1143000" indent="-228600" algn="l" rtl="0" eaLnBrk="0" fontAlgn="base" hangingPunct="0">
              <a:spcBef>
                <a:spcPct val="20000"/>
              </a:spcBef>
              <a:spcAft>
                <a:spcPct val="0"/>
              </a:spcAft>
              <a:buChar char="•"/>
              <a:defRPr sz="1800">
                <a:solidFill>
                  <a:srgbClr val="003399"/>
                </a:solidFill>
                <a:latin typeface="+mn-lt"/>
              </a:defRPr>
            </a:lvl3pPr>
            <a:lvl4pPr marL="1600200" indent="-228600" algn="l" rtl="0" eaLnBrk="0" fontAlgn="base" hangingPunct="0">
              <a:spcBef>
                <a:spcPct val="20000"/>
              </a:spcBef>
              <a:spcAft>
                <a:spcPct val="0"/>
              </a:spcAft>
              <a:buChar char="–"/>
              <a:defRPr sz="1600">
                <a:solidFill>
                  <a:srgbClr val="003399"/>
                </a:solidFill>
                <a:latin typeface="+mn-lt"/>
              </a:defRPr>
            </a:lvl4pPr>
            <a:lvl5pPr marL="2057400" indent="-228600" algn="l" rtl="0" eaLnBrk="0" fontAlgn="base" hangingPunct="0">
              <a:spcBef>
                <a:spcPct val="20000"/>
              </a:spcBef>
              <a:spcAft>
                <a:spcPct val="0"/>
              </a:spcAft>
              <a:buChar char="»"/>
              <a:defRPr sz="1600">
                <a:solidFill>
                  <a:srgbClr val="003399"/>
                </a:solidFill>
                <a:latin typeface="+mn-lt"/>
              </a:defRPr>
            </a:lvl5pPr>
            <a:lvl6pPr marL="2514600" indent="-228600" algn="l" rtl="0" fontAlgn="base">
              <a:spcBef>
                <a:spcPct val="20000"/>
              </a:spcBef>
              <a:spcAft>
                <a:spcPct val="0"/>
              </a:spcAft>
              <a:buChar char="»"/>
              <a:defRPr sz="1600">
                <a:solidFill>
                  <a:srgbClr val="003399"/>
                </a:solidFill>
                <a:latin typeface="+mn-lt"/>
              </a:defRPr>
            </a:lvl6pPr>
            <a:lvl7pPr marL="2971800" indent="-228600" algn="l" rtl="0" fontAlgn="base">
              <a:spcBef>
                <a:spcPct val="20000"/>
              </a:spcBef>
              <a:spcAft>
                <a:spcPct val="0"/>
              </a:spcAft>
              <a:buChar char="»"/>
              <a:defRPr sz="1600">
                <a:solidFill>
                  <a:srgbClr val="003399"/>
                </a:solidFill>
                <a:latin typeface="+mn-lt"/>
              </a:defRPr>
            </a:lvl7pPr>
            <a:lvl8pPr marL="3429000" indent="-228600" algn="l" rtl="0" fontAlgn="base">
              <a:spcBef>
                <a:spcPct val="20000"/>
              </a:spcBef>
              <a:spcAft>
                <a:spcPct val="0"/>
              </a:spcAft>
              <a:buChar char="»"/>
              <a:defRPr sz="1600">
                <a:solidFill>
                  <a:srgbClr val="003399"/>
                </a:solidFill>
                <a:latin typeface="+mn-lt"/>
              </a:defRPr>
            </a:lvl8pPr>
            <a:lvl9pPr marL="3886200" indent="-228600" algn="l" rtl="0" fontAlgn="base">
              <a:spcBef>
                <a:spcPct val="20000"/>
              </a:spcBef>
              <a:spcAft>
                <a:spcPct val="0"/>
              </a:spcAft>
              <a:buChar char="»"/>
              <a:defRPr sz="1600">
                <a:solidFill>
                  <a:srgbClr val="003399"/>
                </a:solidFill>
                <a:latin typeface="+mn-lt"/>
              </a:defRPr>
            </a:lvl9pPr>
          </a:lstStyle>
          <a:p>
            <a:pPr eaLnBrk="1" hangingPunct="1">
              <a:buFont typeface="Wingdings" panose="05000000000000000000" pitchFamily="2" charset="2"/>
              <a:buChar char="Ø"/>
              <a:defRPr/>
            </a:pPr>
            <a:r>
              <a:rPr lang="en-US" kern="0" dirty="0" smtClean="0">
                <a:solidFill>
                  <a:srgbClr val="FF0000"/>
                </a:solidFill>
              </a:rPr>
              <a:t>What about the Pacific Alliance?</a:t>
            </a:r>
          </a:p>
          <a:p>
            <a:pPr marL="0" indent="0" eaLnBrk="1" hangingPunct="1">
              <a:buFontTx/>
              <a:buNone/>
              <a:defRPr/>
            </a:pPr>
            <a:endParaRPr lang="en-US" sz="1800" kern="0" dirty="0" smtClean="0"/>
          </a:p>
          <a:p>
            <a:pPr marL="0" indent="0" eaLnBrk="1" hangingPunct="1">
              <a:buFontTx/>
              <a:buNone/>
              <a:defRPr/>
            </a:pPr>
            <a:endParaRPr lang="en-US" sz="1800" kern="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2814637" y="1447800"/>
            <a:ext cx="5016500" cy="4953000"/>
          </a:xfrm>
          <a:prstGeom prst="rect">
            <a:avLst/>
          </a:prstGeom>
          <a:solidFill>
            <a:srgbClr val="92D050">
              <a:alpha val="13000"/>
            </a:srgbClr>
          </a:solid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 name="Rectangle 3"/>
          <p:cNvSpPr/>
          <p:nvPr/>
        </p:nvSpPr>
        <p:spPr>
          <a:xfrm>
            <a:off x="2844800" y="1447800"/>
            <a:ext cx="5016500" cy="4800600"/>
          </a:xfrm>
          <a:prstGeom prst="rect">
            <a:avLst/>
          </a:prstGeom>
          <a:solidFill>
            <a:schemeClr val="accent1">
              <a:alpha val="28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 name="Oval 4"/>
          <p:cNvSpPr/>
          <p:nvPr/>
        </p:nvSpPr>
        <p:spPr>
          <a:xfrm>
            <a:off x="4419600" y="2133600"/>
            <a:ext cx="3276600" cy="3581400"/>
          </a:xfrm>
          <a:prstGeom prst="ellipse">
            <a:avLst/>
          </a:prstGeom>
          <a:solidFill>
            <a:srgbClr val="C00000">
              <a:alpha val="33000"/>
            </a:srgb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1508" name="Title 1"/>
          <p:cNvSpPr>
            <a:spLocks noGrp="1"/>
          </p:cNvSpPr>
          <p:nvPr>
            <p:ph type="title"/>
          </p:nvPr>
        </p:nvSpPr>
        <p:spPr/>
        <p:txBody>
          <a:bodyPr/>
          <a:lstStyle/>
          <a:p>
            <a:pPr eaLnBrk="1" hangingPunct="1"/>
            <a:r>
              <a:rPr lang="en-US" altLang="en-US" dirty="0" smtClean="0"/>
              <a:t>Asia Pacific Trade Initiatives</a:t>
            </a:r>
            <a:endParaRPr lang="en-SG" altLang="en-US" dirty="0" smtClean="0"/>
          </a:p>
        </p:txBody>
      </p:sp>
      <p:sp>
        <p:nvSpPr>
          <p:cNvPr id="7" name="Rectangle 6"/>
          <p:cNvSpPr/>
          <p:nvPr/>
        </p:nvSpPr>
        <p:spPr>
          <a:xfrm>
            <a:off x="1343025" y="2360613"/>
            <a:ext cx="4611688" cy="3730625"/>
          </a:xfrm>
          <a:prstGeom prst="rect">
            <a:avLst/>
          </a:prstGeom>
          <a:solidFill>
            <a:srgbClr val="92D05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1510" name="TextBox 9"/>
          <p:cNvSpPr txBox="1">
            <a:spLocks noChangeArrowheads="1"/>
          </p:cNvSpPr>
          <p:nvPr/>
        </p:nvSpPr>
        <p:spPr bwMode="auto">
          <a:xfrm>
            <a:off x="4838700" y="3838575"/>
            <a:ext cx="121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003399"/>
                </a:solidFill>
                <a:latin typeface="Arial Black" pitchFamily="34" charset="0"/>
              </a:defRPr>
            </a:lvl1pPr>
            <a:lvl2pPr marL="742950" indent="-285750" eaLnBrk="0" hangingPunct="0">
              <a:spcBef>
                <a:spcPct val="20000"/>
              </a:spcBef>
              <a:buChar char="–"/>
              <a:defRPr sz="2000">
                <a:solidFill>
                  <a:srgbClr val="003399"/>
                </a:solidFill>
                <a:latin typeface="Arial Black" pitchFamily="34" charset="0"/>
              </a:defRPr>
            </a:lvl2pPr>
            <a:lvl3pPr marL="1143000" indent="-228600" eaLnBrk="0" hangingPunct="0">
              <a:spcBef>
                <a:spcPct val="20000"/>
              </a:spcBef>
              <a:buChar char="•"/>
              <a:defRPr>
                <a:solidFill>
                  <a:srgbClr val="003399"/>
                </a:solidFill>
                <a:latin typeface="Arial Black" pitchFamily="34" charset="0"/>
              </a:defRPr>
            </a:lvl3pPr>
            <a:lvl4pPr marL="1600200" indent="-228600" eaLnBrk="0" hangingPunct="0">
              <a:spcBef>
                <a:spcPct val="20000"/>
              </a:spcBef>
              <a:buChar char="–"/>
              <a:defRPr sz="1600">
                <a:solidFill>
                  <a:srgbClr val="003399"/>
                </a:solidFill>
                <a:latin typeface="Arial Black" pitchFamily="34" charset="0"/>
              </a:defRPr>
            </a:lvl4pPr>
            <a:lvl5pPr marL="2057400" indent="-228600" eaLnBrk="0" hangingPunct="0">
              <a:spcBef>
                <a:spcPct val="20000"/>
              </a:spcBef>
              <a:buChar char="»"/>
              <a:defRPr sz="1600">
                <a:solidFill>
                  <a:srgbClr val="003399"/>
                </a:solidFill>
                <a:latin typeface="Arial Black" pitchFamily="34" charset="0"/>
              </a:defRPr>
            </a:lvl5pPr>
            <a:lvl6pPr marL="2514600" indent="-228600" eaLnBrk="0" fontAlgn="base" hangingPunct="0">
              <a:spcBef>
                <a:spcPct val="20000"/>
              </a:spcBef>
              <a:spcAft>
                <a:spcPct val="0"/>
              </a:spcAft>
              <a:buChar char="»"/>
              <a:defRPr sz="1600">
                <a:solidFill>
                  <a:srgbClr val="003399"/>
                </a:solidFill>
                <a:latin typeface="Arial Black" pitchFamily="34" charset="0"/>
              </a:defRPr>
            </a:lvl6pPr>
            <a:lvl7pPr marL="2971800" indent="-228600" eaLnBrk="0" fontAlgn="base" hangingPunct="0">
              <a:spcBef>
                <a:spcPct val="20000"/>
              </a:spcBef>
              <a:spcAft>
                <a:spcPct val="0"/>
              </a:spcAft>
              <a:buChar char="»"/>
              <a:defRPr sz="1600">
                <a:solidFill>
                  <a:srgbClr val="003399"/>
                </a:solidFill>
                <a:latin typeface="Arial Black" pitchFamily="34" charset="0"/>
              </a:defRPr>
            </a:lvl7pPr>
            <a:lvl8pPr marL="3429000" indent="-228600" eaLnBrk="0" fontAlgn="base" hangingPunct="0">
              <a:spcBef>
                <a:spcPct val="20000"/>
              </a:spcBef>
              <a:spcAft>
                <a:spcPct val="0"/>
              </a:spcAft>
              <a:buChar char="»"/>
              <a:defRPr sz="1600">
                <a:solidFill>
                  <a:srgbClr val="003399"/>
                </a:solidFill>
                <a:latin typeface="Arial Black" pitchFamily="34" charset="0"/>
              </a:defRPr>
            </a:lvl8pPr>
            <a:lvl9pPr marL="3886200" indent="-228600" eaLnBrk="0" fontAlgn="base" hangingPunct="0">
              <a:spcBef>
                <a:spcPct val="20000"/>
              </a:spcBef>
              <a:spcAft>
                <a:spcPct val="0"/>
              </a:spcAft>
              <a:buChar char="»"/>
              <a:defRPr sz="1600">
                <a:solidFill>
                  <a:srgbClr val="003399"/>
                </a:solidFill>
                <a:latin typeface="Arial Black" pitchFamily="34" charset="0"/>
              </a:defRPr>
            </a:lvl9pPr>
          </a:lstStyle>
          <a:p>
            <a:pPr eaLnBrk="1" hangingPunct="1">
              <a:spcBef>
                <a:spcPct val="0"/>
              </a:spcBef>
              <a:buFontTx/>
              <a:buNone/>
            </a:pPr>
            <a:r>
              <a:rPr lang="en-US" altLang="en-US" sz="1400" dirty="0">
                <a:solidFill>
                  <a:schemeClr val="tx1"/>
                </a:solidFill>
                <a:latin typeface="Arial" pitchFamily="34" charset="0"/>
              </a:rPr>
              <a:t>Brunei</a:t>
            </a:r>
          </a:p>
          <a:p>
            <a:pPr eaLnBrk="1" hangingPunct="1">
              <a:spcBef>
                <a:spcPct val="0"/>
              </a:spcBef>
              <a:buFontTx/>
              <a:buNone/>
            </a:pPr>
            <a:r>
              <a:rPr lang="en-US" altLang="en-US" sz="1400" dirty="0">
                <a:solidFill>
                  <a:schemeClr val="tx1"/>
                </a:solidFill>
                <a:latin typeface="Arial" pitchFamily="34" charset="0"/>
              </a:rPr>
              <a:t>Malaysia</a:t>
            </a:r>
          </a:p>
          <a:p>
            <a:pPr eaLnBrk="1" hangingPunct="1">
              <a:spcBef>
                <a:spcPct val="0"/>
              </a:spcBef>
              <a:buFontTx/>
              <a:buNone/>
            </a:pPr>
            <a:r>
              <a:rPr lang="en-US" altLang="en-US" sz="1400" dirty="0">
                <a:solidFill>
                  <a:schemeClr val="tx1"/>
                </a:solidFill>
                <a:latin typeface="Arial" pitchFamily="34" charset="0"/>
              </a:rPr>
              <a:t>Singapore</a:t>
            </a:r>
          </a:p>
          <a:p>
            <a:pPr eaLnBrk="1" hangingPunct="1">
              <a:spcBef>
                <a:spcPct val="0"/>
              </a:spcBef>
              <a:buFontTx/>
              <a:buNone/>
            </a:pPr>
            <a:r>
              <a:rPr lang="en-US" altLang="en-US" sz="1400" dirty="0">
                <a:solidFill>
                  <a:schemeClr val="tx1"/>
                </a:solidFill>
                <a:latin typeface="Arial" pitchFamily="34" charset="0"/>
              </a:rPr>
              <a:t>Vietnam</a:t>
            </a:r>
            <a:endParaRPr lang="en-SG" altLang="en-US" sz="1400" dirty="0">
              <a:solidFill>
                <a:schemeClr val="tx1"/>
              </a:solidFill>
              <a:latin typeface="Arial" pitchFamily="34" charset="0"/>
            </a:endParaRPr>
          </a:p>
        </p:txBody>
      </p:sp>
      <p:sp>
        <p:nvSpPr>
          <p:cNvPr id="21511" name="TextBox 10"/>
          <p:cNvSpPr txBox="1">
            <a:spLocks noChangeArrowheads="1"/>
          </p:cNvSpPr>
          <p:nvPr/>
        </p:nvSpPr>
        <p:spPr bwMode="auto">
          <a:xfrm>
            <a:off x="1852613" y="4286250"/>
            <a:ext cx="170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003399"/>
                </a:solidFill>
                <a:latin typeface="Arial Black" pitchFamily="34" charset="0"/>
              </a:defRPr>
            </a:lvl1pPr>
            <a:lvl2pPr marL="742950" indent="-285750" eaLnBrk="0" hangingPunct="0">
              <a:spcBef>
                <a:spcPct val="20000"/>
              </a:spcBef>
              <a:buChar char="–"/>
              <a:defRPr sz="2000">
                <a:solidFill>
                  <a:srgbClr val="003399"/>
                </a:solidFill>
                <a:latin typeface="Arial Black" pitchFamily="34" charset="0"/>
              </a:defRPr>
            </a:lvl2pPr>
            <a:lvl3pPr marL="1143000" indent="-228600" eaLnBrk="0" hangingPunct="0">
              <a:spcBef>
                <a:spcPct val="20000"/>
              </a:spcBef>
              <a:buChar char="•"/>
              <a:defRPr>
                <a:solidFill>
                  <a:srgbClr val="003399"/>
                </a:solidFill>
                <a:latin typeface="Arial Black" pitchFamily="34" charset="0"/>
              </a:defRPr>
            </a:lvl3pPr>
            <a:lvl4pPr marL="1600200" indent="-228600" eaLnBrk="0" hangingPunct="0">
              <a:spcBef>
                <a:spcPct val="20000"/>
              </a:spcBef>
              <a:buChar char="–"/>
              <a:defRPr sz="1600">
                <a:solidFill>
                  <a:srgbClr val="003399"/>
                </a:solidFill>
                <a:latin typeface="Arial Black" pitchFamily="34" charset="0"/>
              </a:defRPr>
            </a:lvl4pPr>
            <a:lvl5pPr marL="2057400" indent="-228600" eaLnBrk="0" hangingPunct="0">
              <a:spcBef>
                <a:spcPct val="20000"/>
              </a:spcBef>
              <a:buChar char="»"/>
              <a:defRPr sz="1600">
                <a:solidFill>
                  <a:srgbClr val="003399"/>
                </a:solidFill>
                <a:latin typeface="Arial Black" pitchFamily="34" charset="0"/>
              </a:defRPr>
            </a:lvl5pPr>
            <a:lvl6pPr marL="2514600" indent="-228600" eaLnBrk="0" fontAlgn="base" hangingPunct="0">
              <a:spcBef>
                <a:spcPct val="20000"/>
              </a:spcBef>
              <a:spcAft>
                <a:spcPct val="0"/>
              </a:spcAft>
              <a:buChar char="»"/>
              <a:defRPr sz="1600">
                <a:solidFill>
                  <a:srgbClr val="003399"/>
                </a:solidFill>
                <a:latin typeface="Arial Black" pitchFamily="34" charset="0"/>
              </a:defRPr>
            </a:lvl6pPr>
            <a:lvl7pPr marL="2971800" indent="-228600" eaLnBrk="0" fontAlgn="base" hangingPunct="0">
              <a:spcBef>
                <a:spcPct val="20000"/>
              </a:spcBef>
              <a:spcAft>
                <a:spcPct val="0"/>
              </a:spcAft>
              <a:buChar char="»"/>
              <a:defRPr sz="1600">
                <a:solidFill>
                  <a:srgbClr val="003399"/>
                </a:solidFill>
                <a:latin typeface="Arial Black" pitchFamily="34" charset="0"/>
              </a:defRPr>
            </a:lvl7pPr>
            <a:lvl8pPr marL="3429000" indent="-228600" eaLnBrk="0" fontAlgn="base" hangingPunct="0">
              <a:spcBef>
                <a:spcPct val="20000"/>
              </a:spcBef>
              <a:spcAft>
                <a:spcPct val="0"/>
              </a:spcAft>
              <a:buChar char="»"/>
              <a:defRPr sz="1600">
                <a:solidFill>
                  <a:srgbClr val="003399"/>
                </a:solidFill>
                <a:latin typeface="Arial Black" pitchFamily="34" charset="0"/>
              </a:defRPr>
            </a:lvl8pPr>
            <a:lvl9pPr marL="3886200" indent="-228600" eaLnBrk="0" fontAlgn="base" hangingPunct="0">
              <a:spcBef>
                <a:spcPct val="20000"/>
              </a:spcBef>
              <a:spcAft>
                <a:spcPct val="0"/>
              </a:spcAft>
              <a:buChar char="»"/>
              <a:defRPr sz="1600">
                <a:solidFill>
                  <a:srgbClr val="003399"/>
                </a:solidFill>
                <a:latin typeface="Arial Black" pitchFamily="34" charset="0"/>
              </a:defRPr>
            </a:lvl9pPr>
          </a:lstStyle>
          <a:p>
            <a:pPr eaLnBrk="1" hangingPunct="1">
              <a:spcBef>
                <a:spcPct val="0"/>
              </a:spcBef>
              <a:buFontTx/>
              <a:buNone/>
            </a:pPr>
            <a:r>
              <a:rPr lang="en-US" altLang="en-US" sz="1400" dirty="0">
                <a:solidFill>
                  <a:schemeClr val="tx1"/>
                </a:solidFill>
                <a:latin typeface="Arial" pitchFamily="34" charset="0"/>
              </a:rPr>
              <a:t>Cambodia</a:t>
            </a:r>
          </a:p>
          <a:p>
            <a:pPr eaLnBrk="1" hangingPunct="1">
              <a:spcBef>
                <a:spcPct val="0"/>
              </a:spcBef>
              <a:buFontTx/>
              <a:buNone/>
            </a:pPr>
            <a:r>
              <a:rPr lang="en-US" altLang="en-US" sz="1400" dirty="0">
                <a:solidFill>
                  <a:schemeClr val="tx1"/>
                </a:solidFill>
                <a:latin typeface="Arial" pitchFamily="34" charset="0"/>
              </a:rPr>
              <a:t>Myanmar</a:t>
            </a:r>
            <a:endParaRPr lang="en-SG" altLang="en-US" sz="1400" dirty="0">
              <a:solidFill>
                <a:schemeClr val="tx1"/>
              </a:solidFill>
              <a:latin typeface="Arial" pitchFamily="34" charset="0"/>
            </a:endParaRPr>
          </a:p>
        </p:txBody>
      </p:sp>
      <p:sp>
        <p:nvSpPr>
          <p:cNvPr id="21512" name="TextBox 11"/>
          <p:cNvSpPr txBox="1">
            <a:spLocks noChangeArrowheads="1"/>
          </p:cNvSpPr>
          <p:nvPr/>
        </p:nvSpPr>
        <p:spPr bwMode="auto">
          <a:xfrm>
            <a:off x="3122613" y="4186238"/>
            <a:ext cx="10525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rgbClr val="003399"/>
                </a:solidFill>
                <a:latin typeface="Arial Black" pitchFamily="34" charset="0"/>
              </a:defRPr>
            </a:lvl1pPr>
            <a:lvl2pPr marL="742950" indent="-285750" eaLnBrk="0" hangingPunct="0">
              <a:spcBef>
                <a:spcPct val="20000"/>
              </a:spcBef>
              <a:buChar char="–"/>
              <a:defRPr sz="2000">
                <a:solidFill>
                  <a:srgbClr val="003399"/>
                </a:solidFill>
                <a:latin typeface="Arial Black" pitchFamily="34" charset="0"/>
              </a:defRPr>
            </a:lvl2pPr>
            <a:lvl3pPr marL="1143000" indent="-228600" eaLnBrk="0" hangingPunct="0">
              <a:spcBef>
                <a:spcPct val="20000"/>
              </a:spcBef>
              <a:buChar char="•"/>
              <a:defRPr>
                <a:solidFill>
                  <a:srgbClr val="003399"/>
                </a:solidFill>
                <a:latin typeface="Arial Black" pitchFamily="34" charset="0"/>
              </a:defRPr>
            </a:lvl3pPr>
            <a:lvl4pPr marL="1600200" indent="-228600" eaLnBrk="0" hangingPunct="0">
              <a:spcBef>
                <a:spcPct val="20000"/>
              </a:spcBef>
              <a:buChar char="–"/>
              <a:defRPr sz="1600">
                <a:solidFill>
                  <a:srgbClr val="003399"/>
                </a:solidFill>
                <a:latin typeface="Arial Black" pitchFamily="34" charset="0"/>
              </a:defRPr>
            </a:lvl4pPr>
            <a:lvl5pPr marL="2057400" indent="-228600" eaLnBrk="0" hangingPunct="0">
              <a:spcBef>
                <a:spcPct val="20000"/>
              </a:spcBef>
              <a:buChar char="»"/>
              <a:defRPr sz="1600">
                <a:solidFill>
                  <a:srgbClr val="003399"/>
                </a:solidFill>
                <a:latin typeface="Arial Black" pitchFamily="34" charset="0"/>
              </a:defRPr>
            </a:lvl5pPr>
            <a:lvl6pPr marL="2514600" indent="-228600" eaLnBrk="0" fontAlgn="base" hangingPunct="0">
              <a:spcBef>
                <a:spcPct val="20000"/>
              </a:spcBef>
              <a:spcAft>
                <a:spcPct val="0"/>
              </a:spcAft>
              <a:buChar char="»"/>
              <a:defRPr sz="1600">
                <a:solidFill>
                  <a:srgbClr val="003399"/>
                </a:solidFill>
                <a:latin typeface="Arial Black" pitchFamily="34" charset="0"/>
              </a:defRPr>
            </a:lvl6pPr>
            <a:lvl7pPr marL="2971800" indent="-228600" eaLnBrk="0" fontAlgn="base" hangingPunct="0">
              <a:spcBef>
                <a:spcPct val="20000"/>
              </a:spcBef>
              <a:spcAft>
                <a:spcPct val="0"/>
              </a:spcAft>
              <a:buChar char="»"/>
              <a:defRPr sz="1600">
                <a:solidFill>
                  <a:srgbClr val="003399"/>
                </a:solidFill>
                <a:latin typeface="Arial Black" pitchFamily="34" charset="0"/>
              </a:defRPr>
            </a:lvl7pPr>
            <a:lvl8pPr marL="3429000" indent="-228600" eaLnBrk="0" fontAlgn="base" hangingPunct="0">
              <a:spcBef>
                <a:spcPct val="20000"/>
              </a:spcBef>
              <a:spcAft>
                <a:spcPct val="0"/>
              </a:spcAft>
              <a:buChar char="»"/>
              <a:defRPr sz="1600">
                <a:solidFill>
                  <a:srgbClr val="003399"/>
                </a:solidFill>
                <a:latin typeface="Arial Black" pitchFamily="34" charset="0"/>
              </a:defRPr>
            </a:lvl8pPr>
            <a:lvl9pPr marL="3886200" indent="-228600" eaLnBrk="0" fontAlgn="base" hangingPunct="0">
              <a:spcBef>
                <a:spcPct val="20000"/>
              </a:spcBef>
              <a:spcAft>
                <a:spcPct val="0"/>
              </a:spcAft>
              <a:buChar char="»"/>
              <a:defRPr sz="1600">
                <a:solidFill>
                  <a:srgbClr val="003399"/>
                </a:solidFill>
                <a:latin typeface="Arial Black" pitchFamily="34" charset="0"/>
              </a:defRPr>
            </a:lvl9pPr>
          </a:lstStyle>
          <a:p>
            <a:pPr eaLnBrk="1" hangingPunct="1">
              <a:spcBef>
                <a:spcPct val="0"/>
              </a:spcBef>
              <a:buFontTx/>
              <a:buNone/>
            </a:pPr>
            <a:r>
              <a:rPr lang="en-US" altLang="en-US" sz="1400" dirty="0">
                <a:solidFill>
                  <a:schemeClr val="tx1"/>
                </a:solidFill>
                <a:latin typeface="Arial" pitchFamily="34" charset="0"/>
              </a:rPr>
              <a:t>Indonesia</a:t>
            </a:r>
          </a:p>
          <a:p>
            <a:pPr eaLnBrk="1" hangingPunct="1">
              <a:spcBef>
                <a:spcPct val="0"/>
              </a:spcBef>
              <a:buFontTx/>
              <a:buNone/>
            </a:pPr>
            <a:r>
              <a:rPr lang="en-US" altLang="en-US" sz="1400" dirty="0">
                <a:solidFill>
                  <a:schemeClr val="tx1"/>
                </a:solidFill>
                <a:latin typeface="Arial" pitchFamily="34" charset="0"/>
              </a:rPr>
              <a:t>Philippines</a:t>
            </a:r>
          </a:p>
          <a:p>
            <a:pPr eaLnBrk="1" hangingPunct="1">
              <a:spcBef>
                <a:spcPct val="0"/>
              </a:spcBef>
              <a:buFontTx/>
              <a:buNone/>
            </a:pPr>
            <a:r>
              <a:rPr lang="en-US" altLang="en-US" sz="1400" dirty="0">
                <a:solidFill>
                  <a:schemeClr val="tx1"/>
                </a:solidFill>
                <a:latin typeface="Arial" pitchFamily="34" charset="0"/>
              </a:rPr>
              <a:t>Thailand</a:t>
            </a:r>
            <a:endParaRPr lang="en-SG" altLang="en-US" sz="1400" dirty="0">
              <a:solidFill>
                <a:schemeClr val="tx1"/>
              </a:solidFill>
              <a:latin typeface="Arial" pitchFamily="34" charset="0"/>
            </a:endParaRPr>
          </a:p>
        </p:txBody>
      </p:sp>
      <p:sp>
        <p:nvSpPr>
          <p:cNvPr id="21513" name="TextBox 12"/>
          <p:cNvSpPr txBox="1">
            <a:spLocks noChangeArrowheads="1"/>
          </p:cNvSpPr>
          <p:nvPr/>
        </p:nvSpPr>
        <p:spPr bwMode="auto">
          <a:xfrm>
            <a:off x="5040313" y="4919663"/>
            <a:ext cx="14779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003399"/>
                </a:solidFill>
                <a:latin typeface="Arial Black" pitchFamily="34" charset="0"/>
              </a:defRPr>
            </a:lvl1pPr>
            <a:lvl2pPr marL="742950" indent="-285750" eaLnBrk="0" hangingPunct="0">
              <a:spcBef>
                <a:spcPct val="20000"/>
              </a:spcBef>
              <a:buChar char="–"/>
              <a:defRPr sz="2000">
                <a:solidFill>
                  <a:srgbClr val="003399"/>
                </a:solidFill>
                <a:latin typeface="Arial Black" pitchFamily="34" charset="0"/>
              </a:defRPr>
            </a:lvl2pPr>
            <a:lvl3pPr marL="1143000" indent="-228600" eaLnBrk="0" hangingPunct="0">
              <a:spcBef>
                <a:spcPct val="20000"/>
              </a:spcBef>
              <a:buChar char="•"/>
              <a:defRPr>
                <a:solidFill>
                  <a:srgbClr val="003399"/>
                </a:solidFill>
                <a:latin typeface="Arial Black" pitchFamily="34" charset="0"/>
              </a:defRPr>
            </a:lvl3pPr>
            <a:lvl4pPr marL="1600200" indent="-228600" eaLnBrk="0" hangingPunct="0">
              <a:spcBef>
                <a:spcPct val="20000"/>
              </a:spcBef>
              <a:buChar char="–"/>
              <a:defRPr sz="1600">
                <a:solidFill>
                  <a:srgbClr val="003399"/>
                </a:solidFill>
                <a:latin typeface="Arial Black" pitchFamily="34" charset="0"/>
              </a:defRPr>
            </a:lvl4pPr>
            <a:lvl5pPr marL="2057400" indent="-228600" eaLnBrk="0" hangingPunct="0">
              <a:spcBef>
                <a:spcPct val="20000"/>
              </a:spcBef>
              <a:buChar char="»"/>
              <a:defRPr sz="1600">
                <a:solidFill>
                  <a:srgbClr val="003399"/>
                </a:solidFill>
                <a:latin typeface="Arial Black" pitchFamily="34" charset="0"/>
              </a:defRPr>
            </a:lvl5pPr>
            <a:lvl6pPr marL="2514600" indent="-228600" eaLnBrk="0" fontAlgn="base" hangingPunct="0">
              <a:spcBef>
                <a:spcPct val="20000"/>
              </a:spcBef>
              <a:spcAft>
                <a:spcPct val="0"/>
              </a:spcAft>
              <a:buChar char="»"/>
              <a:defRPr sz="1600">
                <a:solidFill>
                  <a:srgbClr val="003399"/>
                </a:solidFill>
                <a:latin typeface="Arial Black" pitchFamily="34" charset="0"/>
              </a:defRPr>
            </a:lvl6pPr>
            <a:lvl7pPr marL="2971800" indent="-228600" eaLnBrk="0" fontAlgn="base" hangingPunct="0">
              <a:spcBef>
                <a:spcPct val="20000"/>
              </a:spcBef>
              <a:spcAft>
                <a:spcPct val="0"/>
              </a:spcAft>
              <a:buChar char="»"/>
              <a:defRPr sz="1600">
                <a:solidFill>
                  <a:srgbClr val="003399"/>
                </a:solidFill>
                <a:latin typeface="Arial Black" pitchFamily="34" charset="0"/>
              </a:defRPr>
            </a:lvl7pPr>
            <a:lvl8pPr marL="3429000" indent="-228600" eaLnBrk="0" fontAlgn="base" hangingPunct="0">
              <a:spcBef>
                <a:spcPct val="20000"/>
              </a:spcBef>
              <a:spcAft>
                <a:spcPct val="0"/>
              </a:spcAft>
              <a:buChar char="»"/>
              <a:defRPr sz="1600">
                <a:solidFill>
                  <a:srgbClr val="003399"/>
                </a:solidFill>
                <a:latin typeface="Arial Black" pitchFamily="34" charset="0"/>
              </a:defRPr>
            </a:lvl8pPr>
            <a:lvl9pPr marL="3886200" indent="-228600" eaLnBrk="0" fontAlgn="base" hangingPunct="0">
              <a:spcBef>
                <a:spcPct val="20000"/>
              </a:spcBef>
              <a:spcAft>
                <a:spcPct val="0"/>
              </a:spcAft>
              <a:buChar char="»"/>
              <a:defRPr sz="1600">
                <a:solidFill>
                  <a:srgbClr val="003399"/>
                </a:solidFill>
                <a:latin typeface="Arial Black" pitchFamily="34" charset="0"/>
              </a:defRPr>
            </a:lvl9pPr>
          </a:lstStyle>
          <a:p>
            <a:pPr eaLnBrk="1" hangingPunct="1">
              <a:spcBef>
                <a:spcPct val="0"/>
              </a:spcBef>
              <a:buFontTx/>
              <a:buNone/>
            </a:pPr>
            <a:r>
              <a:rPr lang="en-US" altLang="en-US" sz="1400" dirty="0">
                <a:solidFill>
                  <a:schemeClr val="tx1"/>
                </a:solidFill>
                <a:latin typeface="Arial" pitchFamily="34" charset="0"/>
              </a:rPr>
              <a:t>Australia</a:t>
            </a:r>
          </a:p>
          <a:p>
            <a:pPr eaLnBrk="1" hangingPunct="1">
              <a:spcBef>
                <a:spcPct val="0"/>
              </a:spcBef>
              <a:buFontTx/>
              <a:buNone/>
            </a:pPr>
            <a:r>
              <a:rPr lang="en-US" altLang="en-US" sz="1400" dirty="0">
                <a:solidFill>
                  <a:schemeClr val="tx1"/>
                </a:solidFill>
                <a:latin typeface="Arial" pitchFamily="34" charset="0"/>
              </a:rPr>
              <a:t>New Zealand</a:t>
            </a:r>
            <a:endParaRPr lang="en-SG" altLang="en-US" sz="1400" dirty="0">
              <a:solidFill>
                <a:schemeClr val="tx1"/>
              </a:solidFill>
              <a:latin typeface="Arial" pitchFamily="34" charset="0"/>
            </a:endParaRPr>
          </a:p>
        </p:txBody>
      </p:sp>
      <p:sp>
        <p:nvSpPr>
          <p:cNvPr id="21514" name="TextBox 14"/>
          <p:cNvSpPr txBox="1">
            <a:spLocks noChangeArrowheads="1"/>
          </p:cNvSpPr>
          <p:nvPr/>
        </p:nvSpPr>
        <p:spPr bwMode="auto">
          <a:xfrm>
            <a:off x="1403350" y="2411413"/>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003399"/>
                </a:solidFill>
                <a:latin typeface="Arial Black" pitchFamily="34" charset="0"/>
              </a:defRPr>
            </a:lvl1pPr>
            <a:lvl2pPr marL="742950" indent="-285750" eaLnBrk="0" hangingPunct="0">
              <a:spcBef>
                <a:spcPct val="20000"/>
              </a:spcBef>
              <a:buChar char="–"/>
              <a:defRPr sz="2000">
                <a:solidFill>
                  <a:srgbClr val="003399"/>
                </a:solidFill>
                <a:latin typeface="Arial Black" pitchFamily="34" charset="0"/>
              </a:defRPr>
            </a:lvl2pPr>
            <a:lvl3pPr marL="1143000" indent="-228600" eaLnBrk="0" hangingPunct="0">
              <a:spcBef>
                <a:spcPct val="20000"/>
              </a:spcBef>
              <a:buChar char="•"/>
              <a:defRPr>
                <a:solidFill>
                  <a:srgbClr val="003399"/>
                </a:solidFill>
                <a:latin typeface="Arial Black" pitchFamily="34" charset="0"/>
              </a:defRPr>
            </a:lvl3pPr>
            <a:lvl4pPr marL="1600200" indent="-228600" eaLnBrk="0" hangingPunct="0">
              <a:spcBef>
                <a:spcPct val="20000"/>
              </a:spcBef>
              <a:buChar char="–"/>
              <a:defRPr sz="1600">
                <a:solidFill>
                  <a:srgbClr val="003399"/>
                </a:solidFill>
                <a:latin typeface="Arial Black" pitchFamily="34" charset="0"/>
              </a:defRPr>
            </a:lvl4pPr>
            <a:lvl5pPr marL="2057400" indent="-228600" eaLnBrk="0" hangingPunct="0">
              <a:spcBef>
                <a:spcPct val="20000"/>
              </a:spcBef>
              <a:buChar char="»"/>
              <a:defRPr sz="1600">
                <a:solidFill>
                  <a:srgbClr val="003399"/>
                </a:solidFill>
                <a:latin typeface="Arial Black" pitchFamily="34" charset="0"/>
              </a:defRPr>
            </a:lvl5pPr>
            <a:lvl6pPr marL="2514600" indent="-228600" eaLnBrk="0" fontAlgn="base" hangingPunct="0">
              <a:spcBef>
                <a:spcPct val="20000"/>
              </a:spcBef>
              <a:spcAft>
                <a:spcPct val="0"/>
              </a:spcAft>
              <a:buChar char="»"/>
              <a:defRPr sz="1600">
                <a:solidFill>
                  <a:srgbClr val="003399"/>
                </a:solidFill>
                <a:latin typeface="Arial Black" pitchFamily="34" charset="0"/>
              </a:defRPr>
            </a:lvl6pPr>
            <a:lvl7pPr marL="2971800" indent="-228600" eaLnBrk="0" fontAlgn="base" hangingPunct="0">
              <a:spcBef>
                <a:spcPct val="20000"/>
              </a:spcBef>
              <a:spcAft>
                <a:spcPct val="0"/>
              </a:spcAft>
              <a:buChar char="»"/>
              <a:defRPr sz="1600">
                <a:solidFill>
                  <a:srgbClr val="003399"/>
                </a:solidFill>
                <a:latin typeface="Arial Black" pitchFamily="34" charset="0"/>
              </a:defRPr>
            </a:lvl7pPr>
            <a:lvl8pPr marL="3429000" indent="-228600" eaLnBrk="0" fontAlgn="base" hangingPunct="0">
              <a:spcBef>
                <a:spcPct val="20000"/>
              </a:spcBef>
              <a:spcAft>
                <a:spcPct val="0"/>
              </a:spcAft>
              <a:buChar char="»"/>
              <a:defRPr sz="1600">
                <a:solidFill>
                  <a:srgbClr val="003399"/>
                </a:solidFill>
                <a:latin typeface="Arial Black" pitchFamily="34" charset="0"/>
              </a:defRPr>
            </a:lvl8pPr>
            <a:lvl9pPr marL="3886200" indent="-228600" eaLnBrk="0" fontAlgn="base" hangingPunct="0">
              <a:spcBef>
                <a:spcPct val="20000"/>
              </a:spcBef>
              <a:spcAft>
                <a:spcPct val="0"/>
              </a:spcAft>
              <a:buChar char="»"/>
              <a:defRPr sz="1600">
                <a:solidFill>
                  <a:srgbClr val="003399"/>
                </a:solidFill>
                <a:latin typeface="Arial Black" pitchFamily="34" charset="0"/>
              </a:defRPr>
            </a:lvl9pPr>
          </a:lstStyle>
          <a:p>
            <a:pPr eaLnBrk="1" hangingPunct="1">
              <a:spcBef>
                <a:spcPct val="0"/>
              </a:spcBef>
              <a:buFontTx/>
              <a:buNone/>
            </a:pPr>
            <a:r>
              <a:rPr lang="en-US" altLang="en-US" sz="1400" b="1" dirty="0">
                <a:solidFill>
                  <a:schemeClr val="tx1"/>
                </a:solidFill>
                <a:latin typeface="Arial" pitchFamily="34" charset="0"/>
              </a:rPr>
              <a:t>RCEP</a:t>
            </a:r>
            <a:endParaRPr lang="en-SG" altLang="en-US" sz="1400" b="1" dirty="0">
              <a:solidFill>
                <a:schemeClr val="tx1"/>
              </a:solidFill>
              <a:latin typeface="Arial" pitchFamily="34" charset="0"/>
            </a:endParaRPr>
          </a:p>
        </p:txBody>
      </p:sp>
      <p:sp>
        <p:nvSpPr>
          <p:cNvPr id="21515" name="TextBox 15"/>
          <p:cNvSpPr txBox="1">
            <a:spLocks noChangeArrowheads="1"/>
          </p:cNvSpPr>
          <p:nvPr/>
        </p:nvSpPr>
        <p:spPr bwMode="auto">
          <a:xfrm>
            <a:off x="4953000" y="2819400"/>
            <a:ext cx="739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003399"/>
                </a:solidFill>
                <a:latin typeface="Arial Black" pitchFamily="34" charset="0"/>
              </a:defRPr>
            </a:lvl1pPr>
            <a:lvl2pPr marL="742950" indent="-285750" eaLnBrk="0" hangingPunct="0">
              <a:spcBef>
                <a:spcPct val="20000"/>
              </a:spcBef>
              <a:buChar char="–"/>
              <a:defRPr sz="2000">
                <a:solidFill>
                  <a:srgbClr val="003399"/>
                </a:solidFill>
                <a:latin typeface="Arial Black" pitchFamily="34" charset="0"/>
              </a:defRPr>
            </a:lvl2pPr>
            <a:lvl3pPr marL="1143000" indent="-228600" eaLnBrk="0" hangingPunct="0">
              <a:spcBef>
                <a:spcPct val="20000"/>
              </a:spcBef>
              <a:buChar char="•"/>
              <a:defRPr>
                <a:solidFill>
                  <a:srgbClr val="003399"/>
                </a:solidFill>
                <a:latin typeface="Arial Black" pitchFamily="34" charset="0"/>
              </a:defRPr>
            </a:lvl3pPr>
            <a:lvl4pPr marL="1600200" indent="-228600" eaLnBrk="0" hangingPunct="0">
              <a:spcBef>
                <a:spcPct val="20000"/>
              </a:spcBef>
              <a:buChar char="–"/>
              <a:defRPr sz="1600">
                <a:solidFill>
                  <a:srgbClr val="003399"/>
                </a:solidFill>
                <a:latin typeface="Arial Black" pitchFamily="34" charset="0"/>
              </a:defRPr>
            </a:lvl4pPr>
            <a:lvl5pPr marL="2057400" indent="-228600" eaLnBrk="0" hangingPunct="0">
              <a:spcBef>
                <a:spcPct val="20000"/>
              </a:spcBef>
              <a:buChar char="»"/>
              <a:defRPr sz="1600">
                <a:solidFill>
                  <a:srgbClr val="003399"/>
                </a:solidFill>
                <a:latin typeface="Arial Black" pitchFamily="34" charset="0"/>
              </a:defRPr>
            </a:lvl5pPr>
            <a:lvl6pPr marL="2514600" indent="-228600" eaLnBrk="0" fontAlgn="base" hangingPunct="0">
              <a:spcBef>
                <a:spcPct val="20000"/>
              </a:spcBef>
              <a:spcAft>
                <a:spcPct val="0"/>
              </a:spcAft>
              <a:buChar char="»"/>
              <a:defRPr sz="1600">
                <a:solidFill>
                  <a:srgbClr val="003399"/>
                </a:solidFill>
                <a:latin typeface="Arial Black" pitchFamily="34" charset="0"/>
              </a:defRPr>
            </a:lvl6pPr>
            <a:lvl7pPr marL="2971800" indent="-228600" eaLnBrk="0" fontAlgn="base" hangingPunct="0">
              <a:spcBef>
                <a:spcPct val="20000"/>
              </a:spcBef>
              <a:spcAft>
                <a:spcPct val="0"/>
              </a:spcAft>
              <a:buChar char="»"/>
              <a:defRPr sz="1600">
                <a:solidFill>
                  <a:srgbClr val="003399"/>
                </a:solidFill>
                <a:latin typeface="Arial Black" pitchFamily="34" charset="0"/>
              </a:defRPr>
            </a:lvl7pPr>
            <a:lvl8pPr marL="3429000" indent="-228600" eaLnBrk="0" fontAlgn="base" hangingPunct="0">
              <a:spcBef>
                <a:spcPct val="20000"/>
              </a:spcBef>
              <a:spcAft>
                <a:spcPct val="0"/>
              </a:spcAft>
              <a:buChar char="»"/>
              <a:defRPr sz="1600">
                <a:solidFill>
                  <a:srgbClr val="003399"/>
                </a:solidFill>
                <a:latin typeface="Arial Black" pitchFamily="34" charset="0"/>
              </a:defRPr>
            </a:lvl8pPr>
            <a:lvl9pPr marL="3886200" indent="-228600" eaLnBrk="0" fontAlgn="base" hangingPunct="0">
              <a:spcBef>
                <a:spcPct val="20000"/>
              </a:spcBef>
              <a:spcAft>
                <a:spcPct val="0"/>
              </a:spcAft>
              <a:buChar char="»"/>
              <a:defRPr sz="1600">
                <a:solidFill>
                  <a:srgbClr val="003399"/>
                </a:solidFill>
                <a:latin typeface="Arial Black" pitchFamily="34" charset="0"/>
              </a:defRPr>
            </a:lvl9pPr>
          </a:lstStyle>
          <a:p>
            <a:pPr eaLnBrk="1" hangingPunct="1">
              <a:spcBef>
                <a:spcPct val="0"/>
              </a:spcBef>
              <a:buFontTx/>
              <a:buNone/>
            </a:pPr>
            <a:r>
              <a:rPr lang="en-US" altLang="en-US" sz="1400" dirty="0">
                <a:solidFill>
                  <a:schemeClr val="tx1"/>
                </a:solidFill>
                <a:latin typeface="Arial" pitchFamily="34" charset="0"/>
              </a:rPr>
              <a:t>Japan</a:t>
            </a:r>
            <a:endParaRPr lang="en-SG" altLang="en-US" sz="1400" dirty="0">
              <a:solidFill>
                <a:schemeClr val="tx1"/>
              </a:solidFill>
              <a:latin typeface="Arial" pitchFamily="34" charset="0"/>
            </a:endParaRPr>
          </a:p>
        </p:txBody>
      </p:sp>
      <p:sp>
        <p:nvSpPr>
          <p:cNvPr id="21516" name="TextBox 16"/>
          <p:cNvSpPr txBox="1">
            <a:spLocks noChangeArrowheads="1"/>
          </p:cNvSpPr>
          <p:nvPr/>
        </p:nvSpPr>
        <p:spPr bwMode="auto">
          <a:xfrm>
            <a:off x="3427413" y="2973388"/>
            <a:ext cx="808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003399"/>
                </a:solidFill>
                <a:latin typeface="Arial Black" pitchFamily="34" charset="0"/>
              </a:defRPr>
            </a:lvl1pPr>
            <a:lvl2pPr marL="742950" indent="-285750" eaLnBrk="0" hangingPunct="0">
              <a:spcBef>
                <a:spcPct val="20000"/>
              </a:spcBef>
              <a:buChar char="–"/>
              <a:defRPr sz="2000">
                <a:solidFill>
                  <a:srgbClr val="003399"/>
                </a:solidFill>
                <a:latin typeface="Arial Black" pitchFamily="34" charset="0"/>
              </a:defRPr>
            </a:lvl2pPr>
            <a:lvl3pPr marL="1143000" indent="-228600" eaLnBrk="0" hangingPunct="0">
              <a:spcBef>
                <a:spcPct val="20000"/>
              </a:spcBef>
              <a:buChar char="•"/>
              <a:defRPr>
                <a:solidFill>
                  <a:srgbClr val="003399"/>
                </a:solidFill>
                <a:latin typeface="Arial Black" pitchFamily="34" charset="0"/>
              </a:defRPr>
            </a:lvl3pPr>
            <a:lvl4pPr marL="1600200" indent="-228600" eaLnBrk="0" hangingPunct="0">
              <a:spcBef>
                <a:spcPct val="20000"/>
              </a:spcBef>
              <a:buChar char="–"/>
              <a:defRPr sz="1600">
                <a:solidFill>
                  <a:srgbClr val="003399"/>
                </a:solidFill>
                <a:latin typeface="Arial Black" pitchFamily="34" charset="0"/>
              </a:defRPr>
            </a:lvl4pPr>
            <a:lvl5pPr marL="2057400" indent="-228600" eaLnBrk="0" hangingPunct="0">
              <a:spcBef>
                <a:spcPct val="20000"/>
              </a:spcBef>
              <a:buChar char="»"/>
              <a:defRPr sz="1600">
                <a:solidFill>
                  <a:srgbClr val="003399"/>
                </a:solidFill>
                <a:latin typeface="Arial Black" pitchFamily="34" charset="0"/>
              </a:defRPr>
            </a:lvl5pPr>
            <a:lvl6pPr marL="2514600" indent="-228600" eaLnBrk="0" fontAlgn="base" hangingPunct="0">
              <a:spcBef>
                <a:spcPct val="20000"/>
              </a:spcBef>
              <a:spcAft>
                <a:spcPct val="0"/>
              </a:spcAft>
              <a:buChar char="»"/>
              <a:defRPr sz="1600">
                <a:solidFill>
                  <a:srgbClr val="003399"/>
                </a:solidFill>
                <a:latin typeface="Arial Black" pitchFamily="34" charset="0"/>
              </a:defRPr>
            </a:lvl6pPr>
            <a:lvl7pPr marL="2971800" indent="-228600" eaLnBrk="0" fontAlgn="base" hangingPunct="0">
              <a:spcBef>
                <a:spcPct val="20000"/>
              </a:spcBef>
              <a:spcAft>
                <a:spcPct val="0"/>
              </a:spcAft>
              <a:buChar char="»"/>
              <a:defRPr sz="1600">
                <a:solidFill>
                  <a:srgbClr val="003399"/>
                </a:solidFill>
                <a:latin typeface="Arial Black" pitchFamily="34" charset="0"/>
              </a:defRPr>
            </a:lvl7pPr>
            <a:lvl8pPr marL="3429000" indent="-228600" eaLnBrk="0" fontAlgn="base" hangingPunct="0">
              <a:spcBef>
                <a:spcPct val="20000"/>
              </a:spcBef>
              <a:spcAft>
                <a:spcPct val="0"/>
              </a:spcAft>
              <a:buChar char="»"/>
              <a:defRPr sz="1600">
                <a:solidFill>
                  <a:srgbClr val="003399"/>
                </a:solidFill>
                <a:latin typeface="Arial Black" pitchFamily="34" charset="0"/>
              </a:defRPr>
            </a:lvl8pPr>
            <a:lvl9pPr marL="3886200" indent="-228600" eaLnBrk="0" fontAlgn="base" hangingPunct="0">
              <a:spcBef>
                <a:spcPct val="20000"/>
              </a:spcBef>
              <a:spcAft>
                <a:spcPct val="0"/>
              </a:spcAft>
              <a:buChar char="»"/>
              <a:defRPr sz="1600">
                <a:solidFill>
                  <a:srgbClr val="003399"/>
                </a:solidFill>
                <a:latin typeface="Arial Black" pitchFamily="34" charset="0"/>
              </a:defRPr>
            </a:lvl9pPr>
          </a:lstStyle>
          <a:p>
            <a:pPr eaLnBrk="1" hangingPunct="1">
              <a:spcBef>
                <a:spcPct val="0"/>
              </a:spcBef>
              <a:buFontTx/>
              <a:buNone/>
            </a:pPr>
            <a:r>
              <a:rPr lang="en-US" altLang="en-US" sz="1400" dirty="0">
                <a:solidFill>
                  <a:schemeClr val="tx1"/>
                </a:solidFill>
                <a:latin typeface="Arial" pitchFamily="34" charset="0"/>
              </a:rPr>
              <a:t>China</a:t>
            </a:r>
          </a:p>
          <a:p>
            <a:pPr eaLnBrk="1" hangingPunct="1">
              <a:spcBef>
                <a:spcPct val="0"/>
              </a:spcBef>
              <a:buFontTx/>
              <a:buNone/>
            </a:pPr>
            <a:r>
              <a:rPr lang="en-US" altLang="en-US" sz="1400" dirty="0">
                <a:solidFill>
                  <a:schemeClr val="tx1"/>
                </a:solidFill>
                <a:latin typeface="Arial" pitchFamily="34" charset="0"/>
              </a:rPr>
              <a:t>Korea</a:t>
            </a:r>
            <a:endParaRPr lang="en-SG" altLang="en-US" sz="1400" dirty="0">
              <a:solidFill>
                <a:schemeClr val="tx1"/>
              </a:solidFill>
              <a:latin typeface="Arial" pitchFamily="34" charset="0"/>
            </a:endParaRPr>
          </a:p>
        </p:txBody>
      </p:sp>
      <p:sp>
        <p:nvSpPr>
          <p:cNvPr id="21517" name="TextBox 17"/>
          <p:cNvSpPr txBox="1">
            <a:spLocks noChangeArrowheads="1"/>
          </p:cNvSpPr>
          <p:nvPr/>
        </p:nvSpPr>
        <p:spPr bwMode="auto">
          <a:xfrm>
            <a:off x="2103438" y="3127375"/>
            <a:ext cx="844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003399"/>
                </a:solidFill>
                <a:latin typeface="Arial Black" pitchFamily="34" charset="0"/>
              </a:defRPr>
            </a:lvl1pPr>
            <a:lvl2pPr marL="742950" indent="-285750" eaLnBrk="0" hangingPunct="0">
              <a:spcBef>
                <a:spcPct val="20000"/>
              </a:spcBef>
              <a:buChar char="–"/>
              <a:defRPr sz="2000">
                <a:solidFill>
                  <a:srgbClr val="003399"/>
                </a:solidFill>
                <a:latin typeface="Arial Black" pitchFamily="34" charset="0"/>
              </a:defRPr>
            </a:lvl2pPr>
            <a:lvl3pPr marL="1143000" indent="-228600" eaLnBrk="0" hangingPunct="0">
              <a:spcBef>
                <a:spcPct val="20000"/>
              </a:spcBef>
              <a:buChar char="•"/>
              <a:defRPr>
                <a:solidFill>
                  <a:srgbClr val="003399"/>
                </a:solidFill>
                <a:latin typeface="Arial Black" pitchFamily="34" charset="0"/>
              </a:defRPr>
            </a:lvl3pPr>
            <a:lvl4pPr marL="1600200" indent="-228600" eaLnBrk="0" hangingPunct="0">
              <a:spcBef>
                <a:spcPct val="20000"/>
              </a:spcBef>
              <a:buChar char="–"/>
              <a:defRPr sz="1600">
                <a:solidFill>
                  <a:srgbClr val="003399"/>
                </a:solidFill>
                <a:latin typeface="Arial Black" pitchFamily="34" charset="0"/>
              </a:defRPr>
            </a:lvl4pPr>
            <a:lvl5pPr marL="2057400" indent="-228600" eaLnBrk="0" hangingPunct="0">
              <a:spcBef>
                <a:spcPct val="20000"/>
              </a:spcBef>
              <a:buChar char="»"/>
              <a:defRPr sz="1600">
                <a:solidFill>
                  <a:srgbClr val="003399"/>
                </a:solidFill>
                <a:latin typeface="Arial Black" pitchFamily="34" charset="0"/>
              </a:defRPr>
            </a:lvl5pPr>
            <a:lvl6pPr marL="2514600" indent="-228600" eaLnBrk="0" fontAlgn="base" hangingPunct="0">
              <a:spcBef>
                <a:spcPct val="20000"/>
              </a:spcBef>
              <a:spcAft>
                <a:spcPct val="0"/>
              </a:spcAft>
              <a:buChar char="»"/>
              <a:defRPr sz="1600">
                <a:solidFill>
                  <a:srgbClr val="003399"/>
                </a:solidFill>
                <a:latin typeface="Arial Black" pitchFamily="34" charset="0"/>
              </a:defRPr>
            </a:lvl6pPr>
            <a:lvl7pPr marL="2971800" indent="-228600" eaLnBrk="0" fontAlgn="base" hangingPunct="0">
              <a:spcBef>
                <a:spcPct val="20000"/>
              </a:spcBef>
              <a:spcAft>
                <a:spcPct val="0"/>
              </a:spcAft>
              <a:buChar char="»"/>
              <a:defRPr sz="1600">
                <a:solidFill>
                  <a:srgbClr val="003399"/>
                </a:solidFill>
                <a:latin typeface="Arial Black" pitchFamily="34" charset="0"/>
              </a:defRPr>
            </a:lvl7pPr>
            <a:lvl8pPr marL="3429000" indent="-228600" eaLnBrk="0" fontAlgn="base" hangingPunct="0">
              <a:spcBef>
                <a:spcPct val="20000"/>
              </a:spcBef>
              <a:spcAft>
                <a:spcPct val="0"/>
              </a:spcAft>
              <a:buChar char="»"/>
              <a:defRPr sz="1600">
                <a:solidFill>
                  <a:srgbClr val="003399"/>
                </a:solidFill>
                <a:latin typeface="Arial Black" pitchFamily="34" charset="0"/>
              </a:defRPr>
            </a:lvl8pPr>
            <a:lvl9pPr marL="3886200" indent="-228600" eaLnBrk="0" fontAlgn="base" hangingPunct="0">
              <a:spcBef>
                <a:spcPct val="20000"/>
              </a:spcBef>
              <a:spcAft>
                <a:spcPct val="0"/>
              </a:spcAft>
              <a:buChar char="»"/>
              <a:defRPr sz="1600">
                <a:solidFill>
                  <a:srgbClr val="003399"/>
                </a:solidFill>
                <a:latin typeface="Arial Black" pitchFamily="34" charset="0"/>
              </a:defRPr>
            </a:lvl9pPr>
          </a:lstStyle>
          <a:p>
            <a:pPr eaLnBrk="1" hangingPunct="1">
              <a:spcBef>
                <a:spcPct val="0"/>
              </a:spcBef>
              <a:buFontTx/>
              <a:buNone/>
            </a:pPr>
            <a:r>
              <a:rPr lang="en-US" altLang="en-US" sz="1400" dirty="0">
                <a:solidFill>
                  <a:schemeClr val="tx1"/>
                </a:solidFill>
                <a:latin typeface="Arial" pitchFamily="34" charset="0"/>
              </a:rPr>
              <a:t>India</a:t>
            </a:r>
            <a:endParaRPr lang="en-SG" altLang="en-US" sz="1400" dirty="0">
              <a:solidFill>
                <a:schemeClr val="tx1"/>
              </a:solidFill>
              <a:latin typeface="Arial" pitchFamily="34" charset="0"/>
            </a:endParaRPr>
          </a:p>
        </p:txBody>
      </p:sp>
      <p:sp>
        <p:nvSpPr>
          <p:cNvPr id="21518" name="TextBox 18"/>
          <p:cNvSpPr txBox="1">
            <a:spLocks noChangeArrowheads="1"/>
          </p:cNvSpPr>
          <p:nvPr/>
        </p:nvSpPr>
        <p:spPr bwMode="auto">
          <a:xfrm>
            <a:off x="6500813" y="3284538"/>
            <a:ext cx="838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003399"/>
                </a:solidFill>
                <a:latin typeface="Arial Black" pitchFamily="34" charset="0"/>
              </a:defRPr>
            </a:lvl1pPr>
            <a:lvl2pPr marL="742950" indent="-285750" eaLnBrk="0" hangingPunct="0">
              <a:spcBef>
                <a:spcPct val="20000"/>
              </a:spcBef>
              <a:buChar char="–"/>
              <a:defRPr sz="2000">
                <a:solidFill>
                  <a:srgbClr val="003399"/>
                </a:solidFill>
                <a:latin typeface="Arial Black" pitchFamily="34" charset="0"/>
              </a:defRPr>
            </a:lvl2pPr>
            <a:lvl3pPr marL="1143000" indent="-228600" eaLnBrk="0" hangingPunct="0">
              <a:spcBef>
                <a:spcPct val="20000"/>
              </a:spcBef>
              <a:buChar char="•"/>
              <a:defRPr>
                <a:solidFill>
                  <a:srgbClr val="003399"/>
                </a:solidFill>
                <a:latin typeface="Arial Black" pitchFamily="34" charset="0"/>
              </a:defRPr>
            </a:lvl3pPr>
            <a:lvl4pPr marL="1600200" indent="-228600" eaLnBrk="0" hangingPunct="0">
              <a:spcBef>
                <a:spcPct val="20000"/>
              </a:spcBef>
              <a:buChar char="–"/>
              <a:defRPr sz="1600">
                <a:solidFill>
                  <a:srgbClr val="003399"/>
                </a:solidFill>
                <a:latin typeface="Arial Black" pitchFamily="34" charset="0"/>
              </a:defRPr>
            </a:lvl4pPr>
            <a:lvl5pPr marL="2057400" indent="-228600" eaLnBrk="0" hangingPunct="0">
              <a:spcBef>
                <a:spcPct val="20000"/>
              </a:spcBef>
              <a:buChar char="»"/>
              <a:defRPr sz="1600">
                <a:solidFill>
                  <a:srgbClr val="003399"/>
                </a:solidFill>
                <a:latin typeface="Arial Black" pitchFamily="34" charset="0"/>
              </a:defRPr>
            </a:lvl5pPr>
            <a:lvl6pPr marL="2514600" indent="-228600" eaLnBrk="0" fontAlgn="base" hangingPunct="0">
              <a:spcBef>
                <a:spcPct val="20000"/>
              </a:spcBef>
              <a:spcAft>
                <a:spcPct val="0"/>
              </a:spcAft>
              <a:buChar char="»"/>
              <a:defRPr sz="1600">
                <a:solidFill>
                  <a:srgbClr val="003399"/>
                </a:solidFill>
                <a:latin typeface="Arial Black" pitchFamily="34" charset="0"/>
              </a:defRPr>
            </a:lvl6pPr>
            <a:lvl7pPr marL="2971800" indent="-228600" eaLnBrk="0" fontAlgn="base" hangingPunct="0">
              <a:spcBef>
                <a:spcPct val="20000"/>
              </a:spcBef>
              <a:spcAft>
                <a:spcPct val="0"/>
              </a:spcAft>
              <a:buChar char="»"/>
              <a:defRPr sz="1600">
                <a:solidFill>
                  <a:srgbClr val="003399"/>
                </a:solidFill>
                <a:latin typeface="Arial Black" pitchFamily="34" charset="0"/>
              </a:defRPr>
            </a:lvl7pPr>
            <a:lvl8pPr marL="3429000" indent="-228600" eaLnBrk="0" fontAlgn="base" hangingPunct="0">
              <a:spcBef>
                <a:spcPct val="20000"/>
              </a:spcBef>
              <a:spcAft>
                <a:spcPct val="0"/>
              </a:spcAft>
              <a:buChar char="»"/>
              <a:defRPr sz="1600">
                <a:solidFill>
                  <a:srgbClr val="003399"/>
                </a:solidFill>
                <a:latin typeface="Arial Black" pitchFamily="34" charset="0"/>
              </a:defRPr>
            </a:lvl8pPr>
            <a:lvl9pPr marL="3886200" indent="-228600" eaLnBrk="0" fontAlgn="base" hangingPunct="0">
              <a:spcBef>
                <a:spcPct val="20000"/>
              </a:spcBef>
              <a:spcAft>
                <a:spcPct val="0"/>
              </a:spcAft>
              <a:buChar char="»"/>
              <a:defRPr sz="1600">
                <a:solidFill>
                  <a:srgbClr val="003399"/>
                </a:solidFill>
                <a:latin typeface="Arial Black" pitchFamily="34" charset="0"/>
              </a:defRPr>
            </a:lvl9pPr>
          </a:lstStyle>
          <a:p>
            <a:pPr eaLnBrk="1" hangingPunct="1">
              <a:spcBef>
                <a:spcPct val="0"/>
              </a:spcBef>
              <a:buFontTx/>
              <a:buNone/>
            </a:pPr>
            <a:r>
              <a:rPr lang="en-US" altLang="en-US" sz="1400" dirty="0">
                <a:solidFill>
                  <a:schemeClr val="tx1"/>
                </a:solidFill>
                <a:latin typeface="Arial" pitchFamily="34" charset="0"/>
              </a:rPr>
              <a:t>Canada</a:t>
            </a:r>
          </a:p>
          <a:p>
            <a:pPr eaLnBrk="1" hangingPunct="1">
              <a:spcBef>
                <a:spcPct val="0"/>
              </a:spcBef>
              <a:buFontTx/>
              <a:buNone/>
            </a:pPr>
            <a:r>
              <a:rPr lang="en-US" altLang="en-US" sz="1400" dirty="0">
                <a:solidFill>
                  <a:schemeClr val="tx1"/>
                </a:solidFill>
                <a:latin typeface="Arial" pitchFamily="34" charset="0"/>
              </a:rPr>
              <a:t>USA</a:t>
            </a:r>
          </a:p>
          <a:p>
            <a:pPr eaLnBrk="1" hangingPunct="1">
              <a:spcBef>
                <a:spcPct val="0"/>
              </a:spcBef>
              <a:buFontTx/>
              <a:buNone/>
            </a:pPr>
            <a:endParaRPr lang="en-US" altLang="en-US" sz="1400" dirty="0">
              <a:solidFill>
                <a:schemeClr val="tx1"/>
              </a:solidFill>
              <a:latin typeface="Arial" pitchFamily="34" charset="0"/>
            </a:endParaRPr>
          </a:p>
          <a:p>
            <a:pPr eaLnBrk="1" hangingPunct="1">
              <a:spcBef>
                <a:spcPct val="0"/>
              </a:spcBef>
              <a:buFontTx/>
              <a:buNone/>
            </a:pPr>
            <a:r>
              <a:rPr lang="en-US" altLang="en-US" sz="1400" dirty="0">
                <a:solidFill>
                  <a:schemeClr val="tx1"/>
                </a:solidFill>
                <a:latin typeface="Arial" pitchFamily="34" charset="0"/>
              </a:rPr>
              <a:t>Mexico</a:t>
            </a:r>
            <a:endParaRPr lang="en-SG" altLang="en-US" sz="1400" dirty="0">
              <a:solidFill>
                <a:schemeClr val="tx1"/>
              </a:solidFill>
              <a:latin typeface="Arial" pitchFamily="34" charset="0"/>
            </a:endParaRPr>
          </a:p>
        </p:txBody>
      </p:sp>
      <p:sp>
        <p:nvSpPr>
          <p:cNvPr id="21519" name="TextBox 19"/>
          <p:cNvSpPr txBox="1">
            <a:spLocks noChangeArrowheads="1"/>
          </p:cNvSpPr>
          <p:nvPr/>
        </p:nvSpPr>
        <p:spPr bwMode="auto">
          <a:xfrm>
            <a:off x="6081713" y="2360613"/>
            <a:ext cx="87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003399"/>
                </a:solidFill>
                <a:latin typeface="Arial Black" pitchFamily="34" charset="0"/>
              </a:defRPr>
            </a:lvl1pPr>
            <a:lvl2pPr marL="742950" indent="-285750" eaLnBrk="0" hangingPunct="0">
              <a:spcBef>
                <a:spcPct val="20000"/>
              </a:spcBef>
              <a:buChar char="–"/>
              <a:defRPr sz="2000">
                <a:solidFill>
                  <a:srgbClr val="003399"/>
                </a:solidFill>
                <a:latin typeface="Arial Black" pitchFamily="34" charset="0"/>
              </a:defRPr>
            </a:lvl2pPr>
            <a:lvl3pPr marL="1143000" indent="-228600" eaLnBrk="0" hangingPunct="0">
              <a:spcBef>
                <a:spcPct val="20000"/>
              </a:spcBef>
              <a:buChar char="•"/>
              <a:defRPr>
                <a:solidFill>
                  <a:srgbClr val="003399"/>
                </a:solidFill>
                <a:latin typeface="Arial Black" pitchFamily="34" charset="0"/>
              </a:defRPr>
            </a:lvl3pPr>
            <a:lvl4pPr marL="1600200" indent="-228600" eaLnBrk="0" hangingPunct="0">
              <a:spcBef>
                <a:spcPct val="20000"/>
              </a:spcBef>
              <a:buChar char="–"/>
              <a:defRPr sz="1600">
                <a:solidFill>
                  <a:srgbClr val="003399"/>
                </a:solidFill>
                <a:latin typeface="Arial Black" pitchFamily="34" charset="0"/>
              </a:defRPr>
            </a:lvl4pPr>
            <a:lvl5pPr marL="2057400" indent="-228600" eaLnBrk="0" hangingPunct="0">
              <a:spcBef>
                <a:spcPct val="20000"/>
              </a:spcBef>
              <a:buChar char="»"/>
              <a:defRPr sz="1600">
                <a:solidFill>
                  <a:srgbClr val="003399"/>
                </a:solidFill>
                <a:latin typeface="Arial Black" pitchFamily="34" charset="0"/>
              </a:defRPr>
            </a:lvl5pPr>
            <a:lvl6pPr marL="2514600" indent="-228600" eaLnBrk="0" fontAlgn="base" hangingPunct="0">
              <a:spcBef>
                <a:spcPct val="20000"/>
              </a:spcBef>
              <a:spcAft>
                <a:spcPct val="0"/>
              </a:spcAft>
              <a:buChar char="»"/>
              <a:defRPr sz="1600">
                <a:solidFill>
                  <a:srgbClr val="003399"/>
                </a:solidFill>
                <a:latin typeface="Arial Black" pitchFamily="34" charset="0"/>
              </a:defRPr>
            </a:lvl6pPr>
            <a:lvl7pPr marL="2971800" indent="-228600" eaLnBrk="0" fontAlgn="base" hangingPunct="0">
              <a:spcBef>
                <a:spcPct val="20000"/>
              </a:spcBef>
              <a:spcAft>
                <a:spcPct val="0"/>
              </a:spcAft>
              <a:buChar char="»"/>
              <a:defRPr sz="1600">
                <a:solidFill>
                  <a:srgbClr val="003399"/>
                </a:solidFill>
                <a:latin typeface="Arial Black" pitchFamily="34" charset="0"/>
              </a:defRPr>
            </a:lvl7pPr>
            <a:lvl8pPr marL="3429000" indent="-228600" eaLnBrk="0" fontAlgn="base" hangingPunct="0">
              <a:spcBef>
                <a:spcPct val="20000"/>
              </a:spcBef>
              <a:spcAft>
                <a:spcPct val="0"/>
              </a:spcAft>
              <a:buChar char="»"/>
              <a:defRPr sz="1600">
                <a:solidFill>
                  <a:srgbClr val="003399"/>
                </a:solidFill>
                <a:latin typeface="Arial Black" pitchFamily="34" charset="0"/>
              </a:defRPr>
            </a:lvl8pPr>
            <a:lvl9pPr marL="3886200" indent="-228600" eaLnBrk="0" fontAlgn="base" hangingPunct="0">
              <a:spcBef>
                <a:spcPct val="20000"/>
              </a:spcBef>
              <a:spcAft>
                <a:spcPct val="0"/>
              </a:spcAft>
              <a:buChar char="»"/>
              <a:defRPr sz="1600">
                <a:solidFill>
                  <a:srgbClr val="003399"/>
                </a:solidFill>
                <a:latin typeface="Arial Black" pitchFamily="34" charset="0"/>
              </a:defRPr>
            </a:lvl9pPr>
          </a:lstStyle>
          <a:p>
            <a:pPr eaLnBrk="1" hangingPunct="1">
              <a:spcBef>
                <a:spcPct val="0"/>
              </a:spcBef>
              <a:buFontTx/>
              <a:buNone/>
            </a:pPr>
            <a:r>
              <a:rPr lang="en-US" altLang="en-US" sz="1400" b="1" dirty="0">
                <a:solidFill>
                  <a:schemeClr val="tx1"/>
                </a:solidFill>
                <a:latin typeface="Arial" pitchFamily="34" charset="0"/>
              </a:rPr>
              <a:t>TPP</a:t>
            </a:r>
            <a:endParaRPr lang="en-SG" altLang="en-US" sz="1400" b="1" dirty="0">
              <a:solidFill>
                <a:schemeClr val="tx1"/>
              </a:solidFill>
              <a:latin typeface="Arial" pitchFamily="34" charset="0"/>
            </a:endParaRPr>
          </a:p>
        </p:txBody>
      </p:sp>
      <p:sp>
        <p:nvSpPr>
          <p:cNvPr id="21" name="Rectangle 20"/>
          <p:cNvSpPr/>
          <p:nvPr/>
        </p:nvSpPr>
        <p:spPr>
          <a:xfrm>
            <a:off x="6518275" y="3838575"/>
            <a:ext cx="2397125" cy="1001713"/>
          </a:xfrm>
          <a:prstGeom prst="rect">
            <a:avLst/>
          </a:pr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1521" name="TextBox 21"/>
          <p:cNvSpPr txBox="1">
            <a:spLocks noChangeArrowheads="1"/>
          </p:cNvSpPr>
          <p:nvPr/>
        </p:nvSpPr>
        <p:spPr bwMode="auto">
          <a:xfrm>
            <a:off x="6538913" y="4225925"/>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003399"/>
                </a:solidFill>
                <a:latin typeface="Arial Black" pitchFamily="34" charset="0"/>
              </a:defRPr>
            </a:lvl1pPr>
            <a:lvl2pPr marL="742950" indent="-285750" eaLnBrk="0" hangingPunct="0">
              <a:spcBef>
                <a:spcPct val="20000"/>
              </a:spcBef>
              <a:buChar char="–"/>
              <a:defRPr sz="2000">
                <a:solidFill>
                  <a:srgbClr val="003399"/>
                </a:solidFill>
                <a:latin typeface="Arial Black" pitchFamily="34" charset="0"/>
              </a:defRPr>
            </a:lvl2pPr>
            <a:lvl3pPr marL="1143000" indent="-228600" eaLnBrk="0" hangingPunct="0">
              <a:spcBef>
                <a:spcPct val="20000"/>
              </a:spcBef>
              <a:buChar char="•"/>
              <a:defRPr>
                <a:solidFill>
                  <a:srgbClr val="003399"/>
                </a:solidFill>
                <a:latin typeface="Arial Black" pitchFamily="34" charset="0"/>
              </a:defRPr>
            </a:lvl3pPr>
            <a:lvl4pPr marL="1600200" indent="-228600" eaLnBrk="0" hangingPunct="0">
              <a:spcBef>
                <a:spcPct val="20000"/>
              </a:spcBef>
              <a:buChar char="–"/>
              <a:defRPr sz="1600">
                <a:solidFill>
                  <a:srgbClr val="003399"/>
                </a:solidFill>
                <a:latin typeface="Arial Black" pitchFamily="34" charset="0"/>
              </a:defRPr>
            </a:lvl4pPr>
            <a:lvl5pPr marL="2057400" indent="-228600" eaLnBrk="0" hangingPunct="0">
              <a:spcBef>
                <a:spcPct val="20000"/>
              </a:spcBef>
              <a:buChar char="»"/>
              <a:defRPr sz="1600">
                <a:solidFill>
                  <a:srgbClr val="003399"/>
                </a:solidFill>
                <a:latin typeface="Arial Black" pitchFamily="34" charset="0"/>
              </a:defRPr>
            </a:lvl5pPr>
            <a:lvl6pPr marL="2514600" indent="-228600" eaLnBrk="0" fontAlgn="base" hangingPunct="0">
              <a:spcBef>
                <a:spcPct val="20000"/>
              </a:spcBef>
              <a:spcAft>
                <a:spcPct val="0"/>
              </a:spcAft>
              <a:buChar char="»"/>
              <a:defRPr sz="1600">
                <a:solidFill>
                  <a:srgbClr val="003399"/>
                </a:solidFill>
                <a:latin typeface="Arial Black" pitchFamily="34" charset="0"/>
              </a:defRPr>
            </a:lvl6pPr>
            <a:lvl7pPr marL="2971800" indent="-228600" eaLnBrk="0" fontAlgn="base" hangingPunct="0">
              <a:spcBef>
                <a:spcPct val="20000"/>
              </a:spcBef>
              <a:spcAft>
                <a:spcPct val="0"/>
              </a:spcAft>
              <a:buChar char="»"/>
              <a:defRPr sz="1600">
                <a:solidFill>
                  <a:srgbClr val="003399"/>
                </a:solidFill>
                <a:latin typeface="Arial Black" pitchFamily="34" charset="0"/>
              </a:defRPr>
            </a:lvl7pPr>
            <a:lvl8pPr marL="3429000" indent="-228600" eaLnBrk="0" fontAlgn="base" hangingPunct="0">
              <a:spcBef>
                <a:spcPct val="20000"/>
              </a:spcBef>
              <a:spcAft>
                <a:spcPct val="0"/>
              </a:spcAft>
              <a:buChar char="»"/>
              <a:defRPr sz="1600">
                <a:solidFill>
                  <a:srgbClr val="003399"/>
                </a:solidFill>
                <a:latin typeface="Arial Black" pitchFamily="34" charset="0"/>
              </a:defRPr>
            </a:lvl8pPr>
            <a:lvl9pPr marL="3886200" indent="-228600" eaLnBrk="0" fontAlgn="base" hangingPunct="0">
              <a:spcBef>
                <a:spcPct val="20000"/>
              </a:spcBef>
              <a:spcAft>
                <a:spcPct val="0"/>
              </a:spcAft>
              <a:buChar char="»"/>
              <a:defRPr sz="1600">
                <a:solidFill>
                  <a:srgbClr val="003399"/>
                </a:solidFill>
                <a:latin typeface="Arial Black" pitchFamily="34" charset="0"/>
              </a:defRPr>
            </a:lvl9pPr>
          </a:lstStyle>
          <a:p>
            <a:pPr eaLnBrk="1" hangingPunct="1">
              <a:spcBef>
                <a:spcPct val="0"/>
              </a:spcBef>
              <a:buFontTx/>
              <a:buNone/>
            </a:pPr>
            <a:r>
              <a:rPr lang="en-US" altLang="en-US" sz="1400" dirty="0">
                <a:solidFill>
                  <a:schemeClr val="tx1"/>
                </a:solidFill>
                <a:latin typeface="Arial" pitchFamily="34" charset="0"/>
              </a:rPr>
              <a:t>Chile</a:t>
            </a:r>
          </a:p>
          <a:p>
            <a:pPr eaLnBrk="1" hangingPunct="1">
              <a:spcBef>
                <a:spcPct val="0"/>
              </a:spcBef>
              <a:buFontTx/>
              <a:buNone/>
            </a:pPr>
            <a:r>
              <a:rPr lang="en-US" altLang="en-US" sz="1400" dirty="0">
                <a:solidFill>
                  <a:schemeClr val="tx1"/>
                </a:solidFill>
                <a:latin typeface="Arial" pitchFamily="34" charset="0"/>
              </a:rPr>
              <a:t>Peru</a:t>
            </a:r>
            <a:endParaRPr lang="en-SG" altLang="en-US" sz="1400" dirty="0">
              <a:solidFill>
                <a:schemeClr val="tx1"/>
              </a:solidFill>
              <a:latin typeface="Arial" pitchFamily="34" charset="0"/>
            </a:endParaRPr>
          </a:p>
        </p:txBody>
      </p:sp>
      <p:sp>
        <p:nvSpPr>
          <p:cNvPr id="21522" name="TextBox 22"/>
          <p:cNvSpPr txBox="1">
            <a:spLocks noChangeArrowheads="1"/>
          </p:cNvSpPr>
          <p:nvPr/>
        </p:nvSpPr>
        <p:spPr bwMode="auto">
          <a:xfrm>
            <a:off x="7861300" y="4222750"/>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003399"/>
                </a:solidFill>
                <a:latin typeface="Arial Black" pitchFamily="34" charset="0"/>
              </a:defRPr>
            </a:lvl1pPr>
            <a:lvl2pPr marL="742950" indent="-285750" eaLnBrk="0" hangingPunct="0">
              <a:spcBef>
                <a:spcPct val="20000"/>
              </a:spcBef>
              <a:buChar char="–"/>
              <a:defRPr sz="2000">
                <a:solidFill>
                  <a:srgbClr val="003399"/>
                </a:solidFill>
                <a:latin typeface="Arial Black" pitchFamily="34" charset="0"/>
              </a:defRPr>
            </a:lvl2pPr>
            <a:lvl3pPr marL="1143000" indent="-228600" eaLnBrk="0" hangingPunct="0">
              <a:spcBef>
                <a:spcPct val="20000"/>
              </a:spcBef>
              <a:buChar char="•"/>
              <a:defRPr>
                <a:solidFill>
                  <a:srgbClr val="003399"/>
                </a:solidFill>
                <a:latin typeface="Arial Black" pitchFamily="34" charset="0"/>
              </a:defRPr>
            </a:lvl3pPr>
            <a:lvl4pPr marL="1600200" indent="-228600" eaLnBrk="0" hangingPunct="0">
              <a:spcBef>
                <a:spcPct val="20000"/>
              </a:spcBef>
              <a:buChar char="–"/>
              <a:defRPr sz="1600">
                <a:solidFill>
                  <a:srgbClr val="003399"/>
                </a:solidFill>
                <a:latin typeface="Arial Black" pitchFamily="34" charset="0"/>
              </a:defRPr>
            </a:lvl4pPr>
            <a:lvl5pPr marL="2057400" indent="-228600" eaLnBrk="0" hangingPunct="0">
              <a:spcBef>
                <a:spcPct val="20000"/>
              </a:spcBef>
              <a:buChar char="»"/>
              <a:defRPr sz="1600">
                <a:solidFill>
                  <a:srgbClr val="003399"/>
                </a:solidFill>
                <a:latin typeface="Arial Black" pitchFamily="34" charset="0"/>
              </a:defRPr>
            </a:lvl5pPr>
            <a:lvl6pPr marL="2514600" indent="-228600" eaLnBrk="0" fontAlgn="base" hangingPunct="0">
              <a:spcBef>
                <a:spcPct val="20000"/>
              </a:spcBef>
              <a:spcAft>
                <a:spcPct val="0"/>
              </a:spcAft>
              <a:buChar char="»"/>
              <a:defRPr sz="1600">
                <a:solidFill>
                  <a:srgbClr val="003399"/>
                </a:solidFill>
                <a:latin typeface="Arial Black" pitchFamily="34" charset="0"/>
              </a:defRPr>
            </a:lvl6pPr>
            <a:lvl7pPr marL="2971800" indent="-228600" eaLnBrk="0" fontAlgn="base" hangingPunct="0">
              <a:spcBef>
                <a:spcPct val="20000"/>
              </a:spcBef>
              <a:spcAft>
                <a:spcPct val="0"/>
              </a:spcAft>
              <a:buChar char="»"/>
              <a:defRPr sz="1600">
                <a:solidFill>
                  <a:srgbClr val="003399"/>
                </a:solidFill>
                <a:latin typeface="Arial Black" pitchFamily="34" charset="0"/>
              </a:defRPr>
            </a:lvl7pPr>
            <a:lvl8pPr marL="3429000" indent="-228600" eaLnBrk="0" fontAlgn="base" hangingPunct="0">
              <a:spcBef>
                <a:spcPct val="20000"/>
              </a:spcBef>
              <a:spcAft>
                <a:spcPct val="0"/>
              </a:spcAft>
              <a:buChar char="»"/>
              <a:defRPr sz="1600">
                <a:solidFill>
                  <a:srgbClr val="003399"/>
                </a:solidFill>
                <a:latin typeface="Arial Black" pitchFamily="34" charset="0"/>
              </a:defRPr>
            </a:lvl8pPr>
            <a:lvl9pPr marL="3886200" indent="-228600" eaLnBrk="0" fontAlgn="base" hangingPunct="0">
              <a:spcBef>
                <a:spcPct val="20000"/>
              </a:spcBef>
              <a:spcAft>
                <a:spcPct val="0"/>
              </a:spcAft>
              <a:buChar char="»"/>
              <a:defRPr sz="1600">
                <a:solidFill>
                  <a:srgbClr val="003399"/>
                </a:solidFill>
                <a:latin typeface="Arial Black" pitchFamily="34" charset="0"/>
              </a:defRPr>
            </a:lvl9pPr>
          </a:lstStyle>
          <a:p>
            <a:pPr eaLnBrk="1" hangingPunct="1">
              <a:spcBef>
                <a:spcPct val="0"/>
              </a:spcBef>
              <a:buFontTx/>
              <a:buNone/>
            </a:pPr>
            <a:r>
              <a:rPr lang="en-US" altLang="en-US" sz="1400" dirty="0">
                <a:solidFill>
                  <a:schemeClr val="tx1"/>
                </a:solidFill>
                <a:latin typeface="Arial" pitchFamily="34" charset="0"/>
              </a:rPr>
              <a:t>Colombia</a:t>
            </a:r>
            <a:endParaRPr lang="en-SG" altLang="en-US" sz="1400" dirty="0">
              <a:solidFill>
                <a:schemeClr val="tx1"/>
              </a:solidFill>
              <a:latin typeface="Arial" pitchFamily="34" charset="0"/>
            </a:endParaRPr>
          </a:p>
        </p:txBody>
      </p:sp>
      <p:sp>
        <p:nvSpPr>
          <p:cNvPr id="21523" name="TextBox 23"/>
          <p:cNvSpPr txBox="1">
            <a:spLocks noChangeArrowheads="1"/>
          </p:cNvSpPr>
          <p:nvPr/>
        </p:nvSpPr>
        <p:spPr bwMode="auto">
          <a:xfrm>
            <a:off x="8388350" y="3878263"/>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003399"/>
                </a:solidFill>
                <a:latin typeface="Arial Black" pitchFamily="34" charset="0"/>
              </a:defRPr>
            </a:lvl1pPr>
            <a:lvl2pPr marL="742950" indent="-285750" eaLnBrk="0" hangingPunct="0">
              <a:spcBef>
                <a:spcPct val="20000"/>
              </a:spcBef>
              <a:buChar char="–"/>
              <a:defRPr sz="2000">
                <a:solidFill>
                  <a:srgbClr val="003399"/>
                </a:solidFill>
                <a:latin typeface="Arial Black" pitchFamily="34" charset="0"/>
              </a:defRPr>
            </a:lvl2pPr>
            <a:lvl3pPr marL="1143000" indent="-228600" eaLnBrk="0" hangingPunct="0">
              <a:spcBef>
                <a:spcPct val="20000"/>
              </a:spcBef>
              <a:buChar char="•"/>
              <a:defRPr>
                <a:solidFill>
                  <a:srgbClr val="003399"/>
                </a:solidFill>
                <a:latin typeface="Arial Black" pitchFamily="34" charset="0"/>
              </a:defRPr>
            </a:lvl3pPr>
            <a:lvl4pPr marL="1600200" indent="-228600" eaLnBrk="0" hangingPunct="0">
              <a:spcBef>
                <a:spcPct val="20000"/>
              </a:spcBef>
              <a:buChar char="–"/>
              <a:defRPr sz="1600">
                <a:solidFill>
                  <a:srgbClr val="003399"/>
                </a:solidFill>
                <a:latin typeface="Arial Black" pitchFamily="34" charset="0"/>
              </a:defRPr>
            </a:lvl4pPr>
            <a:lvl5pPr marL="2057400" indent="-228600" eaLnBrk="0" hangingPunct="0">
              <a:spcBef>
                <a:spcPct val="20000"/>
              </a:spcBef>
              <a:buChar char="»"/>
              <a:defRPr sz="1600">
                <a:solidFill>
                  <a:srgbClr val="003399"/>
                </a:solidFill>
                <a:latin typeface="Arial Black" pitchFamily="34" charset="0"/>
              </a:defRPr>
            </a:lvl5pPr>
            <a:lvl6pPr marL="2514600" indent="-228600" eaLnBrk="0" fontAlgn="base" hangingPunct="0">
              <a:spcBef>
                <a:spcPct val="20000"/>
              </a:spcBef>
              <a:spcAft>
                <a:spcPct val="0"/>
              </a:spcAft>
              <a:buChar char="»"/>
              <a:defRPr sz="1600">
                <a:solidFill>
                  <a:srgbClr val="003399"/>
                </a:solidFill>
                <a:latin typeface="Arial Black" pitchFamily="34" charset="0"/>
              </a:defRPr>
            </a:lvl6pPr>
            <a:lvl7pPr marL="2971800" indent="-228600" eaLnBrk="0" fontAlgn="base" hangingPunct="0">
              <a:spcBef>
                <a:spcPct val="20000"/>
              </a:spcBef>
              <a:spcAft>
                <a:spcPct val="0"/>
              </a:spcAft>
              <a:buChar char="»"/>
              <a:defRPr sz="1600">
                <a:solidFill>
                  <a:srgbClr val="003399"/>
                </a:solidFill>
                <a:latin typeface="Arial Black" pitchFamily="34" charset="0"/>
              </a:defRPr>
            </a:lvl7pPr>
            <a:lvl8pPr marL="3429000" indent="-228600" eaLnBrk="0" fontAlgn="base" hangingPunct="0">
              <a:spcBef>
                <a:spcPct val="20000"/>
              </a:spcBef>
              <a:spcAft>
                <a:spcPct val="0"/>
              </a:spcAft>
              <a:buChar char="»"/>
              <a:defRPr sz="1600">
                <a:solidFill>
                  <a:srgbClr val="003399"/>
                </a:solidFill>
                <a:latin typeface="Arial Black" pitchFamily="34" charset="0"/>
              </a:defRPr>
            </a:lvl8pPr>
            <a:lvl9pPr marL="3886200" indent="-228600" eaLnBrk="0" fontAlgn="base" hangingPunct="0">
              <a:spcBef>
                <a:spcPct val="20000"/>
              </a:spcBef>
              <a:spcAft>
                <a:spcPct val="0"/>
              </a:spcAft>
              <a:buChar char="»"/>
              <a:defRPr sz="1600">
                <a:solidFill>
                  <a:srgbClr val="003399"/>
                </a:solidFill>
                <a:latin typeface="Arial Black" pitchFamily="34" charset="0"/>
              </a:defRPr>
            </a:lvl9pPr>
          </a:lstStyle>
          <a:p>
            <a:pPr eaLnBrk="1" hangingPunct="1">
              <a:spcBef>
                <a:spcPct val="0"/>
              </a:spcBef>
              <a:buFontTx/>
              <a:buNone/>
            </a:pPr>
            <a:r>
              <a:rPr lang="en-US" altLang="en-US" sz="1400" b="1" dirty="0">
                <a:solidFill>
                  <a:schemeClr val="tx1"/>
                </a:solidFill>
                <a:latin typeface="Arial" pitchFamily="34" charset="0"/>
              </a:rPr>
              <a:t>PA</a:t>
            </a:r>
            <a:endParaRPr lang="en-SG" altLang="en-US" sz="1400" b="1" dirty="0">
              <a:solidFill>
                <a:schemeClr val="tx1"/>
              </a:solidFill>
              <a:latin typeface="Arial" pitchFamily="34" charset="0"/>
            </a:endParaRPr>
          </a:p>
        </p:txBody>
      </p:sp>
      <p:sp>
        <p:nvSpPr>
          <p:cNvPr id="21524" name="TextBox 24"/>
          <p:cNvSpPr txBox="1">
            <a:spLocks noChangeArrowheads="1"/>
          </p:cNvSpPr>
          <p:nvPr/>
        </p:nvSpPr>
        <p:spPr bwMode="auto">
          <a:xfrm>
            <a:off x="6786563" y="15906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003399"/>
                </a:solidFill>
                <a:latin typeface="Arial Black" pitchFamily="34" charset="0"/>
              </a:defRPr>
            </a:lvl1pPr>
            <a:lvl2pPr marL="742950" indent="-285750" eaLnBrk="0" hangingPunct="0">
              <a:spcBef>
                <a:spcPct val="20000"/>
              </a:spcBef>
              <a:buChar char="–"/>
              <a:defRPr sz="2000">
                <a:solidFill>
                  <a:srgbClr val="003399"/>
                </a:solidFill>
                <a:latin typeface="Arial Black" pitchFamily="34" charset="0"/>
              </a:defRPr>
            </a:lvl2pPr>
            <a:lvl3pPr marL="1143000" indent="-228600" eaLnBrk="0" hangingPunct="0">
              <a:spcBef>
                <a:spcPct val="20000"/>
              </a:spcBef>
              <a:buChar char="•"/>
              <a:defRPr>
                <a:solidFill>
                  <a:srgbClr val="003399"/>
                </a:solidFill>
                <a:latin typeface="Arial Black" pitchFamily="34" charset="0"/>
              </a:defRPr>
            </a:lvl3pPr>
            <a:lvl4pPr marL="1600200" indent="-228600" eaLnBrk="0" hangingPunct="0">
              <a:spcBef>
                <a:spcPct val="20000"/>
              </a:spcBef>
              <a:buChar char="–"/>
              <a:defRPr sz="1600">
                <a:solidFill>
                  <a:srgbClr val="003399"/>
                </a:solidFill>
                <a:latin typeface="Arial Black" pitchFamily="34" charset="0"/>
              </a:defRPr>
            </a:lvl4pPr>
            <a:lvl5pPr marL="2057400" indent="-228600" eaLnBrk="0" hangingPunct="0">
              <a:spcBef>
                <a:spcPct val="20000"/>
              </a:spcBef>
              <a:buChar char="»"/>
              <a:defRPr sz="1600">
                <a:solidFill>
                  <a:srgbClr val="003399"/>
                </a:solidFill>
                <a:latin typeface="Arial Black" pitchFamily="34" charset="0"/>
              </a:defRPr>
            </a:lvl5pPr>
            <a:lvl6pPr marL="2514600" indent="-228600" eaLnBrk="0" fontAlgn="base" hangingPunct="0">
              <a:spcBef>
                <a:spcPct val="20000"/>
              </a:spcBef>
              <a:spcAft>
                <a:spcPct val="0"/>
              </a:spcAft>
              <a:buChar char="»"/>
              <a:defRPr sz="1600">
                <a:solidFill>
                  <a:srgbClr val="003399"/>
                </a:solidFill>
                <a:latin typeface="Arial Black" pitchFamily="34" charset="0"/>
              </a:defRPr>
            </a:lvl6pPr>
            <a:lvl7pPr marL="2971800" indent="-228600" eaLnBrk="0" fontAlgn="base" hangingPunct="0">
              <a:spcBef>
                <a:spcPct val="20000"/>
              </a:spcBef>
              <a:spcAft>
                <a:spcPct val="0"/>
              </a:spcAft>
              <a:buChar char="»"/>
              <a:defRPr sz="1600">
                <a:solidFill>
                  <a:srgbClr val="003399"/>
                </a:solidFill>
                <a:latin typeface="Arial Black" pitchFamily="34" charset="0"/>
              </a:defRPr>
            </a:lvl7pPr>
            <a:lvl8pPr marL="3429000" indent="-228600" eaLnBrk="0" fontAlgn="base" hangingPunct="0">
              <a:spcBef>
                <a:spcPct val="20000"/>
              </a:spcBef>
              <a:spcAft>
                <a:spcPct val="0"/>
              </a:spcAft>
              <a:buChar char="»"/>
              <a:defRPr sz="1600">
                <a:solidFill>
                  <a:srgbClr val="003399"/>
                </a:solidFill>
                <a:latin typeface="Arial Black" pitchFamily="34" charset="0"/>
              </a:defRPr>
            </a:lvl8pPr>
            <a:lvl9pPr marL="3886200" indent="-228600" eaLnBrk="0" fontAlgn="base" hangingPunct="0">
              <a:spcBef>
                <a:spcPct val="20000"/>
              </a:spcBef>
              <a:spcAft>
                <a:spcPct val="0"/>
              </a:spcAft>
              <a:buChar char="»"/>
              <a:defRPr sz="1600">
                <a:solidFill>
                  <a:srgbClr val="003399"/>
                </a:solidFill>
                <a:latin typeface="Arial Black" pitchFamily="34" charset="0"/>
              </a:defRPr>
            </a:lvl9pPr>
          </a:lstStyle>
          <a:p>
            <a:pPr eaLnBrk="1" hangingPunct="1">
              <a:spcBef>
                <a:spcPct val="0"/>
              </a:spcBef>
              <a:buFontTx/>
              <a:buNone/>
            </a:pPr>
            <a:r>
              <a:rPr lang="en-US" altLang="en-US" sz="1400" b="1" dirty="0">
                <a:solidFill>
                  <a:schemeClr val="tx1"/>
                </a:solidFill>
                <a:latin typeface="Arial" pitchFamily="34" charset="0"/>
              </a:rPr>
              <a:t>APEC</a:t>
            </a:r>
            <a:endParaRPr lang="en-SG" altLang="en-US" sz="1400" b="1" dirty="0">
              <a:solidFill>
                <a:schemeClr val="tx1"/>
              </a:solidFill>
              <a:latin typeface="Arial" pitchFamily="34" charset="0"/>
            </a:endParaRPr>
          </a:p>
        </p:txBody>
      </p:sp>
      <p:sp>
        <p:nvSpPr>
          <p:cNvPr id="21525" name="TextBox 25"/>
          <p:cNvSpPr txBox="1">
            <a:spLocks noChangeArrowheads="1"/>
          </p:cNvSpPr>
          <p:nvPr/>
        </p:nvSpPr>
        <p:spPr bwMode="auto">
          <a:xfrm>
            <a:off x="3413125" y="189865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003399"/>
                </a:solidFill>
                <a:latin typeface="Arial Black" pitchFamily="34" charset="0"/>
              </a:defRPr>
            </a:lvl1pPr>
            <a:lvl2pPr marL="742950" indent="-285750" eaLnBrk="0" hangingPunct="0">
              <a:spcBef>
                <a:spcPct val="20000"/>
              </a:spcBef>
              <a:buChar char="–"/>
              <a:defRPr sz="2000">
                <a:solidFill>
                  <a:srgbClr val="003399"/>
                </a:solidFill>
                <a:latin typeface="Arial Black" pitchFamily="34" charset="0"/>
              </a:defRPr>
            </a:lvl2pPr>
            <a:lvl3pPr marL="1143000" indent="-228600" eaLnBrk="0" hangingPunct="0">
              <a:spcBef>
                <a:spcPct val="20000"/>
              </a:spcBef>
              <a:buChar char="•"/>
              <a:defRPr>
                <a:solidFill>
                  <a:srgbClr val="003399"/>
                </a:solidFill>
                <a:latin typeface="Arial Black" pitchFamily="34" charset="0"/>
              </a:defRPr>
            </a:lvl3pPr>
            <a:lvl4pPr marL="1600200" indent="-228600" eaLnBrk="0" hangingPunct="0">
              <a:spcBef>
                <a:spcPct val="20000"/>
              </a:spcBef>
              <a:buChar char="–"/>
              <a:defRPr sz="1600">
                <a:solidFill>
                  <a:srgbClr val="003399"/>
                </a:solidFill>
                <a:latin typeface="Arial Black" pitchFamily="34" charset="0"/>
              </a:defRPr>
            </a:lvl4pPr>
            <a:lvl5pPr marL="2057400" indent="-228600" eaLnBrk="0" hangingPunct="0">
              <a:spcBef>
                <a:spcPct val="20000"/>
              </a:spcBef>
              <a:buChar char="»"/>
              <a:defRPr sz="1600">
                <a:solidFill>
                  <a:srgbClr val="003399"/>
                </a:solidFill>
                <a:latin typeface="Arial Black" pitchFamily="34" charset="0"/>
              </a:defRPr>
            </a:lvl5pPr>
            <a:lvl6pPr marL="2514600" indent="-228600" eaLnBrk="0" fontAlgn="base" hangingPunct="0">
              <a:spcBef>
                <a:spcPct val="20000"/>
              </a:spcBef>
              <a:spcAft>
                <a:spcPct val="0"/>
              </a:spcAft>
              <a:buChar char="»"/>
              <a:defRPr sz="1600">
                <a:solidFill>
                  <a:srgbClr val="003399"/>
                </a:solidFill>
                <a:latin typeface="Arial Black" pitchFamily="34" charset="0"/>
              </a:defRPr>
            </a:lvl6pPr>
            <a:lvl7pPr marL="2971800" indent="-228600" eaLnBrk="0" fontAlgn="base" hangingPunct="0">
              <a:spcBef>
                <a:spcPct val="20000"/>
              </a:spcBef>
              <a:spcAft>
                <a:spcPct val="0"/>
              </a:spcAft>
              <a:buChar char="»"/>
              <a:defRPr sz="1600">
                <a:solidFill>
                  <a:srgbClr val="003399"/>
                </a:solidFill>
                <a:latin typeface="Arial Black" pitchFamily="34" charset="0"/>
              </a:defRPr>
            </a:lvl7pPr>
            <a:lvl8pPr marL="3429000" indent="-228600" eaLnBrk="0" fontAlgn="base" hangingPunct="0">
              <a:spcBef>
                <a:spcPct val="20000"/>
              </a:spcBef>
              <a:spcAft>
                <a:spcPct val="0"/>
              </a:spcAft>
              <a:buChar char="»"/>
              <a:defRPr sz="1600">
                <a:solidFill>
                  <a:srgbClr val="003399"/>
                </a:solidFill>
                <a:latin typeface="Arial Black" pitchFamily="34" charset="0"/>
              </a:defRPr>
            </a:lvl8pPr>
            <a:lvl9pPr marL="3886200" indent="-228600" eaLnBrk="0" fontAlgn="base" hangingPunct="0">
              <a:spcBef>
                <a:spcPct val="20000"/>
              </a:spcBef>
              <a:spcAft>
                <a:spcPct val="0"/>
              </a:spcAft>
              <a:buChar char="»"/>
              <a:defRPr sz="1600">
                <a:solidFill>
                  <a:srgbClr val="003399"/>
                </a:solidFill>
                <a:latin typeface="Arial Black" pitchFamily="34" charset="0"/>
              </a:defRPr>
            </a:lvl9pPr>
          </a:lstStyle>
          <a:p>
            <a:pPr eaLnBrk="1" hangingPunct="1">
              <a:spcBef>
                <a:spcPct val="0"/>
              </a:spcBef>
              <a:buFontTx/>
              <a:buNone/>
            </a:pPr>
            <a:r>
              <a:rPr lang="en-US" altLang="en-US" sz="1400" dirty="0">
                <a:solidFill>
                  <a:schemeClr val="tx1"/>
                </a:solidFill>
                <a:latin typeface="Arial" pitchFamily="34" charset="0"/>
              </a:rPr>
              <a:t>Russia</a:t>
            </a:r>
            <a:endParaRPr lang="en-SG" altLang="en-US" sz="1400" dirty="0">
              <a:solidFill>
                <a:schemeClr val="tx1"/>
              </a:solidFill>
              <a:latin typeface="Arial" pitchFamily="34" charset="0"/>
            </a:endParaRPr>
          </a:p>
        </p:txBody>
      </p:sp>
      <p:sp>
        <p:nvSpPr>
          <p:cNvPr id="21526" name="TextBox 26"/>
          <p:cNvSpPr txBox="1">
            <a:spLocks noChangeArrowheads="1"/>
          </p:cNvSpPr>
          <p:nvPr/>
        </p:nvSpPr>
        <p:spPr bwMode="auto">
          <a:xfrm>
            <a:off x="4419600" y="1577975"/>
            <a:ext cx="1905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003399"/>
                </a:solidFill>
                <a:latin typeface="Arial Black" pitchFamily="34" charset="0"/>
              </a:defRPr>
            </a:lvl1pPr>
            <a:lvl2pPr marL="742950" indent="-285750" eaLnBrk="0" hangingPunct="0">
              <a:spcBef>
                <a:spcPct val="20000"/>
              </a:spcBef>
              <a:buChar char="–"/>
              <a:defRPr sz="2000">
                <a:solidFill>
                  <a:srgbClr val="003399"/>
                </a:solidFill>
                <a:latin typeface="Arial Black" pitchFamily="34" charset="0"/>
              </a:defRPr>
            </a:lvl2pPr>
            <a:lvl3pPr marL="1143000" indent="-228600" eaLnBrk="0" hangingPunct="0">
              <a:spcBef>
                <a:spcPct val="20000"/>
              </a:spcBef>
              <a:buChar char="•"/>
              <a:defRPr>
                <a:solidFill>
                  <a:srgbClr val="003399"/>
                </a:solidFill>
                <a:latin typeface="Arial Black" pitchFamily="34" charset="0"/>
              </a:defRPr>
            </a:lvl3pPr>
            <a:lvl4pPr marL="1600200" indent="-228600" eaLnBrk="0" hangingPunct="0">
              <a:spcBef>
                <a:spcPct val="20000"/>
              </a:spcBef>
              <a:buChar char="–"/>
              <a:defRPr sz="1600">
                <a:solidFill>
                  <a:srgbClr val="003399"/>
                </a:solidFill>
                <a:latin typeface="Arial Black" pitchFamily="34" charset="0"/>
              </a:defRPr>
            </a:lvl4pPr>
            <a:lvl5pPr marL="2057400" indent="-228600" eaLnBrk="0" hangingPunct="0">
              <a:spcBef>
                <a:spcPct val="20000"/>
              </a:spcBef>
              <a:buChar char="»"/>
              <a:defRPr sz="1600">
                <a:solidFill>
                  <a:srgbClr val="003399"/>
                </a:solidFill>
                <a:latin typeface="Arial Black" pitchFamily="34" charset="0"/>
              </a:defRPr>
            </a:lvl5pPr>
            <a:lvl6pPr marL="2514600" indent="-228600" eaLnBrk="0" fontAlgn="base" hangingPunct="0">
              <a:spcBef>
                <a:spcPct val="20000"/>
              </a:spcBef>
              <a:spcAft>
                <a:spcPct val="0"/>
              </a:spcAft>
              <a:buChar char="»"/>
              <a:defRPr sz="1600">
                <a:solidFill>
                  <a:srgbClr val="003399"/>
                </a:solidFill>
                <a:latin typeface="Arial Black" pitchFamily="34" charset="0"/>
              </a:defRPr>
            </a:lvl6pPr>
            <a:lvl7pPr marL="2971800" indent="-228600" eaLnBrk="0" fontAlgn="base" hangingPunct="0">
              <a:spcBef>
                <a:spcPct val="20000"/>
              </a:spcBef>
              <a:spcAft>
                <a:spcPct val="0"/>
              </a:spcAft>
              <a:buChar char="»"/>
              <a:defRPr sz="1600">
                <a:solidFill>
                  <a:srgbClr val="003399"/>
                </a:solidFill>
                <a:latin typeface="Arial Black" pitchFamily="34" charset="0"/>
              </a:defRPr>
            </a:lvl7pPr>
            <a:lvl8pPr marL="3429000" indent="-228600" eaLnBrk="0" fontAlgn="base" hangingPunct="0">
              <a:spcBef>
                <a:spcPct val="20000"/>
              </a:spcBef>
              <a:spcAft>
                <a:spcPct val="0"/>
              </a:spcAft>
              <a:buChar char="»"/>
              <a:defRPr sz="1600">
                <a:solidFill>
                  <a:srgbClr val="003399"/>
                </a:solidFill>
                <a:latin typeface="Arial Black" pitchFamily="34" charset="0"/>
              </a:defRPr>
            </a:lvl8pPr>
            <a:lvl9pPr marL="3886200" indent="-228600" eaLnBrk="0" fontAlgn="base" hangingPunct="0">
              <a:spcBef>
                <a:spcPct val="20000"/>
              </a:spcBef>
              <a:spcAft>
                <a:spcPct val="0"/>
              </a:spcAft>
              <a:buChar char="»"/>
              <a:defRPr sz="1600">
                <a:solidFill>
                  <a:srgbClr val="003399"/>
                </a:solidFill>
                <a:latin typeface="Arial Black" pitchFamily="34" charset="0"/>
              </a:defRPr>
            </a:lvl9pPr>
          </a:lstStyle>
          <a:p>
            <a:pPr eaLnBrk="1" hangingPunct="1">
              <a:spcBef>
                <a:spcPct val="0"/>
              </a:spcBef>
              <a:buFontTx/>
              <a:buNone/>
            </a:pPr>
            <a:r>
              <a:rPr lang="en-US" altLang="en-US" sz="1400" dirty="0">
                <a:solidFill>
                  <a:schemeClr val="tx1"/>
                </a:solidFill>
                <a:latin typeface="Arial" pitchFamily="34" charset="0"/>
              </a:rPr>
              <a:t>Chinese Taipei</a:t>
            </a:r>
          </a:p>
          <a:p>
            <a:pPr eaLnBrk="1" hangingPunct="1">
              <a:spcBef>
                <a:spcPct val="0"/>
              </a:spcBef>
              <a:buFontTx/>
              <a:buNone/>
            </a:pPr>
            <a:r>
              <a:rPr lang="en-US" altLang="en-US" sz="1400" dirty="0">
                <a:solidFill>
                  <a:schemeClr val="tx1"/>
                </a:solidFill>
                <a:latin typeface="Arial" pitchFamily="34" charset="0"/>
              </a:rPr>
              <a:t>Hong Kong, China</a:t>
            </a:r>
            <a:endParaRPr lang="en-SG" altLang="en-US" sz="1400" dirty="0">
              <a:solidFill>
                <a:schemeClr val="tx1"/>
              </a:solidFill>
              <a:latin typeface="Arial" pitchFamily="34" charset="0"/>
            </a:endParaRPr>
          </a:p>
        </p:txBody>
      </p:sp>
      <p:sp>
        <p:nvSpPr>
          <p:cNvPr id="21527" name="TextBox 27"/>
          <p:cNvSpPr txBox="1">
            <a:spLocks noChangeArrowheads="1"/>
          </p:cNvSpPr>
          <p:nvPr/>
        </p:nvSpPr>
        <p:spPr bwMode="auto">
          <a:xfrm>
            <a:off x="6121400" y="5799138"/>
            <a:ext cx="1827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003399"/>
                </a:solidFill>
                <a:latin typeface="Arial Black" pitchFamily="34" charset="0"/>
              </a:defRPr>
            </a:lvl1pPr>
            <a:lvl2pPr marL="742950" indent="-285750" eaLnBrk="0" hangingPunct="0">
              <a:spcBef>
                <a:spcPct val="20000"/>
              </a:spcBef>
              <a:buChar char="–"/>
              <a:defRPr sz="2000">
                <a:solidFill>
                  <a:srgbClr val="003399"/>
                </a:solidFill>
                <a:latin typeface="Arial Black" pitchFamily="34" charset="0"/>
              </a:defRPr>
            </a:lvl2pPr>
            <a:lvl3pPr marL="1143000" indent="-228600" eaLnBrk="0" hangingPunct="0">
              <a:spcBef>
                <a:spcPct val="20000"/>
              </a:spcBef>
              <a:buChar char="•"/>
              <a:defRPr>
                <a:solidFill>
                  <a:srgbClr val="003399"/>
                </a:solidFill>
                <a:latin typeface="Arial Black" pitchFamily="34" charset="0"/>
              </a:defRPr>
            </a:lvl3pPr>
            <a:lvl4pPr marL="1600200" indent="-228600" eaLnBrk="0" hangingPunct="0">
              <a:spcBef>
                <a:spcPct val="20000"/>
              </a:spcBef>
              <a:buChar char="–"/>
              <a:defRPr sz="1600">
                <a:solidFill>
                  <a:srgbClr val="003399"/>
                </a:solidFill>
                <a:latin typeface="Arial Black" pitchFamily="34" charset="0"/>
              </a:defRPr>
            </a:lvl4pPr>
            <a:lvl5pPr marL="2057400" indent="-228600" eaLnBrk="0" hangingPunct="0">
              <a:spcBef>
                <a:spcPct val="20000"/>
              </a:spcBef>
              <a:buChar char="»"/>
              <a:defRPr sz="1600">
                <a:solidFill>
                  <a:srgbClr val="003399"/>
                </a:solidFill>
                <a:latin typeface="Arial Black" pitchFamily="34" charset="0"/>
              </a:defRPr>
            </a:lvl5pPr>
            <a:lvl6pPr marL="2514600" indent="-228600" eaLnBrk="0" fontAlgn="base" hangingPunct="0">
              <a:spcBef>
                <a:spcPct val="20000"/>
              </a:spcBef>
              <a:spcAft>
                <a:spcPct val="0"/>
              </a:spcAft>
              <a:buChar char="»"/>
              <a:defRPr sz="1600">
                <a:solidFill>
                  <a:srgbClr val="003399"/>
                </a:solidFill>
                <a:latin typeface="Arial Black" pitchFamily="34" charset="0"/>
              </a:defRPr>
            </a:lvl6pPr>
            <a:lvl7pPr marL="2971800" indent="-228600" eaLnBrk="0" fontAlgn="base" hangingPunct="0">
              <a:spcBef>
                <a:spcPct val="20000"/>
              </a:spcBef>
              <a:spcAft>
                <a:spcPct val="0"/>
              </a:spcAft>
              <a:buChar char="»"/>
              <a:defRPr sz="1600">
                <a:solidFill>
                  <a:srgbClr val="003399"/>
                </a:solidFill>
                <a:latin typeface="Arial Black" pitchFamily="34" charset="0"/>
              </a:defRPr>
            </a:lvl7pPr>
            <a:lvl8pPr marL="3429000" indent="-228600" eaLnBrk="0" fontAlgn="base" hangingPunct="0">
              <a:spcBef>
                <a:spcPct val="20000"/>
              </a:spcBef>
              <a:spcAft>
                <a:spcPct val="0"/>
              </a:spcAft>
              <a:buChar char="»"/>
              <a:defRPr sz="1600">
                <a:solidFill>
                  <a:srgbClr val="003399"/>
                </a:solidFill>
                <a:latin typeface="Arial Black" pitchFamily="34" charset="0"/>
              </a:defRPr>
            </a:lvl8pPr>
            <a:lvl9pPr marL="3886200" indent="-228600" eaLnBrk="0" fontAlgn="base" hangingPunct="0">
              <a:spcBef>
                <a:spcPct val="20000"/>
              </a:spcBef>
              <a:spcAft>
                <a:spcPct val="0"/>
              </a:spcAft>
              <a:buChar char="»"/>
              <a:defRPr sz="1600">
                <a:solidFill>
                  <a:srgbClr val="003399"/>
                </a:solidFill>
                <a:latin typeface="Arial Black" pitchFamily="34" charset="0"/>
              </a:defRPr>
            </a:lvl9pPr>
          </a:lstStyle>
          <a:p>
            <a:pPr eaLnBrk="1" hangingPunct="1">
              <a:spcBef>
                <a:spcPct val="0"/>
              </a:spcBef>
              <a:buFontTx/>
              <a:buNone/>
            </a:pPr>
            <a:r>
              <a:rPr lang="en-US" altLang="en-US" sz="1400" dirty="0">
                <a:solidFill>
                  <a:schemeClr val="tx1"/>
                </a:solidFill>
                <a:latin typeface="Arial" pitchFamily="34" charset="0"/>
              </a:rPr>
              <a:t>Papua New Guinea</a:t>
            </a:r>
            <a:endParaRPr lang="en-SG" altLang="en-US" sz="1400" dirty="0">
              <a:solidFill>
                <a:schemeClr val="tx1"/>
              </a:solidFill>
              <a:latin typeface="Arial" pitchFamily="34" charset="0"/>
            </a:endParaRPr>
          </a:p>
        </p:txBody>
      </p:sp>
      <p:sp>
        <p:nvSpPr>
          <p:cNvPr id="21528" name="TextBox 42"/>
          <p:cNvSpPr txBox="1">
            <a:spLocks noChangeArrowheads="1"/>
          </p:cNvSpPr>
          <p:nvPr/>
        </p:nvSpPr>
        <p:spPr bwMode="auto">
          <a:xfrm>
            <a:off x="1852613" y="3987800"/>
            <a:ext cx="1058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003399"/>
                </a:solidFill>
                <a:latin typeface="Arial Black" pitchFamily="34" charset="0"/>
              </a:defRPr>
            </a:lvl1pPr>
            <a:lvl2pPr marL="742950" indent="-285750" eaLnBrk="0" hangingPunct="0">
              <a:spcBef>
                <a:spcPct val="20000"/>
              </a:spcBef>
              <a:buChar char="–"/>
              <a:defRPr sz="2000">
                <a:solidFill>
                  <a:srgbClr val="003399"/>
                </a:solidFill>
                <a:latin typeface="Arial Black" pitchFamily="34" charset="0"/>
              </a:defRPr>
            </a:lvl2pPr>
            <a:lvl3pPr marL="1143000" indent="-228600" eaLnBrk="0" hangingPunct="0">
              <a:spcBef>
                <a:spcPct val="20000"/>
              </a:spcBef>
              <a:buChar char="•"/>
              <a:defRPr>
                <a:solidFill>
                  <a:srgbClr val="003399"/>
                </a:solidFill>
                <a:latin typeface="Arial Black" pitchFamily="34" charset="0"/>
              </a:defRPr>
            </a:lvl3pPr>
            <a:lvl4pPr marL="1600200" indent="-228600" eaLnBrk="0" hangingPunct="0">
              <a:spcBef>
                <a:spcPct val="20000"/>
              </a:spcBef>
              <a:buChar char="–"/>
              <a:defRPr sz="1600">
                <a:solidFill>
                  <a:srgbClr val="003399"/>
                </a:solidFill>
                <a:latin typeface="Arial Black" pitchFamily="34" charset="0"/>
              </a:defRPr>
            </a:lvl4pPr>
            <a:lvl5pPr marL="2057400" indent="-228600" eaLnBrk="0" hangingPunct="0">
              <a:spcBef>
                <a:spcPct val="20000"/>
              </a:spcBef>
              <a:buChar char="»"/>
              <a:defRPr sz="1600">
                <a:solidFill>
                  <a:srgbClr val="003399"/>
                </a:solidFill>
                <a:latin typeface="Arial Black" pitchFamily="34" charset="0"/>
              </a:defRPr>
            </a:lvl5pPr>
            <a:lvl6pPr marL="2514600" indent="-228600" eaLnBrk="0" fontAlgn="base" hangingPunct="0">
              <a:spcBef>
                <a:spcPct val="20000"/>
              </a:spcBef>
              <a:spcAft>
                <a:spcPct val="0"/>
              </a:spcAft>
              <a:buChar char="»"/>
              <a:defRPr sz="1600">
                <a:solidFill>
                  <a:srgbClr val="003399"/>
                </a:solidFill>
                <a:latin typeface="Arial Black" pitchFamily="34" charset="0"/>
              </a:defRPr>
            </a:lvl6pPr>
            <a:lvl7pPr marL="2971800" indent="-228600" eaLnBrk="0" fontAlgn="base" hangingPunct="0">
              <a:spcBef>
                <a:spcPct val="20000"/>
              </a:spcBef>
              <a:spcAft>
                <a:spcPct val="0"/>
              </a:spcAft>
              <a:buChar char="»"/>
              <a:defRPr sz="1600">
                <a:solidFill>
                  <a:srgbClr val="003399"/>
                </a:solidFill>
                <a:latin typeface="Arial Black" pitchFamily="34" charset="0"/>
              </a:defRPr>
            </a:lvl7pPr>
            <a:lvl8pPr marL="3429000" indent="-228600" eaLnBrk="0" fontAlgn="base" hangingPunct="0">
              <a:spcBef>
                <a:spcPct val="20000"/>
              </a:spcBef>
              <a:spcAft>
                <a:spcPct val="0"/>
              </a:spcAft>
              <a:buChar char="»"/>
              <a:defRPr sz="1600">
                <a:solidFill>
                  <a:srgbClr val="003399"/>
                </a:solidFill>
                <a:latin typeface="Arial Black" pitchFamily="34" charset="0"/>
              </a:defRPr>
            </a:lvl8pPr>
            <a:lvl9pPr marL="3886200" indent="-228600" eaLnBrk="0" fontAlgn="base" hangingPunct="0">
              <a:spcBef>
                <a:spcPct val="20000"/>
              </a:spcBef>
              <a:spcAft>
                <a:spcPct val="0"/>
              </a:spcAft>
              <a:buChar char="»"/>
              <a:defRPr sz="1600">
                <a:solidFill>
                  <a:srgbClr val="003399"/>
                </a:solidFill>
                <a:latin typeface="Arial Black" pitchFamily="34" charset="0"/>
              </a:defRPr>
            </a:lvl9pPr>
          </a:lstStyle>
          <a:p>
            <a:pPr eaLnBrk="1" hangingPunct="1">
              <a:spcBef>
                <a:spcPct val="0"/>
              </a:spcBef>
              <a:buFontTx/>
              <a:buNone/>
            </a:pPr>
            <a:r>
              <a:rPr lang="en-US" altLang="en-US" sz="1400" dirty="0">
                <a:solidFill>
                  <a:schemeClr val="tx1"/>
                </a:solidFill>
                <a:latin typeface="Arial" pitchFamily="34" charset="0"/>
              </a:rPr>
              <a:t>Laos</a:t>
            </a:r>
            <a:endParaRPr lang="en-SG" altLang="en-US" sz="1400" dirty="0">
              <a:solidFill>
                <a:schemeClr val="tx1"/>
              </a:solidFill>
              <a:latin typeface="Arial" pitchFamily="34" charset="0"/>
            </a:endParaRPr>
          </a:p>
        </p:txBody>
      </p:sp>
      <p:sp>
        <p:nvSpPr>
          <p:cNvPr id="2" name="Rectangle 1"/>
          <p:cNvSpPr/>
          <p:nvPr/>
        </p:nvSpPr>
        <p:spPr>
          <a:xfrm>
            <a:off x="1896053" y="3657600"/>
            <a:ext cx="4102100" cy="1301751"/>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200" dirty="0">
              <a:solidFill>
                <a:schemeClr val="tx1"/>
              </a:solidFill>
            </a:endParaRPr>
          </a:p>
        </p:txBody>
      </p:sp>
      <p:sp>
        <p:nvSpPr>
          <p:cNvPr id="3" name="TextBox 2"/>
          <p:cNvSpPr txBox="1"/>
          <p:nvPr/>
        </p:nvSpPr>
        <p:spPr>
          <a:xfrm>
            <a:off x="2038350" y="3684686"/>
            <a:ext cx="665163" cy="307777"/>
          </a:xfrm>
          <a:prstGeom prst="rect">
            <a:avLst/>
          </a:prstGeom>
          <a:noFill/>
        </p:spPr>
        <p:txBody>
          <a:bodyPr wrap="square" rtlCol="0">
            <a:spAutoFit/>
          </a:bodyPr>
          <a:lstStyle/>
          <a:p>
            <a:r>
              <a:rPr lang="en-US" sz="1400" b="1" dirty="0" smtClean="0"/>
              <a:t>AEC</a:t>
            </a:r>
            <a:endParaRPr lang="en-SG"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 grpId="0" animBg="1"/>
      <p:bldP spid="7" grpId="0" animBg="1"/>
      <p:bldP spid="21"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What PECC Is</a:t>
            </a:r>
          </a:p>
        </p:txBody>
      </p:sp>
      <p:sp>
        <p:nvSpPr>
          <p:cNvPr id="94211" name="Rectangle 3"/>
          <p:cNvSpPr>
            <a:spLocks noGrp="1" noChangeArrowheads="1"/>
          </p:cNvSpPr>
          <p:nvPr>
            <p:ph type="body" idx="1"/>
          </p:nvPr>
        </p:nvSpPr>
        <p:spPr/>
        <p:txBody>
          <a:bodyPr/>
          <a:lstStyle/>
          <a:p>
            <a:pPr>
              <a:lnSpc>
                <a:spcPct val="90000"/>
              </a:lnSpc>
            </a:pPr>
            <a:r>
              <a:rPr lang="en-US" dirty="0"/>
              <a:t>A network of individuals from academia, business and government (in private capacity) organized into 26 member committees committed to enhanced Asia-Pacific regional cooperation for mutual economic benefit</a:t>
            </a:r>
          </a:p>
          <a:p>
            <a:pPr>
              <a:lnSpc>
                <a:spcPct val="90000"/>
              </a:lnSpc>
            </a:pPr>
            <a:r>
              <a:rPr lang="en-US" dirty="0"/>
              <a:t>A forum for non-governmental research and dialogue on critical economic issues facing the region</a:t>
            </a:r>
          </a:p>
          <a:p>
            <a:pPr>
              <a:lnSpc>
                <a:spcPct val="90000"/>
              </a:lnSpc>
            </a:pPr>
            <a:r>
              <a:rPr lang="en-US" dirty="0"/>
              <a:t>A vehicle for catalytic policy ideas and informed opinion to reach policymakers and leaders in Asia-Pacific economies</a:t>
            </a:r>
          </a:p>
          <a:p>
            <a:pPr>
              <a:lnSpc>
                <a:spcPct val="90000"/>
              </a:lnSpc>
            </a:pPr>
            <a:endParaRPr lang="en-US" dirty="0"/>
          </a:p>
        </p:txBody>
      </p:sp>
    </p:spTree>
    <p:extLst>
      <p:ext uri="{BB962C8B-B14F-4D97-AF65-F5344CB8AC3E}">
        <p14:creationId xmlns:p14="http://schemas.microsoft.com/office/powerpoint/2010/main" val="3568050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ASEAN Economic Community</a:t>
            </a:r>
            <a:endParaRPr lang="en-SG" sz="2400" dirty="0"/>
          </a:p>
        </p:txBody>
      </p:sp>
      <p:sp>
        <p:nvSpPr>
          <p:cNvPr id="6" name="Rectangle 5"/>
          <p:cNvSpPr/>
          <p:nvPr/>
        </p:nvSpPr>
        <p:spPr>
          <a:xfrm>
            <a:off x="304800" y="1447800"/>
            <a:ext cx="8382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lumMod val="75000"/>
                  </a:schemeClr>
                </a:solidFill>
              </a:rPr>
              <a:t>ASEAN ECONOMIC COMMUNITY</a:t>
            </a:r>
            <a:endParaRPr lang="en-SG" dirty="0">
              <a:solidFill>
                <a:schemeClr val="accent6">
                  <a:lumMod val="75000"/>
                </a:schemeClr>
              </a:solidFill>
            </a:endParaRPr>
          </a:p>
        </p:txBody>
      </p:sp>
      <p:sp>
        <p:nvSpPr>
          <p:cNvPr id="7" name="Rectangle 6"/>
          <p:cNvSpPr/>
          <p:nvPr/>
        </p:nvSpPr>
        <p:spPr>
          <a:xfrm>
            <a:off x="304800" y="2133600"/>
            <a:ext cx="1981200" cy="434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SG" sz="1400" dirty="0" smtClean="0">
                <a:solidFill>
                  <a:schemeClr val="accent6">
                    <a:lumMod val="75000"/>
                  </a:schemeClr>
                </a:solidFill>
              </a:rPr>
              <a:t>SINGLE MARKET AND PRODCTION BASE</a:t>
            </a:r>
          </a:p>
          <a:p>
            <a:endParaRPr lang="en-SG" sz="1400" dirty="0">
              <a:solidFill>
                <a:schemeClr val="accent6">
                  <a:lumMod val="75000"/>
                </a:schemeClr>
              </a:solidFill>
            </a:endParaRPr>
          </a:p>
          <a:p>
            <a:pPr marL="171450" indent="-171450">
              <a:buFont typeface="Arial" panose="020B0604020202020204" pitchFamily="34" charset="0"/>
              <a:buChar char="•"/>
            </a:pPr>
            <a:r>
              <a:rPr lang="en-SG" sz="1400" dirty="0" smtClean="0">
                <a:solidFill>
                  <a:schemeClr val="accent6">
                    <a:lumMod val="75000"/>
                  </a:schemeClr>
                </a:solidFill>
              </a:rPr>
              <a:t>Free flow of goods</a:t>
            </a:r>
          </a:p>
          <a:p>
            <a:pPr marL="171450" indent="-171450">
              <a:buFont typeface="Arial" panose="020B0604020202020204" pitchFamily="34" charset="0"/>
              <a:buChar char="•"/>
            </a:pPr>
            <a:r>
              <a:rPr lang="en-SG" sz="1400" dirty="0" smtClean="0">
                <a:solidFill>
                  <a:schemeClr val="accent6">
                    <a:lumMod val="75000"/>
                  </a:schemeClr>
                </a:solidFill>
              </a:rPr>
              <a:t>Free </a:t>
            </a:r>
            <a:r>
              <a:rPr lang="en-SG" sz="1400" dirty="0">
                <a:solidFill>
                  <a:schemeClr val="accent6">
                    <a:lumMod val="75000"/>
                  </a:schemeClr>
                </a:solidFill>
              </a:rPr>
              <a:t>flow of </a:t>
            </a:r>
            <a:r>
              <a:rPr lang="en-SG" sz="1400" dirty="0" smtClean="0">
                <a:solidFill>
                  <a:schemeClr val="accent6">
                    <a:lumMod val="75000"/>
                  </a:schemeClr>
                </a:solidFill>
              </a:rPr>
              <a:t>services:</a:t>
            </a:r>
          </a:p>
          <a:p>
            <a:pPr marL="171450" indent="-171450">
              <a:buFont typeface="Arial" panose="020B0604020202020204" pitchFamily="34" charset="0"/>
              <a:buChar char="•"/>
            </a:pPr>
            <a:r>
              <a:rPr lang="en-SG" sz="1400" dirty="0" smtClean="0">
                <a:solidFill>
                  <a:schemeClr val="accent6">
                    <a:lumMod val="75000"/>
                  </a:schemeClr>
                </a:solidFill>
              </a:rPr>
              <a:t>Free </a:t>
            </a:r>
            <a:r>
              <a:rPr lang="en-SG" sz="1400" dirty="0">
                <a:solidFill>
                  <a:schemeClr val="accent6">
                    <a:lumMod val="75000"/>
                  </a:schemeClr>
                </a:solidFill>
              </a:rPr>
              <a:t>flow of </a:t>
            </a:r>
            <a:r>
              <a:rPr lang="en-SG" sz="1400" dirty="0" smtClean="0">
                <a:solidFill>
                  <a:schemeClr val="accent6">
                    <a:lumMod val="75000"/>
                  </a:schemeClr>
                </a:solidFill>
              </a:rPr>
              <a:t>investment</a:t>
            </a:r>
            <a:endParaRPr lang="en-SG" sz="1400" dirty="0">
              <a:solidFill>
                <a:schemeClr val="accent6">
                  <a:lumMod val="75000"/>
                </a:schemeClr>
              </a:solidFill>
            </a:endParaRPr>
          </a:p>
          <a:p>
            <a:pPr marL="171450" indent="-171450">
              <a:buFont typeface="Arial" panose="020B0604020202020204" pitchFamily="34" charset="0"/>
              <a:buChar char="•"/>
            </a:pPr>
            <a:r>
              <a:rPr lang="en-SG" sz="1400" dirty="0" smtClean="0">
                <a:solidFill>
                  <a:schemeClr val="accent6">
                    <a:lumMod val="75000"/>
                  </a:schemeClr>
                </a:solidFill>
              </a:rPr>
              <a:t>Freer </a:t>
            </a:r>
            <a:r>
              <a:rPr lang="en-SG" sz="1400" dirty="0">
                <a:solidFill>
                  <a:schemeClr val="accent6">
                    <a:lumMod val="75000"/>
                  </a:schemeClr>
                </a:solidFill>
              </a:rPr>
              <a:t>flow of </a:t>
            </a:r>
            <a:r>
              <a:rPr lang="en-SG" sz="1400" dirty="0" smtClean="0">
                <a:solidFill>
                  <a:schemeClr val="accent6">
                    <a:lumMod val="75000"/>
                  </a:schemeClr>
                </a:solidFill>
              </a:rPr>
              <a:t>capital</a:t>
            </a:r>
          </a:p>
          <a:p>
            <a:pPr marL="171450" indent="-171450">
              <a:buFont typeface="Arial" panose="020B0604020202020204" pitchFamily="34" charset="0"/>
              <a:buChar char="•"/>
            </a:pPr>
            <a:r>
              <a:rPr lang="en-SG" sz="1400" dirty="0" smtClean="0">
                <a:solidFill>
                  <a:schemeClr val="accent6">
                    <a:lumMod val="75000"/>
                  </a:schemeClr>
                </a:solidFill>
              </a:rPr>
              <a:t>Free </a:t>
            </a:r>
            <a:r>
              <a:rPr lang="en-SG" sz="1400" dirty="0">
                <a:solidFill>
                  <a:schemeClr val="accent6">
                    <a:lumMod val="75000"/>
                  </a:schemeClr>
                </a:solidFill>
              </a:rPr>
              <a:t>flow of skilled labor </a:t>
            </a:r>
          </a:p>
          <a:p>
            <a:pPr marL="171450" indent="-171450">
              <a:buFont typeface="Arial" panose="020B0604020202020204" pitchFamily="34" charset="0"/>
              <a:buChar char="•"/>
            </a:pPr>
            <a:r>
              <a:rPr lang="en-SG" sz="1400" dirty="0" smtClean="0">
                <a:solidFill>
                  <a:schemeClr val="accent6">
                    <a:lumMod val="75000"/>
                  </a:schemeClr>
                </a:solidFill>
              </a:rPr>
              <a:t>Priority </a:t>
            </a:r>
            <a:r>
              <a:rPr lang="en-SG" sz="1400" dirty="0">
                <a:solidFill>
                  <a:schemeClr val="accent6">
                    <a:lumMod val="75000"/>
                  </a:schemeClr>
                </a:solidFill>
              </a:rPr>
              <a:t>integration </a:t>
            </a:r>
            <a:r>
              <a:rPr lang="en-SG" sz="1400" dirty="0" smtClean="0">
                <a:solidFill>
                  <a:schemeClr val="accent6">
                    <a:lumMod val="75000"/>
                  </a:schemeClr>
                </a:solidFill>
              </a:rPr>
              <a:t>sectors</a:t>
            </a:r>
            <a:r>
              <a:rPr lang="en-SG" sz="1400" dirty="0">
                <a:solidFill>
                  <a:schemeClr val="accent6">
                    <a:lumMod val="75000"/>
                  </a:schemeClr>
                </a:solidFill>
              </a:rPr>
              <a:t>	</a:t>
            </a:r>
          </a:p>
          <a:p>
            <a:pPr marL="171450" indent="-171450">
              <a:buFont typeface="Arial" panose="020B0604020202020204" pitchFamily="34" charset="0"/>
              <a:buChar char="•"/>
            </a:pPr>
            <a:r>
              <a:rPr lang="en-SG" sz="1400" dirty="0" smtClean="0">
                <a:solidFill>
                  <a:schemeClr val="accent6">
                    <a:lumMod val="75000"/>
                  </a:schemeClr>
                </a:solidFill>
              </a:rPr>
              <a:t>Food</a:t>
            </a:r>
            <a:r>
              <a:rPr lang="en-SG" sz="1400" dirty="0">
                <a:solidFill>
                  <a:schemeClr val="accent6">
                    <a:lumMod val="75000"/>
                  </a:schemeClr>
                </a:solidFill>
              </a:rPr>
              <a:t>, agriculture, and forestry 	</a:t>
            </a:r>
          </a:p>
          <a:p>
            <a:pPr algn="ctr"/>
            <a:endParaRPr lang="en-US" sz="1400" dirty="0" smtClean="0">
              <a:solidFill>
                <a:schemeClr val="accent6">
                  <a:lumMod val="75000"/>
                </a:schemeClr>
              </a:solidFill>
            </a:endParaRPr>
          </a:p>
        </p:txBody>
      </p:sp>
      <p:sp>
        <p:nvSpPr>
          <p:cNvPr id="11" name="Rectangle 10"/>
          <p:cNvSpPr/>
          <p:nvPr/>
        </p:nvSpPr>
        <p:spPr>
          <a:xfrm>
            <a:off x="2438400" y="2133600"/>
            <a:ext cx="1981200" cy="434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SG" sz="1400" dirty="0" smtClean="0">
                <a:solidFill>
                  <a:schemeClr val="accent6">
                    <a:lumMod val="75000"/>
                  </a:schemeClr>
                </a:solidFill>
              </a:rPr>
              <a:t>COMPETITIVE ECONOMIC REGION</a:t>
            </a:r>
          </a:p>
          <a:p>
            <a:endParaRPr lang="en-SG" sz="1400" dirty="0">
              <a:solidFill>
                <a:schemeClr val="accent6">
                  <a:lumMod val="75000"/>
                </a:schemeClr>
              </a:solidFill>
            </a:endParaRPr>
          </a:p>
          <a:p>
            <a:pPr marL="285750" indent="-285750">
              <a:buFont typeface="Arial" panose="020B0604020202020204" pitchFamily="34" charset="0"/>
              <a:buChar char="•"/>
            </a:pPr>
            <a:r>
              <a:rPr lang="en-SG" sz="1400" dirty="0">
                <a:solidFill>
                  <a:schemeClr val="accent6">
                    <a:lumMod val="75000"/>
                  </a:schemeClr>
                </a:solidFill>
              </a:rPr>
              <a:t>Competition policy </a:t>
            </a:r>
          </a:p>
          <a:p>
            <a:pPr marL="285750" indent="-285750">
              <a:buFont typeface="Arial" panose="020B0604020202020204" pitchFamily="34" charset="0"/>
              <a:buChar char="•"/>
            </a:pPr>
            <a:r>
              <a:rPr lang="en-SG" sz="1400" dirty="0" smtClean="0">
                <a:solidFill>
                  <a:schemeClr val="accent6">
                    <a:lumMod val="75000"/>
                  </a:schemeClr>
                </a:solidFill>
              </a:rPr>
              <a:t>Consumer </a:t>
            </a:r>
            <a:r>
              <a:rPr lang="en-SG" sz="1400" dirty="0">
                <a:solidFill>
                  <a:schemeClr val="accent6">
                    <a:lumMod val="75000"/>
                  </a:schemeClr>
                </a:solidFill>
              </a:rPr>
              <a:t>protection </a:t>
            </a:r>
            <a:r>
              <a:rPr lang="en-SG" sz="1400" dirty="0" smtClean="0">
                <a:solidFill>
                  <a:schemeClr val="accent6">
                    <a:lumMod val="75000"/>
                  </a:schemeClr>
                </a:solidFill>
              </a:rPr>
              <a:t>Intellectual </a:t>
            </a:r>
            <a:r>
              <a:rPr lang="en-SG" sz="1400" dirty="0">
                <a:solidFill>
                  <a:schemeClr val="accent6">
                    <a:lumMod val="75000"/>
                  </a:schemeClr>
                </a:solidFill>
              </a:rPr>
              <a:t>property rights </a:t>
            </a:r>
            <a:r>
              <a:rPr lang="en-SG" sz="1400" dirty="0" smtClean="0">
                <a:solidFill>
                  <a:schemeClr val="accent6">
                    <a:lumMod val="75000"/>
                  </a:schemeClr>
                </a:solidFill>
              </a:rPr>
              <a:t>Infrastructure development</a:t>
            </a:r>
            <a:endParaRPr lang="en-SG" sz="1400" dirty="0">
              <a:solidFill>
                <a:schemeClr val="accent6">
                  <a:lumMod val="75000"/>
                </a:schemeClr>
              </a:solidFill>
            </a:endParaRPr>
          </a:p>
          <a:p>
            <a:pPr marL="285750" indent="-285750">
              <a:buFont typeface="Arial" panose="020B0604020202020204" pitchFamily="34" charset="0"/>
              <a:buChar char="•"/>
            </a:pPr>
            <a:r>
              <a:rPr lang="en-SG" sz="1400" dirty="0" smtClean="0">
                <a:solidFill>
                  <a:schemeClr val="accent6">
                    <a:lumMod val="75000"/>
                  </a:schemeClr>
                </a:solidFill>
              </a:rPr>
              <a:t>Taxation </a:t>
            </a:r>
            <a:endParaRPr lang="en-SG" sz="1400" dirty="0">
              <a:solidFill>
                <a:schemeClr val="accent6">
                  <a:lumMod val="75000"/>
                </a:schemeClr>
              </a:solidFill>
            </a:endParaRPr>
          </a:p>
          <a:p>
            <a:pPr marL="285750" indent="-285750">
              <a:buFont typeface="Arial" panose="020B0604020202020204" pitchFamily="34" charset="0"/>
              <a:buChar char="•"/>
            </a:pPr>
            <a:r>
              <a:rPr lang="en-SG" sz="1400" dirty="0" smtClean="0">
                <a:solidFill>
                  <a:schemeClr val="accent6">
                    <a:lumMod val="75000"/>
                  </a:schemeClr>
                </a:solidFill>
              </a:rPr>
              <a:t>E-commerce </a:t>
            </a:r>
            <a:r>
              <a:rPr lang="en-SG" sz="1400" dirty="0">
                <a:solidFill>
                  <a:schemeClr val="accent6">
                    <a:lumMod val="75000"/>
                  </a:schemeClr>
                </a:solidFill>
              </a:rPr>
              <a:t>	</a:t>
            </a:r>
          </a:p>
          <a:p>
            <a:r>
              <a:rPr lang="en-SG" sz="1400" dirty="0">
                <a:solidFill>
                  <a:schemeClr val="accent6">
                    <a:lumMod val="75000"/>
                  </a:schemeClr>
                </a:solidFill>
              </a:rPr>
              <a:t>	</a:t>
            </a:r>
          </a:p>
        </p:txBody>
      </p:sp>
      <p:sp>
        <p:nvSpPr>
          <p:cNvPr id="12" name="Rectangle 11"/>
          <p:cNvSpPr/>
          <p:nvPr/>
        </p:nvSpPr>
        <p:spPr>
          <a:xfrm>
            <a:off x="4572000" y="2147455"/>
            <a:ext cx="1981200" cy="434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SG" sz="1400" dirty="0" smtClean="0">
                <a:solidFill>
                  <a:schemeClr val="accent6">
                    <a:lumMod val="75000"/>
                  </a:schemeClr>
                </a:solidFill>
              </a:rPr>
              <a:t>EQUITABLE ECONOMIC DEVELOPMENT</a:t>
            </a:r>
            <a:r>
              <a:rPr lang="en-SG" sz="1400" dirty="0">
                <a:solidFill>
                  <a:schemeClr val="accent6">
                    <a:lumMod val="75000"/>
                  </a:schemeClr>
                </a:solidFill>
              </a:rPr>
              <a:t>	</a:t>
            </a:r>
            <a:endParaRPr lang="en-SG" sz="1400" dirty="0" smtClean="0">
              <a:solidFill>
                <a:schemeClr val="accent6">
                  <a:lumMod val="75000"/>
                </a:schemeClr>
              </a:solidFill>
            </a:endParaRPr>
          </a:p>
          <a:p>
            <a:pPr marL="285750" indent="-285750">
              <a:buFont typeface="Arial" panose="020B0604020202020204" pitchFamily="34" charset="0"/>
              <a:buChar char="•"/>
            </a:pPr>
            <a:r>
              <a:rPr lang="en-SG" sz="1400" dirty="0">
                <a:solidFill>
                  <a:schemeClr val="accent6">
                    <a:lumMod val="75000"/>
                  </a:schemeClr>
                </a:solidFill>
              </a:rPr>
              <a:t>SME </a:t>
            </a:r>
            <a:r>
              <a:rPr lang="en-SG" sz="1400" dirty="0" smtClean="0">
                <a:solidFill>
                  <a:schemeClr val="accent6">
                    <a:lumMod val="75000"/>
                  </a:schemeClr>
                </a:solidFill>
              </a:rPr>
              <a:t>development</a:t>
            </a:r>
          </a:p>
          <a:p>
            <a:pPr marL="285750" indent="-285750">
              <a:buFont typeface="Arial" panose="020B0604020202020204" pitchFamily="34" charset="0"/>
              <a:buChar char="•"/>
            </a:pPr>
            <a:r>
              <a:rPr lang="en-SG" sz="1400" dirty="0" smtClean="0">
                <a:solidFill>
                  <a:schemeClr val="accent6">
                    <a:lumMod val="75000"/>
                  </a:schemeClr>
                </a:solidFill>
              </a:rPr>
              <a:t>Initiative </a:t>
            </a:r>
            <a:r>
              <a:rPr lang="en-SG" sz="1400" dirty="0">
                <a:solidFill>
                  <a:schemeClr val="accent6">
                    <a:lumMod val="75000"/>
                  </a:schemeClr>
                </a:solidFill>
              </a:rPr>
              <a:t>for ASEAN Integration 	</a:t>
            </a:r>
          </a:p>
          <a:p>
            <a:endParaRPr lang="en-SG" sz="1400" dirty="0">
              <a:solidFill>
                <a:schemeClr val="accent6">
                  <a:lumMod val="75000"/>
                </a:schemeClr>
              </a:solidFill>
            </a:endParaRPr>
          </a:p>
        </p:txBody>
      </p:sp>
      <p:sp>
        <p:nvSpPr>
          <p:cNvPr id="13" name="Rectangle 12"/>
          <p:cNvSpPr/>
          <p:nvPr/>
        </p:nvSpPr>
        <p:spPr>
          <a:xfrm>
            <a:off x="6705600" y="2147455"/>
            <a:ext cx="1981200" cy="434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SG" sz="1400" dirty="0" smtClean="0">
                <a:solidFill>
                  <a:schemeClr val="accent6">
                    <a:lumMod val="75000"/>
                  </a:schemeClr>
                </a:solidFill>
              </a:rPr>
              <a:t>INTEGRATION INTO GLOBAL ECONOMY</a:t>
            </a:r>
            <a:r>
              <a:rPr lang="en-SG" sz="1400" dirty="0">
                <a:solidFill>
                  <a:schemeClr val="accent6">
                    <a:lumMod val="75000"/>
                  </a:schemeClr>
                </a:solidFill>
              </a:rPr>
              <a:t>	</a:t>
            </a:r>
            <a:endParaRPr lang="en-SG" sz="1400" dirty="0" smtClean="0">
              <a:solidFill>
                <a:schemeClr val="accent6">
                  <a:lumMod val="75000"/>
                </a:schemeClr>
              </a:solidFill>
            </a:endParaRPr>
          </a:p>
          <a:p>
            <a:pPr marL="285750" indent="-285750">
              <a:buFont typeface="Arial" panose="020B0604020202020204" pitchFamily="34" charset="0"/>
              <a:buChar char="•"/>
            </a:pPr>
            <a:r>
              <a:rPr lang="en-SG" sz="1400" dirty="0" smtClean="0">
                <a:solidFill>
                  <a:schemeClr val="accent6">
                    <a:lumMod val="75000"/>
                  </a:schemeClr>
                </a:solidFill>
              </a:rPr>
              <a:t>Coherent </a:t>
            </a:r>
            <a:r>
              <a:rPr lang="en-SG" sz="1400" dirty="0">
                <a:solidFill>
                  <a:schemeClr val="accent6">
                    <a:lumMod val="75000"/>
                  </a:schemeClr>
                </a:solidFill>
              </a:rPr>
              <a:t>approach toward external economic </a:t>
            </a:r>
            <a:r>
              <a:rPr lang="en-SG" sz="1400" dirty="0" smtClean="0">
                <a:solidFill>
                  <a:schemeClr val="accent6">
                    <a:lumMod val="75000"/>
                  </a:schemeClr>
                </a:solidFill>
              </a:rPr>
              <a:t>relations</a:t>
            </a:r>
          </a:p>
          <a:p>
            <a:pPr marL="285750" indent="-285750">
              <a:buFont typeface="Arial" panose="020B0604020202020204" pitchFamily="34" charset="0"/>
              <a:buChar char="•"/>
            </a:pPr>
            <a:r>
              <a:rPr lang="en-SG" sz="1400" dirty="0" smtClean="0">
                <a:solidFill>
                  <a:schemeClr val="accent6">
                    <a:lumMod val="75000"/>
                  </a:schemeClr>
                </a:solidFill>
              </a:rPr>
              <a:t>Enhanced </a:t>
            </a:r>
            <a:r>
              <a:rPr lang="en-SG" sz="1400" dirty="0">
                <a:solidFill>
                  <a:schemeClr val="accent6">
                    <a:lumMod val="75000"/>
                  </a:schemeClr>
                </a:solidFill>
              </a:rPr>
              <a:t>participation in global supply networks 	</a:t>
            </a:r>
          </a:p>
          <a:p>
            <a:endParaRPr lang="en-SG" sz="1400" dirty="0">
              <a:solidFill>
                <a:schemeClr val="accent6">
                  <a:lumMod val="75000"/>
                </a:schemeClr>
              </a:solidFill>
            </a:endParaRPr>
          </a:p>
        </p:txBody>
      </p:sp>
    </p:spTree>
    <p:extLst>
      <p:ext uri="{BB962C8B-B14F-4D97-AF65-F5344CB8AC3E}">
        <p14:creationId xmlns:p14="http://schemas.microsoft.com/office/powerpoint/2010/main" val="3938112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Asian Trade Initiatives </a:t>
            </a:r>
            <a:endParaRPr lang="en-SG" dirty="0"/>
          </a:p>
        </p:txBody>
      </p:sp>
      <p:sp>
        <p:nvSpPr>
          <p:cNvPr id="3" name="Content Placeholder 2"/>
          <p:cNvSpPr>
            <a:spLocks noGrp="1"/>
          </p:cNvSpPr>
          <p:nvPr>
            <p:ph idx="1"/>
          </p:nvPr>
        </p:nvSpPr>
        <p:spPr/>
        <p:txBody>
          <a:bodyPr/>
          <a:lstStyle/>
          <a:p>
            <a:r>
              <a:rPr lang="en-US" dirty="0" smtClean="0"/>
              <a:t>ASEAN Free Trade Area (1992)</a:t>
            </a:r>
          </a:p>
          <a:p>
            <a:r>
              <a:rPr lang="en-US" dirty="0" smtClean="0"/>
              <a:t>China-ASEAN Free Trade Agreement</a:t>
            </a:r>
          </a:p>
          <a:p>
            <a:r>
              <a:rPr lang="en-US" dirty="0" smtClean="0"/>
              <a:t>Korea-ASEAN Free Trade Agreement </a:t>
            </a:r>
          </a:p>
          <a:p>
            <a:r>
              <a:rPr lang="en-US" dirty="0" smtClean="0"/>
              <a:t>Japan-ASEAN Free Trade Agreement</a:t>
            </a:r>
          </a:p>
          <a:p>
            <a:r>
              <a:rPr lang="en-US" dirty="0" smtClean="0"/>
              <a:t>ASEAN-ANZ Free Trade Agreement</a:t>
            </a:r>
          </a:p>
          <a:p>
            <a:r>
              <a:rPr lang="en-US" dirty="0" smtClean="0"/>
              <a:t>India-ASEAN Free Trade Agreement</a:t>
            </a:r>
          </a:p>
          <a:p>
            <a:r>
              <a:rPr lang="en-US" dirty="0" smtClean="0"/>
              <a:t>Regional Comprehensive Economic Partnership (2015)</a:t>
            </a:r>
          </a:p>
          <a:p>
            <a:endParaRPr lang="en-US" dirty="0"/>
          </a:p>
          <a:p>
            <a:endParaRPr lang="en-US" dirty="0" smtClean="0"/>
          </a:p>
          <a:p>
            <a:endParaRPr lang="en-US" dirty="0" smtClean="0"/>
          </a:p>
          <a:p>
            <a:endParaRPr lang="en-SG" dirty="0"/>
          </a:p>
        </p:txBody>
      </p:sp>
    </p:spTree>
    <p:extLst>
      <p:ext uri="{BB962C8B-B14F-4D97-AF65-F5344CB8AC3E}">
        <p14:creationId xmlns:p14="http://schemas.microsoft.com/office/powerpoint/2010/main" val="924820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Trans-Pacific Partnership</a:t>
            </a:r>
            <a:endParaRPr lang="en-SG" dirty="0"/>
          </a:p>
        </p:txBody>
      </p:sp>
      <p:sp>
        <p:nvSpPr>
          <p:cNvPr id="3" name="Content Placeholder 2"/>
          <p:cNvSpPr>
            <a:spLocks noGrp="1"/>
          </p:cNvSpPr>
          <p:nvPr>
            <p:ph idx="1"/>
          </p:nvPr>
        </p:nvSpPr>
        <p:spPr/>
        <p:txBody>
          <a:bodyPr/>
          <a:lstStyle/>
          <a:p>
            <a:r>
              <a:rPr lang="en-SG" sz="2000" i="1" dirty="0" smtClean="0"/>
              <a:t>‘A </a:t>
            </a:r>
            <a:r>
              <a:rPr lang="en-SG" sz="2000" i="1" dirty="0"/>
              <a:t>landmark, 21</a:t>
            </a:r>
            <a:r>
              <a:rPr lang="en-SG" sz="2000" i="1" baseline="30000" dirty="0"/>
              <a:t>st</a:t>
            </a:r>
            <a:r>
              <a:rPr lang="en-SG" sz="2000" i="1" dirty="0"/>
              <a:t>-century trade agreement, setting a new standard for global trade and incorporating next-generation </a:t>
            </a:r>
            <a:r>
              <a:rPr lang="en-SG" sz="2000" i="1" dirty="0" smtClean="0"/>
              <a:t>issues’</a:t>
            </a:r>
          </a:p>
          <a:p>
            <a:r>
              <a:rPr lang="en-US" sz="2000" dirty="0" smtClean="0"/>
              <a:t>Building on original P4 agreement</a:t>
            </a:r>
          </a:p>
          <a:p>
            <a:pPr lvl="1"/>
            <a:r>
              <a:rPr lang="en-SG" dirty="0" smtClean="0"/>
              <a:t>commitment </a:t>
            </a:r>
            <a:r>
              <a:rPr lang="en-SG" dirty="0"/>
              <a:t>to the Asia – Pacific Economic Cooperation (APEC) goals and </a:t>
            </a:r>
            <a:r>
              <a:rPr lang="en-SG" dirty="0" smtClean="0"/>
              <a:t>principles</a:t>
            </a:r>
          </a:p>
          <a:p>
            <a:r>
              <a:rPr lang="en-SG" sz="2000" dirty="0" smtClean="0"/>
              <a:t>12 negotiating parties, including 3 of the PA’s members</a:t>
            </a:r>
          </a:p>
          <a:p>
            <a:r>
              <a:rPr lang="en-US" sz="2000" dirty="0" smtClean="0"/>
              <a:t>19 rounds, 9 Chief Negotiators meetings, 13 Ministerial meetings, 1 leaders’ meeting</a:t>
            </a:r>
          </a:p>
          <a:p>
            <a:pPr marL="0" indent="0">
              <a:buNone/>
            </a:pPr>
            <a:endParaRPr lang="en-SG" sz="2000" dirty="0" smtClean="0"/>
          </a:p>
        </p:txBody>
      </p:sp>
    </p:spTree>
    <p:extLst>
      <p:ext uri="{BB962C8B-B14F-4D97-AF65-F5344CB8AC3E}">
        <p14:creationId xmlns:p14="http://schemas.microsoft.com/office/powerpoint/2010/main" val="2483423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 in the Region</a:t>
            </a:r>
            <a:endParaRPr lang="en-SG" dirty="0"/>
          </a:p>
        </p:txBody>
      </p:sp>
      <p:sp>
        <p:nvSpPr>
          <p:cNvPr id="3" name="Content Placeholder 2"/>
          <p:cNvSpPr>
            <a:spLocks noGrp="1"/>
          </p:cNvSpPr>
          <p:nvPr>
            <p:ph idx="1"/>
          </p:nvPr>
        </p:nvSpPr>
        <p:spPr/>
        <p:txBody>
          <a:bodyPr/>
          <a:lstStyle/>
          <a:p>
            <a:pPr marL="0" indent="0">
              <a:buNone/>
            </a:pPr>
            <a:r>
              <a:rPr lang="en-US" dirty="0" smtClean="0"/>
              <a:t>The Pacific Alliance as </a:t>
            </a:r>
            <a:r>
              <a:rPr lang="en-US" i="1" dirty="0" smtClean="0"/>
              <a:t>a ‘</a:t>
            </a:r>
            <a:r>
              <a:rPr lang="en-SG" i="1" dirty="0" smtClean="0"/>
              <a:t>platform </a:t>
            </a:r>
            <a:r>
              <a:rPr lang="en-SG" i="1" dirty="0"/>
              <a:t>for economic and trade integration with a projection into the Asia-Pacific </a:t>
            </a:r>
            <a:r>
              <a:rPr lang="en-SG" i="1" dirty="0" smtClean="0"/>
              <a:t>region’</a:t>
            </a:r>
            <a:endParaRPr lang="en-SG" i="1" dirty="0"/>
          </a:p>
          <a:p>
            <a:endParaRPr lang="en-US" dirty="0" smtClean="0"/>
          </a:p>
          <a:p>
            <a:r>
              <a:rPr lang="en-US" dirty="0" smtClean="0"/>
              <a:t>Rapid progress on economic integration but projection into the Asia-Pacific, issues?</a:t>
            </a:r>
          </a:p>
          <a:p>
            <a:pPr lvl="1"/>
            <a:r>
              <a:rPr lang="en-US" dirty="0" smtClean="0"/>
              <a:t>Institutionalization</a:t>
            </a:r>
          </a:p>
          <a:p>
            <a:pPr lvl="1"/>
            <a:r>
              <a:rPr lang="en-US" dirty="0" smtClean="0"/>
              <a:t>MOU </a:t>
            </a:r>
          </a:p>
          <a:p>
            <a:pPr lvl="2"/>
            <a:r>
              <a:rPr lang="en-US" dirty="0" smtClean="0"/>
              <a:t>Who will sign?</a:t>
            </a:r>
          </a:p>
          <a:p>
            <a:pPr lvl="2"/>
            <a:r>
              <a:rPr lang="en-US" dirty="0" smtClean="0"/>
              <a:t>Attending APEC or other – who will go?</a:t>
            </a:r>
          </a:p>
        </p:txBody>
      </p:sp>
    </p:spTree>
    <p:extLst>
      <p:ext uri="{BB962C8B-B14F-4D97-AF65-F5344CB8AC3E}">
        <p14:creationId xmlns:p14="http://schemas.microsoft.com/office/powerpoint/2010/main" val="2672026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Moving Towards an FTAAP</a:t>
            </a:r>
            <a:endParaRPr lang="en-SG" dirty="0"/>
          </a:p>
        </p:txBody>
      </p:sp>
      <p:sp>
        <p:nvSpPr>
          <p:cNvPr id="4" name="Content Placeholder 3"/>
          <p:cNvSpPr>
            <a:spLocks noGrp="1"/>
          </p:cNvSpPr>
          <p:nvPr>
            <p:ph idx="1"/>
          </p:nvPr>
        </p:nvSpPr>
        <p:spPr/>
        <p:txBody>
          <a:bodyPr/>
          <a:lstStyle/>
          <a:p>
            <a:pPr marL="0" indent="0">
              <a:buNone/>
            </a:pPr>
            <a:r>
              <a:rPr lang="en-SG" i="1" dirty="0" smtClean="0"/>
              <a:t>“We </a:t>
            </a:r>
            <a:r>
              <a:rPr lang="en-SG" i="1" dirty="0"/>
              <a:t>will take concrete steps toward realization of a Free Trade Area of the Asia-Pacific (FTAAP), which is a major instrument to further APEC's regional economic integration agenda.  An FTAAP should be pursued as a comprehensive free trade agreement by developing and building on ongoing regional undertakings, such as ASEAN+3, ASEAN+6, and the Trans-Pacific Partnership, among others. </a:t>
            </a:r>
            <a:r>
              <a:rPr lang="en-SG" i="1" dirty="0" smtClean="0"/>
              <a:t>”</a:t>
            </a:r>
          </a:p>
          <a:p>
            <a:pPr marL="0" indent="0">
              <a:buNone/>
            </a:pPr>
            <a:r>
              <a:rPr lang="en-US" dirty="0" smtClean="0"/>
              <a:t>APEC Leaders’ Statement, Yokohama 2010</a:t>
            </a:r>
            <a:endParaRPr lang="en-SG" dirty="0"/>
          </a:p>
        </p:txBody>
      </p:sp>
    </p:spTree>
    <p:extLst>
      <p:ext uri="{BB962C8B-B14F-4D97-AF65-F5344CB8AC3E}">
        <p14:creationId xmlns:p14="http://schemas.microsoft.com/office/powerpoint/2010/main" val="37849404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Concrete Steps?</a:t>
            </a:r>
            <a:endParaRPr lang="en-SG" dirty="0"/>
          </a:p>
        </p:txBody>
      </p:sp>
      <p:sp>
        <p:nvSpPr>
          <p:cNvPr id="3" name="Content Placeholder 2"/>
          <p:cNvSpPr>
            <a:spLocks noGrp="1"/>
          </p:cNvSpPr>
          <p:nvPr>
            <p:ph idx="1"/>
          </p:nvPr>
        </p:nvSpPr>
        <p:spPr/>
        <p:txBody>
          <a:bodyPr/>
          <a:lstStyle/>
          <a:p>
            <a:pPr marL="0" indent="0">
              <a:buNone/>
            </a:pPr>
            <a:r>
              <a:rPr lang="en-SG" sz="2000" i="1" dirty="0" smtClean="0"/>
              <a:t>…we endorse</a:t>
            </a:r>
            <a:r>
              <a:rPr lang="en-SG" sz="2000" i="1" dirty="0"/>
              <a:t> the Beijing Roadmap for APEC’s Contribution to the Realization of the FTAAP </a:t>
            </a:r>
            <a:r>
              <a:rPr lang="en-SG" sz="2000" i="1" dirty="0" smtClean="0"/>
              <a:t>.</a:t>
            </a:r>
          </a:p>
          <a:p>
            <a:pPr marL="0" indent="0">
              <a:buNone/>
            </a:pPr>
            <a:r>
              <a:rPr lang="en-SG" sz="2000" i="1" dirty="0" smtClean="0"/>
              <a:t>Through </a:t>
            </a:r>
            <a:r>
              <a:rPr lang="en-SG" sz="2000" i="1" dirty="0"/>
              <a:t>the implementation of this Roadmap, we decide to accelerate our efforts on realizing the FTAAP on the basis of the conclusion of the ongoing pathways, and affirm our commitment to the eventual realization of the FTAAP as early as possible by building on ongoing regional </a:t>
            </a:r>
            <a:r>
              <a:rPr lang="en-SG" sz="2000" i="1" dirty="0" smtClean="0"/>
              <a:t>undertakings…</a:t>
            </a:r>
          </a:p>
          <a:p>
            <a:pPr marL="0" indent="0">
              <a:buNone/>
            </a:pPr>
            <a:r>
              <a:rPr lang="en-SG" sz="2000" i="1" dirty="0" smtClean="0"/>
              <a:t>We </a:t>
            </a:r>
            <a:r>
              <a:rPr lang="en-SG" sz="2000" i="1" dirty="0"/>
              <a:t>agree to launch a collective strategic study on issues related to the realization of the </a:t>
            </a:r>
            <a:r>
              <a:rPr lang="en-SG" sz="2000" i="1" dirty="0" smtClean="0"/>
              <a:t>FTAAP…</a:t>
            </a:r>
          </a:p>
          <a:p>
            <a:pPr marL="0" indent="0">
              <a:buNone/>
            </a:pPr>
            <a:r>
              <a:rPr lang="en-US" sz="2000" dirty="0" smtClean="0"/>
              <a:t>APEC Leaders’ Statement, Beijing 2014</a:t>
            </a:r>
            <a:endParaRPr lang="en-SG" sz="2000" dirty="0"/>
          </a:p>
        </p:txBody>
      </p:sp>
    </p:spTree>
    <p:extLst>
      <p:ext uri="{BB962C8B-B14F-4D97-AF65-F5344CB8AC3E}">
        <p14:creationId xmlns:p14="http://schemas.microsoft.com/office/powerpoint/2010/main" val="10526937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Income Gains from Regional Trade Initiatives</a:t>
            </a:r>
            <a:endParaRPr lang="en-SG" dirty="0"/>
          </a:p>
        </p:txBody>
      </p:sp>
      <p:graphicFrame>
        <p:nvGraphicFramePr>
          <p:cNvPr id="20483" name="Content Placeholder 3"/>
          <p:cNvGraphicFramePr>
            <a:graphicFrameLocks noGrp="1"/>
          </p:cNvGraphicFramePr>
          <p:nvPr>
            <p:ph idx="1"/>
          </p:nvPr>
        </p:nvGraphicFramePr>
        <p:xfrm>
          <a:off x="406400" y="1549400"/>
          <a:ext cx="8331200" cy="4627563"/>
        </p:xfrm>
        <a:graphic>
          <a:graphicData uri="http://schemas.openxmlformats.org/presentationml/2006/ole">
            <mc:AlternateContent xmlns:mc="http://schemas.openxmlformats.org/markup-compatibility/2006">
              <mc:Choice xmlns:v="urn:schemas-microsoft-com:vml" Requires="v">
                <p:oleObj spid="_x0000_s20531" r:id="rId5" imgW="8327858" imgH="4627265" progId="Excel.Chart.8">
                  <p:embed/>
                </p:oleObj>
              </mc:Choice>
              <mc:Fallback>
                <p:oleObj r:id="rId5" imgW="8327858" imgH="4627265" progId="Excel.Chart.8">
                  <p:embed/>
                  <p:pic>
                    <p:nvPicPr>
                      <p:cNvPr id="0" name="Content Placeholder 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00" y="1549400"/>
                        <a:ext cx="8331200" cy="462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Implications for the </a:t>
            </a:r>
            <a:br>
              <a:rPr lang="en-US" dirty="0" smtClean="0"/>
            </a:br>
            <a:r>
              <a:rPr lang="en-US" dirty="0" smtClean="0"/>
              <a:t>Pacific Alliance</a:t>
            </a:r>
            <a:endParaRPr lang="en-SG" dirty="0"/>
          </a:p>
        </p:txBody>
      </p:sp>
    </p:spTree>
    <p:extLst>
      <p:ext uri="{BB962C8B-B14F-4D97-AF65-F5344CB8AC3E}">
        <p14:creationId xmlns:p14="http://schemas.microsoft.com/office/powerpoint/2010/main" val="15426169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z="2000" dirty="0" smtClean="0"/>
              <a:t>What do you think is the likelihood of success in concluding the following proposed agreements over the next 3 years? </a:t>
            </a:r>
            <a:endParaRPr lang="en-SG" altLang="en-US" sz="2000" dirty="0" smtClean="0"/>
          </a:p>
        </p:txBody>
      </p:sp>
      <p:graphicFrame>
        <p:nvGraphicFramePr>
          <p:cNvPr id="3" name="Chart 2"/>
          <p:cNvGraphicFramePr>
            <a:graphicFrameLocks noGrp="1"/>
          </p:cNvGraphicFramePr>
          <p:nvPr/>
        </p:nvGraphicFramePr>
        <p:xfrm>
          <a:off x="228600" y="1524000"/>
          <a:ext cx="8686800" cy="49447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ASEAN-Pacific Alliance?</a:t>
            </a:r>
            <a:endParaRPr lang="en-SG" dirty="0"/>
          </a:p>
        </p:txBody>
      </p:sp>
      <p:sp>
        <p:nvSpPr>
          <p:cNvPr id="3" name="Content Placeholder 2"/>
          <p:cNvSpPr>
            <a:spLocks noGrp="1"/>
          </p:cNvSpPr>
          <p:nvPr>
            <p:ph idx="1"/>
          </p:nvPr>
        </p:nvSpPr>
        <p:spPr/>
        <p:txBody>
          <a:bodyPr/>
          <a:lstStyle/>
          <a:p>
            <a:r>
              <a:rPr lang="en-SG" sz="2000" dirty="0" smtClean="0"/>
              <a:t>September 2014: ASEAN-PA </a:t>
            </a:r>
            <a:r>
              <a:rPr lang="en-SG" sz="2000" dirty="0"/>
              <a:t>Ministerial </a:t>
            </a:r>
            <a:r>
              <a:rPr lang="en-SG" sz="2000" dirty="0" smtClean="0"/>
              <a:t>in </a:t>
            </a:r>
            <a:r>
              <a:rPr lang="en-SG" sz="2000" dirty="0"/>
              <a:t>New </a:t>
            </a:r>
            <a:r>
              <a:rPr lang="en-SG" sz="2000" dirty="0" smtClean="0"/>
              <a:t>York</a:t>
            </a:r>
          </a:p>
          <a:p>
            <a:pPr lvl="1"/>
            <a:r>
              <a:rPr lang="en-SG" dirty="0" smtClean="0"/>
              <a:t>promote </a:t>
            </a:r>
            <a:r>
              <a:rPr lang="en-SG" dirty="0"/>
              <a:t>cooperation between the two groupings through other frameworks, including </a:t>
            </a:r>
            <a:r>
              <a:rPr lang="en-SG" dirty="0" smtClean="0"/>
              <a:t>FEALAC</a:t>
            </a:r>
            <a:endParaRPr lang="en-SG" dirty="0"/>
          </a:p>
          <a:p>
            <a:r>
              <a:rPr lang="en-SG" sz="2000" b="1" dirty="0" smtClean="0"/>
              <a:t>May 2015: ASEAN Committee of Permanent Representatives and PA Ambassadors</a:t>
            </a:r>
            <a:r>
              <a:rPr lang="en-SG" sz="2000" dirty="0" smtClean="0"/>
              <a:t>, agreed </a:t>
            </a:r>
            <a:r>
              <a:rPr lang="en-SG" sz="2000" dirty="0"/>
              <a:t>to explore cooperation in areas such </a:t>
            </a:r>
            <a:r>
              <a:rPr lang="en-SG" sz="2000" dirty="0" smtClean="0"/>
              <a:t>as:</a:t>
            </a:r>
          </a:p>
          <a:p>
            <a:pPr lvl="1"/>
            <a:r>
              <a:rPr lang="en-SG" sz="1600" dirty="0"/>
              <a:t>T</a:t>
            </a:r>
            <a:r>
              <a:rPr lang="en-SG" sz="1600" dirty="0" smtClean="0"/>
              <a:t>rade </a:t>
            </a:r>
            <a:r>
              <a:rPr lang="en-SG" sz="1600" dirty="0"/>
              <a:t>and </a:t>
            </a:r>
            <a:r>
              <a:rPr lang="en-SG" sz="1600" dirty="0" smtClean="0"/>
              <a:t>investment</a:t>
            </a:r>
          </a:p>
          <a:p>
            <a:pPr lvl="1"/>
            <a:r>
              <a:rPr lang="en-SG" sz="1600" dirty="0" smtClean="0"/>
              <a:t>Agriculture</a:t>
            </a:r>
          </a:p>
          <a:p>
            <a:pPr lvl="1"/>
            <a:r>
              <a:rPr lang="en-SG" sz="1600" dirty="0" smtClean="0"/>
              <a:t>Energy</a:t>
            </a:r>
          </a:p>
          <a:p>
            <a:pPr lvl="1"/>
            <a:r>
              <a:rPr lang="en-SG" sz="1600" dirty="0" smtClean="0"/>
              <a:t>Logistics</a:t>
            </a:r>
          </a:p>
          <a:p>
            <a:pPr lvl="1"/>
            <a:r>
              <a:rPr lang="en-SG" sz="1600" dirty="0" smtClean="0"/>
              <a:t>SMEs</a:t>
            </a:r>
          </a:p>
          <a:p>
            <a:pPr lvl="1"/>
            <a:r>
              <a:rPr lang="en-SG" sz="1600" dirty="0" smtClean="0"/>
              <a:t>Financial </a:t>
            </a:r>
            <a:r>
              <a:rPr lang="en-SG" sz="1600" dirty="0"/>
              <a:t>services </a:t>
            </a:r>
            <a:r>
              <a:rPr lang="en-SG" sz="1600" dirty="0" smtClean="0"/>
              <a:t>and</a:t>
            </a:r>
          </a:p>
          <a:p>
            <a:pPr lvl="1"/>
            <a:r>
              <a:rPr lang="en-SG" sz="1600" dirty="0" smtClean="0"/>
              <a:t>Tourism</a:t>
            </a:r>
          </a:p>
        </p:txBody>
      </p:sp>
    </p:spTree>
    <p:extLst>
      <p:ext uri="{BB962C8B-B14F-4D97-AF65-F5344CB8AC3E}">
        <p14:creationId xmlns:p14="http://schemas.microsoft.com/office/powerpoint/2010/main" val="205655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21778"/>
            <a:ext cx="8280920" cy="482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PECC’s Member Committees</a:t>
            </a:r>
            <a:endParaRPr lang="en-SG" dirty="0"/>
          </a:p>
        </p:txBody>
      </p:sp>
      <p:grpSp>
        <p:nvGrpSpPr>
          <p:cNvPr id="5" name="Group 4"/>
          <p:cNvGrpSpPr/>
          <p:nvPr/>
        </p:nvGrpSpPr>
        <p:grpSpPr>
          <a:xfrm>
            <a:off x="1403648" y="2211406"/>
            <a:ext cx="4825929" cy="2784672"/>
            <a:chOff x="1354419" y="2153761"/>
            <a:chExt cx="4825929" cy="2784672"/>
          </a:xfrm>
        </p:grpSpPr>
        <p:sp>
          <p:nvSpPr>
            <p:cNvPr id="4" name="TextBox 3"/>
            <p:cNvSpPr txBox="1"/>
            <p:nvPr/>
          </p:nvSpPr>
          <p:spPr>
            <a:xfrm>
              <a:off x="1835696" y="4442627"/>
              <a:ext cx="792088" cy="246221"/>
            </a:xfrm>
            <a:prstGeom prst="rect">
              <a:avLst/>
            </a:prstGeom>
            <a:solidFill>
              <a:schemeClr val="accent2">
                <a:lumMod val="75000"/>
              </a:schemeClr>
            </a:solidFill>
          </p:spPr>
          <p:txBody>
            <a:bodyPr wrap="square" rtlCol="0">
              <a:spAutoFit/>
            </a:bodyPr>
            <a:lstStyle/>
            <a:p>
              <a:pPr algn="ctr"/>
              <a:r>
                <a:rPr lang="en-US" sz="1000" dirty="0" smtClean="0">
                  <a:solidFill>
                    <a:schemeClr val="accent3"/>
                  </a:solidFill>
                </a:rPr>
                <a:t>Australia </a:t>
              </a:r>
            </a:p>
          </p:txBody>
        </p:sp>
        <p:sp>
          <p:nvSpPr>
            <p:cNvPr id="6" name="TextBox 5"/>
            <p:cNvSpPr txBox="1"/>
            <p:nvPr/>
          </p:nvSpPr>
          <p:spPr>
            <a:xfrm>
              <a:off x="5012845" y="2153761"/>
              <a:ext cx="792088" cy="246221"/>
            </a:xfrm>
            <a:prstGeom prst="rect">
              <a:avLst/>
            </a:prstGeom>
            <a:solidFill>
              <a:schemeClr val="accent2">
                <a:lumMod val="75000"/>
              </a:schemeClr>
            </a:solidFill>
          </p:spPr>
          <p:txBody>
            <a:bodyPr wrap="square" rtlCol="0">
              <a:spAutoFit/>
            </a:bodyPr>
            <a:lstStyle/>
            <a:p>
              <a:pPr algn="ctr"/>
              <a:r>
                <a:rPr lang="en-US" sz="1000" dirty="0" smtClean="0">
                  <a:solidFill>
                    <a:schemeClr val="accent3"/>
                  </a:solidFill>
                </a:rPr>
                <a:t>Canada</a:t>
              </a:r>
            </a:p>
          </p:txBody>
        </p:sp>
        <p:sp>
          <p:nvSpPr>
            <p:cNvPr id="7" name="TextBox 6"/>
            <p:cNvSpPr txBox="1"/>
            <p:nvPr/>
          </p:nvSpPr>
          <p:spPr>
            <a:xfrm>
              <a:off x="5388260" y="2746646"/>
              <a:ext cx="792088" cy="246221"/>
            </a:xfrm>
            <a:prstGeom prst="rect">
              <a:avLst/>
            </a:prstGeom>
            <a:solidFill>
              <a:schemeClr val="accent2">
                <a:lumMod val="75000"/>
              </a:schemeClr>
            </a:solidFill>
          </p:spPr>
          <p:txBody>
            <a:bodyPr wrap="square" rtlCol="0">
              <a:spAutoFit/>
            </a:bodyPr>
            <a:lstStyle/>
            <a:p>
              <a:pPr algn="ctr"/>
              <a:r>
                <a:rPr lang="en-US" sz="1000" dirty="0" smtClean="0">
                  <a:solidFill>
                    <a:schemeClr val="accent3"/>
                  </a:solidFill>
                </a:rPr>
                <a:t>USA</a:t>
              </a:r>
            </a:p>
          </p:txBody>
        </p:sp>
        <p:sp>
          <p:nvSpPr>
            <p:cNvPr id="8" name="TextBox 7"/>
            <p:cNvSpPr txBox="1"/>
            <p:nvPr/>
          </p:nvSpPr>
          <p:spPr>
            <a:xfrm>
              <a:off x="1619672" y="3933056"/>
              <a:ext cx="792088" cy="246221"/>
            </a:xfrm>
            <a:prstGeom prst="rect">
              <a:avLst/>
            </a:prstGeom>
            <a:solidFill>
              <a:schemeClr val="accent2">
                <a:lumMod val="75000"/>
              </a:schemeClr>
            </a:solidFill>
          </p:spPr>
          <p:txBody>
            <a:bodyPr wrap="square" rtlCol="0">
              <a:spAutoFit/>
            </a:bodyPr>
            <a:lstStyle/>
            <a:p>
              <a:pPr algn="ctr"/>
              <a:r>
                <a:rPr lang="en-US" sz="1000" dirty="0" smtClean="0">
                  <a:solidFill>
                    <a:schemeClr val="accent3"/>
                  </a:solidFill>
                </a:rPr>
                <a:t>Indonesia</a:t>
              </a:r>
            </a:p>
          </p:txBody>
        </p:sp>
        <p:sp>
          <p:nvSpPr>
            <p:cNvPr id="9" name="TextBox 8"/>
            <p:cNvSpPr txBox="1"/>
            <p:nvPr/>
          </p:nvSpPr>
          <p:spPr>
            <a:xfrm>
              <a:off x="1439652" y="3571721"/>
              <a:ext cx="792088" cy="246221"/>
            </a:xfrm>
            <a:prstGeom prst="rect">
              <a:avLst/>
            </a:prstGeom>
            <a:solidFill>
              <a:schemeClr val="accent2">
                <a:lumMod val="75000"/>
              </a:schemeClr>
            </a:solidFill>
          </p:spPr>
          <p:txBody>
            <a:bodyPr wrap="square" rtlCol="0">
              <a:spAutoFit/>
            </a:bodyPr>
            <a:lstStyle/>
            <a:p>
              <a:pPr algn="ctr"/>
              <a:r>
                <a:rPr lang="en-US" sz="1000" dirty="0" smtClean="0">
                  <a:solidFill>
                    <a:schemeClr val="accent3"/>
                  </a:solidFill>
                </a:rPr>
                <a:t>Malaysia</a:t>
              </a:r>
            </a:p>
          </p:txBody>
        </p:sp>
        <p:sp>
          <p:nvSpPr>
            <p:cNvPr id="10" name="TextBox 9"/>
            <p:cNvSpPr txBox="1"/>
            <p:nvPr/>
          </p:nvSpPr>
          <p:spPr>
            <a:xfrm>
              <a:off x="3491880" y="2745434"/>
              <a:ext cx="792088" cy="246221"/>
            </a:xfrm>
            <a:prstGeom prst="rect">
              <a:avLst/>
            </a:prstGeom>
            <a:solidFill>
              <a:schemeClr val="accent2">
                <a:lumMod val="75000"/>
              </a:schemeClr>
            </a:solidFill>
          </p:spPr>
          <p:txBody>
            <a:bodyPr wrap="square" rtlCol="0">
              <a:spAutoFit/>
            </a:bodyPr>
            <a:lstStyle/>
            <a:p>
              <a:pPr algn="ctr"/>
              <a:r>
                <a:rPr lang="en-US" sz="1000" dirty="0" smtClean="0">
                  <a:solidFill>
                    <a:schemeClr val="accent3"/>
                  </a:solidFill>
                </a:rPr>
                <a:t>Japan</a:t>
              </a:r>
            </a:p>
          </p:txBody>
        </p:sp>
        <p:sp>
          <p:nvSpPr>
            <p:cNvPr id="11" name="TextBox 10"/>
            <p:cNvSpPr txBox="1"/>
            <p:nvPr/>
          </p:nvSpPr>
          <p:spPr>
            <a:xfrm>
              <a:off x="4499992" y="4692212"/>
              <a:ext cx="1008112" cy="246221"/>
            </a:xfrm>
            <a:prstGeom prst="rect">
              <a:avLst/>
            </a:prstGeom>
            <a:solidFill>
              <a:schemeClr val="accent2">
                <a:lumMod val="75000"/>
              </a:schemeClr>
            </a:solidFill>
          </p:spPr>
          <p:txBody>
            <a:bodyPr wrap="square" rtlCol="0">
              <a:spAutoFit/>
            </a:bodyPr>
            <a:lstStyle/>
            <a:p>
              <a:pPr algn="ctr"/>
              <a:r>
                <a:rPr lang="en-US" sz="1000" dirty="0" smtClean="0">
                  <a:solidFill>
                    <a:schemeClr val="accent3"/>
                  </a:solidFill>
                </a:rPr>
                <a:t>New Zealand</a:t>
              </a:r>
            </a:p>
          </p:txBody>
        </p:sp>
        <p:sp>
          <p:nvSpPr>
            <p:cNvPr id="14" name="TextBox 13"/>
            <p:cNvSpPr txBox="1"/>
            <p:nvPr/>
          </p:nvSpPr>
          <p:spPr>
            <a:xfrm>
              <a:off x="3046913" y="3325500"/>
              <a:ext cx="900100" cy="246221"/>
            </a:xfrm>
            <a:prstGeom prst="rect">
              <a:avLst/>
            </a:prstGeom>
            <a:solidFill>
              <a:schemeClr val="accent2">
                <a:lumMod val="75000"/>
              </a:schemeClr>
            </a:solidFill>
          </p:spPr>
          <p:txBody>
            <a:bodyPr wrap="square" rtlCol="0">
              <a:spAutoFit/>
            </a:bodyPr>
            <a:lstStyle/>
            <a:p>
              <a:pPr algn="ctr"/>
              <a:r>
                <a:rPr lang="en-US" sz="1000" dirty="0" smtClean="0">
                  <a:solidFill>
                    <a:schemeClr val="accent3"/>
                  </a:solidFill>
                </a:rPr>
                <a:t>Philippines</a:t>
              </a:r>
            </a:p>
          </p:txBody>
        </p:sp>
        <p:sp>
          <p:nvSpPr>
            <p:cNvPr id="15" name="TextBox 14"/>
            <p:cNvSpPr txBox="1"/>
            <p:nvPr/>
          </p:nvSpPr>
          <p:spPr>
            <a:xfrm>
              <a:off x="2411760" y="3724121"/>
              <a:ext cx="900100" cy="246221"/>
            </a:xfrm>
            <a:prstGeom prst="rect">
              <a:avLst/>
            </a:prstGeom>
            <a:solidFill>
              <a:schemeClr val="accent2">
                <a:lumMod val="75000"/>
              </a:schemeClr>
            </a:solidFill>
          </p:spPr>
          <p:txBody>
            <a:bodyPr wrap="square" rtlCol="0">
              <a:spAutoFit/>
            </a:bodyPr>
            <a:lstStyle/>
            <a:p>
              <a:pPr algn="ctr"/>
              <a:r>
                <a:rPr lang="en-US" sz="1000" dirty="0" smtClean="0">
                  <a:solidFill>
                    <a:schemeClr val="accent3"/>
                  </a:solidFill>
                </a:rPr>
                <a:t>Singapore</a:t>
              </a:r>
            </a:p>
          </p:txBody>
        </p:sp>
        <p:sp>
          <p:nvSpPr>
            <p:cNvPr id="16" name="TextBox 15"/>
            <p:cNvSpPr txBox="1"/>
            <p:nvPr/>
          </p:nvSpPr>
          <p:spPr>
            <a:xfrm>
              <a:off x="3025877" y="2472601"/>
              <a:ext cx="900100" cy="246221"/>
            </a:xfrm>
            <a:prstGeom prst="rect">
              <a:avLst/>
            </a:prstGeom>
            <a:solidFill>
              <a:schemeClr val="accent2">
                <a:lumMod val="75000"/>
              </a:schemeClr>
            </a:solidFill>
          </p:spPr>
          <p:txBody>
            <a:bodyPr wrap="square" rtlCol="0">
              <a:spAutoFit/>
            </a:bodyPr>
            <a:lstStyle/>
            <a:p>
              <a:pPr algn="ctr"/>
              <a:r>
                <a:rPr lang="en-US" sz="1000" dirty="0" smtClean="0">
                  <a:solidFill>
                    <a:schemeClr val="accent3"/>
                  </a:solidFill>
                </a:rPr>
                <a:t>Korea</a:t>
              </a:r>
            </a:p>
          </p:txBody>
        </p:sp>
        <p:sp>
          <p:nvSpPr>
            <p:cNvPr id="18" name="TextBox 17"/>
            <p:cNvSpPr txBox="1"/>
            <p:nvPr/>
          </p:nvSpPr>
          <p:spPr>
            <a:xfrm>
              <a:off x="1354419" y="3286898"/>
              <a:ext cx="792088" cy="246221"/>
            </a:xfrm>
            <a:prstGeom prst="rect">
              <a:avLst/>
            </a:prstGeom>
            <a:solidFill>
              <a:schemeClr val="accent2">
                <a:lumMod val="75000"/>
              </a:schemeClr>
            </a:solidFill>
          </p:spPr>
          <p:txBody>
            <a:bodyPr wrap="square" rtlCol="0">
              <a:spAutoFit/>
            </a:bodyPr>
            <a:lstStyle/>
            <a:p>
              <a:pPr algn="ctr"/>
              <a:r>
                <a:rPr lang="en-US" sz="1000" dirty="0" smtClean="0">
                  <a:solidFill>
                    <a:schemeClr val="accent3"/>
                  </a:solidFill>
                </a:rPr>
                <a:t>Thailand</a:t>
              </a:r>
            </a:p>
          </p:txBody>
        </p:sp>
      </p:grpSp>
      <p:grpSp>
        <p:nvGrpSpPr>
          <p:cNvPr id="23" name="Group 22"/>
          <p:cNvGrpSpPr/>
          <p:nvPr/>
        </p:nvGrpSpPr>
        <p:grpSpPr>
          <a:xfrm>
            <a:off x="2041033" y="2641932"/>
            <a:ext cx="2722488" cy="1315957"/>
            <a:chOff x="2041033" y="2641932"/>
            <a:chExt cx="2722488" cy="1315957"/>
          </a:xfrm>
        </p:grpSpPr>
        <p:sp>
          <p:nvSpPr>
            <p:cNvPr id="20" name="TextBox 19"/>
            <p:cNvSpPr txBox="1"/>
            <p:nvPr/>
          </p:nvSpPr>
          <p:spPr>
            <a:xfrm>
              <a:off x="2041033" y="2641932"/>
              <a:ext cx="792088" cy="246221"/>
            </a:xfrm>
            <a:prstGeom prst="rect">
              <a:avLst/>
            </a:prstGeom>
            <a:solidFill>
              <a:schemeClr val="accent2">
                <a:lumMod val="60000"/>
                <a:lumOff val="40000"/>
              </a:schemeClr>
            </a:solidFill>
          </p:spPr>
          <p:txBody>
            <a:bodyPr wrap="square" rtlCol="0">
              <a:spAutoFit/>
            </a:bodyPr>
            <a:lstStyle/>
            <a:p>
              <a:pPr algn="ctr"/>
              <a:r>
                <a:rPr lang="en-US" sz="1000" dirty="0" smtClean="0">
                  <a:solidFill>
                    <a:schemeClr val="accent3"/>
                  </a:solidFill>
                </a:rPr>
                <a:t>China</a:t>
              </a:r>
            </a:p>
          </p:txBody>
        </p:sp>
        <p:sp>
          <p:nvSpPr>
            <p:cNvPr id="21" name="TextBox 20"/>
            <p:cNvSpPr txBox="1"/>
            <p:nvPr/>
          </p:nvSpPr>
          <p:spPr>
            <a:xfrm>
              <a:off x="2959046" y="3040553"/>
              <a:ext cx="1252914" cy="246221"/>
            </a:xfrm>
            <a:prstGeom prst="rect">
              <a:avLst/>
            </a:prstGeom>
            <a:solidFill>
              <a:schemeClr val="accent2">
                <a:lumMod val="60000"/>
                <a:lumOff val="40000"/>
              </a:schemeClr>
            </a:solidFill>
          </p:spPr>
          <p:txBody>
            <a:bodyPr wrap="square" rtlCol="0">
              <a:spAutoFit/>
            </a:bodyPr>
            <a:lstStyle/>
            <a:p>
              <a:pPr algn="ctr"/>
              <a:r>
                <a:rPr lang="en-US" sz="1000" dirty="0" smtClean="0">
                  <a:solidFill>
                    <a:schemeClr val="accent3"/>
                  </a:solidFill>
                </a:rPr>
                <a:t>Chinese Taipei</a:t>
              </a:r>
            </a:p>
          </p:txBody>
        </p:sp>
        <p:sp>
          <p:nvSpPr>
            <p:cNvPr id="22" name="TextBox 21"/>
            <p:cNvSpPr txBox="1"/>
            <p:nvPr/>
          </p:nvSpPr>
          <p:spPr>
            <a:xfrm>
              <a:off x="3469426" y="3711668"/>
              <a:ext cx="1294095" cy="246221"/>
            </a:xfrm>
            <a:prstGeom prst="rect">
              <a:avLst/>
            </a:prstGeom>
            <a:solidFill>
              <a:schemeClr val="accent2">
                <a:lumMod val="60000"/>
                <a:lumOff val="40000"/>
              </a:schemeClr>
            </a:solidFill>
          </p:spPr>
          <p:txBody>
            <a:bodyPr wrap="square" rtlCol="0">
              <a:spAutoFit/>
            </a:bodyPr>
            <a:lstStyle/>
            <a:p>
              <a:pPr algn="ctr"/>
              <a:r>
                <a:rPr lang="en-US" sz="1000" dirty="0" smtClean="0">
                  <a:solidFill>
                    <a:schemeClr val="accent3"/>
                  </a:solidFill>
                </a:rPr>
                <a:t>Brunei Darussalam</a:t>
              </a:r>
            </a:p>
          </p:txBody>
        </p:sp>
      </p:grpSp>
      <p:grpSp>
        <p:nvGrpSpPr>
          <p:cNvPr id="30" name="Group 29"/>
          <p:cNvGrpSpPr/>
          <p:nvPr/>
        </p:nvGrpSpPr>
        <p:grpSpPr>
          <a:xfrm>
            <a:off x="1340011" y="3040553"/>
            <a:ext cx="6226413" cy="1909722"/>
            <a:chOff x="1340011" y="3040553"/>
            <a:chExt cx="6226413" cy="1909722"/>
          </a:xfrm>
        </p:grpSpPr>
        <p:sp>
          <p:nvSpPr>
            <p:cNvPr id="25" name="TextBox 24"/>
            <p:cNvSpPr txBox="1"/>
            <p:nvPr/>
          </p:nvSpPr>
          <p:spPr>
            <a:xfrm>
              <a:off x="6774336" y="4704054"/>
              <a:ext cx="792088" cy="246221"/>
            </a:xfrm>
            <a:prstGeom prst="rect">
              <a:avLst/>
            </a:prstGeom>
            <a:solidFill>
              <a:schemeClr val="accent2">
                <a:lumMod val="40000"/>
                <a:lumOff val="60000"/>
              </a:schemeClr>
            </a:solidFill>
          </p:spPr>
          <p:txBody>
            <a:bodyPr wrap="square" rtlCol="0">
              <a:spAutoFit/>
            </a:bodyPr>
            <a:lstStyle/>
            <a:p>
              <a:pPr algn="ctr"/>
              <a:r>
                <a:rPr lang="en-US" sz="1000" dirty="0" smtClean="0">
                  <a:solidFill>
                    <a:schemeClr val="accent3"/>
                  </a:solidFill>
                </a:rPr>
                <a:t>Chile</a:t>
              </a:r>
            </a:p>
          </p:txBody>
        </p:sp>
        <p:sp>
          <p:nvSpPr>
            <p:cNvPr id="27" name="TextBox 26"/>
            <p:cNvSpPr txBox="1"/>
            <p:nvPr/>
          </p:nvSpPr>
          <p:spPr>
            <a:xfrm>
              <a:off x="5976084" y="3241888"/>
              <a:ext cx="792088" cy="246221"/>
            </a:xfrm>
            <a:prstGeom prst="rect">
              <a:avLst/>
            </a:prstGeom>
            <a:solidFill>
              <a:schemeClr val="accent2">
                <a:lumMod val="40000"/>
                <a:lumOff val="60000"/>
              </a:schemeClr>
            </a:solidFill>
          </p:spPr>
          <p:txBody>
            <a:bodyPr wrap="square" rtlCol="0">
              <a:spAutoFit/>
            </a:bodyPr>
            <a:lstStyle/>
            <a:p>
              <a:pPr algn="ctr"/>
              <a:r>
                <a:rPr lang="en-US" sz="1000" dirty="0" smtClean="0">
                  <a:solidFill>
                    <a:schemeClr val="accent3"/>
                  </a:solidFill>
                </a:rPr>
                <a:t>Mexico</a:t>
              </a:r>
            </a:p>
          </p:txBody>
        </p:sp>
        <p:sp>
          <p:nvSpPr>
            <p:cNvPr id="28" name="TextBox 27"/>
            <p:cNvSpPr txBox="1"/>
            <p:nvPr/>
          </p:nvSpPr>
          <p:spPr>
            <a:xfrm>
              <a:off x="6773179" y="4105926"/>
              <a:ext cx="792088" cy="246221"/>
            </a:xfrm>
            <a:prstGeom prst="rect">
              <a:avLst/>
            </a:prstGeom>
            <a:solidFill>
              <a:schemeClr val="accent2">
                <a:lumMod val="40000"/>
                <a:lumOff val="60000"/>
              </a:schemeClr>
            </a:solidFill>
          </p:spPr>
          <p:txBody>
            <a:bodyPr wrap="square" rtlCol="0">
              <a:spAutoFit/>
            </a:bodyPr>
            <a:lstStyle/>
            <a:p>
              <a:pPr algn="ctr"/>
              <a:r>
                <a:rPr lang="en-US" sz="1000" dirty="0" smtClean="0">
                  <a:solidFill>
                    <a:schemeClr val="accent3"/>
                  </a:solidFill>
                </a:rPr>
                <a:t>Peru</a:t>
              </a:r>
            </a:p>
          </p:txBody>
        </p:sp>
        <p:sp>
          <p:nvSpPr>
            <p:cNvPr id="29" name="TextBox 28"/>
            <p:cNvSpPr txBox="1"/>
            <p:nvPr/>
          </p:nvSpPr>
          <p:spPr>
            <a:xfrm>
              <a:off x="1340011" y="3040553"/>
              <a:ext cx="1393304" cy="246221"/>
            </a:xfrm>
            <a:prstGeom prst="rect">
              <a:avLst/>
            </a:prstGeom>
            <a:solidFill>
              <a:schemeClr val="accent2">
                <a:lumMod val="40000"/>
                <a:lumOff val="60000"/>
              </a:schemeClr>
            </a:solidFill>
          </p:spPr>
          <p:txBody>
            <a:bodyPr wrap="square" rtlCol="0">
              <a:spAutoFit/>
            </a:bodyPr>
            <a:lstStyle/>
            <a:p>
              <a:pPr algn="ctr"/>
              <a:r>
                <a:rPr lang="en-US" sz="1000" dirty="0" smtClean="0">
                  <a:solidFill>
                    <a:schemeClr val="accent3"/>
                  </a:solidFill>
                </a:rPr>
                <a:t>Hong Kong, China</a:t>
              </a:r>
            </a:p>
          </p:txBody>
        </p:sp>
      </p:grpSp>
      <p:grpSp>
        <p:nvGrpSpPr>
          <p:cNvPr id="31" name="Group 30"/>
          <p:cNvGrpSpPr/>
          <p:nvPr/>
        </p:nvGrpSpPr>
        <p:grpSpPr>
          <a:xfrm>
            <a:off x="2237217" y="3387931"/>
            <a:ext cx="5467131" cy="364545"/>
            <a:chOff x="2237217" y="3387931"/>
            <a:chExt cx="5467131" cy="364545"/>
          </a:xfrm>
        </p:grpSpPr>
        <p:sp>
          <p:nvSpPr>
            <p:cNvPr id="32" name="TextBox 31"/>
            <p:cNvSpPr txBox="1"/>
            <p:nvPr/>
          </p:nvSpPr>
          <p:spPr>
            <a:xfrm>
              <a:off x="6912260" y="3506255"/>
              <a:ext cx="792088" cy="246221"/>
            </a:xfrm>
            <a:prstGeom prst="rect">
              <a:avLst/>
            </a:prstGeom>
            <a:solidFill>
              <a:schemeClr val="accent1">
                <a:lumMod val="75000"/>
                <a:alpha val="56000"/>
              </a:schemeClr>
            </a:solidFill>
          </p:spPr>
          <p:txBody>
            <a:bodyPr wrap="square" rtlCol="0">
              <a:spAutoFit/>
            </a:bodyPr>
            <a:lstStyle/>
            <a:p>
              <a:pPr algn="ctr"/>
              <a:r>
                <a:rPr lang="en-US" sz="1000" dirty="0" smtClean="0">
                  <a:solidFill>
                    <a:schemeClr val="accent2">
                      <a:lumMod val="50000"/>
                    </a:schemeClr>
                  </a:solidFill>
                </a:rPr>
                <a:t>Colombia</a:t>
              </a:r>
            </a:p>
          </p:txBody>
        </p:sp>
        <p:sp>
          <p:nvSpPr>
            <p:cNvPr id="36" name="TextBox 35"/>
            <p:cNvSpPr txBox="1"/>
            <p:nvPr/>
          </p:nvSpPr>
          <p:spPr>
            <a:xfrm>
              <a:off x="2237217" y="3387931"/>
              <a:ext cx="792088" cy="246221"/>
            </a:xfrm>
            <a:prstGeom prst="rect">
              <a:avLst/>
            </a:prstGeom>
            <a:solidFill>
              <a:schemeClr val="accent1">
                <a:lumMod val="75000"/>
                <a:alpha val="56000"/>
              </a:schemeClr>
            </a:solidFill>
          </p:spPr>
          <p:txBody>
            <a:bodyPr wrap="square" rtlCol="0">
              <a:spAutoFit/>
            </a:bodyPr>
            <a:lstStyle/>
            <a:p>
              <a:pPr algn="ctr"/>
              <a:r>
                <a:rPr lang="en-US" sz="1000" dirty="0" smtClean="0">
                  <a:solidFill>
                    <a:schemeClr val="accent2">
                      <a:lumMod val="50000"/>
                    </a:schemeClr>
                  </a:solidFill>
                </a:rPr>
                <a:t>Vietnam</a:t>
              </a:r>
            </a:p>
          </p:txBody>
        </p:sp>
      </p:grpSp>
      <p:grpSp>
        <p:nvGrpSpPr>
          <p:cNvPr id="38" name="Group 37"/>
          <p:cNvGrpSpPr/>
          <p:nvPr/>
        </p:nvGrpSpPr>
        <p:grpSpPr>
          <a:xfrm>
            <a:off x="2337271" y="2211405"/>
            <a:ext cx="4971033" cy="1826791"/>
            <a:chOff x="2337271" y="2211405"/>
            <a:chExt cx="4971033" cy="1826791"/>
          </a:xfrm>
        </p:grpSpPr>
        <p:sp>
          <p:nvSpPr>
            <p:cNvPr id="37" name="TextBox 36"/>
            <p:cNvSpPr txBox="1"/>
            <p:nvPr/>
          </p:nvSpPr>
          <p:spPr>
            <a:xfrm>
              <a:off x="6516216" y="3791975"/>
              <a:ext cx="792088" cy="246221"/>
            </a:xfrm>
            <a:prstGeom prst="rect">
              <a:avLst/>
            </a:prstGeom>
            <a:solidFill>
              <a:schemeClr val="accent2">
                <a:lumMod val="20000"/>
                <a:lumOff val="80000"/>
                <a:alpha val="56000"/>
              </a:schemeClr>
            </a:solidFill>
          </p:spPr>
          <p:txBody>
            <a:bodyPr wrap="square" rtlCol="0">
              <a:spAutoFit/>
            </a:bodyPr>
            <a:lstStyle/>
            <a:p>
              <a:pPr algn="ctr"/>
              <a:r>
                <a:rPr lang="en-US" sz="1000" dirty="0" smtClean="0">
                  <a:solidFill>
                    <a:schemeClr val="accent2">
                      <a:lumMod val="50000"/>
                    </a:schemeClr>
                  </a:solidFill>
                </a:rPr>
                <a:t>Ecuador</a:t>
              </a:r>
            </a:p>
          </p:txBody>
        </p:sp>
        <p:sp>
          <p:nvSpPr>
            <p:cNvPr id="40" name="TextBox 39"/>
            <p:cNvSpPr txBox="1"/>
            <p:nvPr/>
          </p:nvSpPr>
          <p:spPr>
            <a:xfrm>
              <a:off x="2337271" y="2211405"/>
              <a:ext cx="792088" cy="246221"/>
            </a:xfrm>
            <a:prstGeom prst="rect">
              <a:avLst/>
            </a:prstGeom>
            <a:solidFill>
              <a:schemeClr val="accent2">
                <a:lumMod val="20000"/>
                <a:lumOff val="80000"/>
                <a:alpha val="56000"/>
              </a:schemeClr>
            </a:solidFill>
          </p:spPr>
          <p:txBody>
            <a:bodyPr wrap="square" rtlCol="0">
              <a:spAutoFit/>
            </a:bodyPr>
            <a:lstStyle/>
            <a:p>
              <a:pPr algn="ctr"/>
              <a:r>
                <a:rPr lang="en-US" sz="1000" dirty="0" smtClean="0">
                  <a:solidFill>
                    <a:schemeClr val="accent2">
                      <a:lumMod val="50000"/>
                    </a:schemeClr>
                  </a:solidFill>
                </a:rPr>
                <a:t>Mongolia</a:t>
              </a:r>
            </a:p>
          </p:txBody>
        </p:sp>
      </p:grpSp>
    </p:spTree>
    <p:extLst>
      <p:ext uri="{BB962C8B-B14F-4D97-AF65-F5344CB8AC3E}">
        <p14:creationId xmlns:p14="http://schemas.microsoft.com/office/powerpoint/2010/main" val="408592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SG" dirty="0"/>
          </a:p>
        </p:txBody>
      </p:sp>
      <p:sp>
        <p:nvSpPr>
          <p:cNvPr id="3" name="Content Placeholder 2"/>
          <p:cNvSpPr>
            <a:spLocks noGrp="1"/>
          </p:cNvSpPr>
          <p:nvPr>
            <p:ph idx="1"/>
          </p:nvPr>
        </p:nvSpPr>
        <p:spPr/>
        <p:txBody>
          <a:bodyPr/>
          <a:lstStyle/>
          <a:p>
            <a:r>
              <a:rPr lang="en-US" dirty="0" smtClean="0"/>
              <a:t>ASEAN has MOUs/Cooperation Agreement with: United Nations, ILO, ADB, ESCAP, EU (Dialogue Partner)</a:t>
            </a:r>
          </a:p>
          <a:p>
            <a:r>
              <a:rPr lang="en-US" dirty="0" smtClean="0"/>
              <a:t>GCC</a:t>
            </a:r>
          </a:p>
          <a:p>
            <a:pPr lvl="1"/>
            <a:r>
              <a:rPr lang="en-US" dirty="0" smtClean="0"/>
              <a:t>2009 Joint Vision</a:t>
            </a:r>
          </a:p>
          <a:p>
            <a:pPr lvl="1"/>
            <a:r>
              <a:rPr lang="en-US" dirty="0" smtClean="0"/>
              <a:t>2009 MOU Between Secretariats</a:t>
            </a:r>
          </a:p>
          <a:p>
            <a:pPr lvl="1"/>
            <a:r>
              <a:rPr lang="en-US" dirty="0" smtClean="0"/>
              <a:t>2010-2012: Action Plan</a:t>
            </a:r>
          </a:p>
          <a:p>
            <a:r>
              <a:rPr lang="en-US" dirty="0" smtClean="0"/>
              <a:t>Suggestions:</a:t>
            </a:r>
          </a:p>
          <a:p>
            <a:pPr lvl="1"/>
            <a:r>
              <a:rPr lang="en-US" dirty="0" smtClean="0"/>
              <a:t>Joint Expert Group?</a:t>
            </a:r>
          </a:p>
          <a:p>
            <a:pPr lvl="1"/>
            <a:r>
              <a:rPr lang="en-US" dirty="0" smtClean="0"/>
              <a:t>ASEAN-BAC, PA-BAC? </a:t>
            </a:r>
            <a:endParaRPr lang="en-SG" dirty="0"/>
          </a:p>
        </p:txBody>
      </p:sp>
    </p:spTree>
    <p:extLst>
      <p:ext uri="{BB962C8B-B14F-4D97-AF65-F5344CB8AC3E}">
        <p14:creationId xmlns:p14="http://schemas.microsoft.com/office/powerpoint/2010/main" val="38342697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Percent of respondents who selected ‘don’t know’ for various trade initiatives</a:t>
            </a:r>
            <a:endParaRPr lang="en-SG"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3955592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00807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200" dirty="0" smtClean="0"/>
              <a:t>Percent of respondents by sub-region who selected ‘don’t know’ for the Pacific Alliance</a:t>
            </a:r>
            <a:endParaRPr lang="en-SG" sz="2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6394018"/>
              </p:ext>
            </p:extLst>
          </p:nvPr>
        </p:nvGraphicFramePr>
        <p:xfrm>
          <a:off x="381000" y="1371600"/>
          <a:ext cx="83820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70039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SG" dirty="0"/>
          </a:p>
        </p:txBody>
      </p:sp>
      <p:sp>
        <p:nvSpPr>
          <p:cNvPr id="3" name="Content Placeholder 2"/>
          <p:cNvSpPr>
            <a:spLocks noGrp="1"/>
          </p:cNvSpPr>
          <p:nvPr>
            <p:ph idx="1"/>
          </p:nvPr>
        </p:nvSpPr>
        <p:spPr>
          <a:xfrm>
            <a:off x="381000" y="1447800"/>
            <a:ext cx="8229600" cy="4876800"/>
          </a:xfrm>
        </p:spPr>
        <p:txBody>
          <a:bodyPr/>
          <a:lstStyle/>
          <a:p>
            <a:r>
              <a:rPr lang="en-US" dirty="0" smtClean="0"/>
              <a:t>Global economic context extremely challenging – slower growth, protectionist sentiments</a:t>
            </a:r>
          </a:p>
          <a:p>
            <a:r>
              <a:rPr lang="en-US" dirty="0" smtClean="0"/>
              <a:t>Huge opportunity for PA in growing Asia-Pacific market</a:t>
            </a:r>
          </a:p>
          <a:p>
            <a:r>
              <a:rPr lang="en-US" dirty="0" smtClean="0"/>
              <a:t>Opportunity to boost growth through regional economic integration</a:t>
            </a:r>
          </a:p>
        </p:txBody>
      </p:sp>
    </p:spTree>
    <p:extLst>
      <p:ext uri="{BB962C8B-B14F-4D97-AF65-F5344CB8AC3E}">
        <p14:creationId xmlns:p14="http://schemas.microsoft.com/office/powerpoint/2010/main" val="20256624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SG" dirty="0"/>
          </a:p>
        </p:txBody>
      </p:sp>
      <p:sp>
        <p:nvSpPr>
          <p:cNvPr id="3" name="Content Placeholder 2"/>
          <p:cNvSpPr>
            <a:spLocks noGrp="1"/>
          </p:cNvSpPr>
          <p:nvPr>
            <p:ph idx="1"/>
          </p:nvPr>
        </p:nvSpPr>
        <p:spPr/>
        <p:txBody>
          <a:bodyPr/>
          <a:lstStyle/>
          <a:p>
            <a:r>
              <a:rPr lang="en-US" dirty="0" smtClean="0"/>
              <a:t>Lessons from PA members for FTAAP</a:t>
            </a:r>
          </a:p>
          <a:p>
            <a:pPr lvl="1"/>
            <a:r>
              <a:rPr lang="en-US" dirty="0" smtClean="0"/>
              <a:t>Coverage?</a:t>
            </a:r>
          </a:p>
          <a:p>
            <a:pPr lvl="1"/>
            <a:r>
              <a:rPr lang="en-US" dirty="0" smtClean="0"/>
              <a:t>Treatment of next generation issues</a:t>
            </a:r>
          </a:p>
          <a:p>
            <a:pPr lvl="1"/>
            <a:r>
              <a:rPr lang="en-US" dirty="0" smtClean="0"/>
              <a:t>Modalities</a:t>
            </a:r>
            <a:r>
              <a:rPr lang="en-SG" dirty="0" smtClean="0"/>
              <a:t>/structure</a:t>
            </a:r>
          </a:p>
          <a:p>
            <a:r>
              <a:rPr lang="en-US" dirty="0" smtClean="0"/>
              <a:t>Asia-Pacific as a ‘construct’ -  concept still being defined</a:t>
            </a:r>
          </a:p>
          <a:p>
            <a:r>
              <a:rPr lang="en-US" dirty="0" smtClean="0"/>
              <a:t>Integration – at a crossroads or has it gone full circle back to Kojima?</a:t>
            </a:r>
          </a:p>
          <a:p>
            <a:pPr lvl="1"/>
            <a:r>
              <a:rPr lang="en-US" dirty="0" smtClean="0"/>
              <a:t>Various configurations and permutations</a:t>
            </a:r>
          </a:p>
          <a:p>
            <a:pPr lvl="1"/>
            <a:r>
              <a:rPr lang="en-US" dirty="0" smtClean="0"/>
              <a:t>Opportunity </a:t>
            </a:r>
            <a:r>
              <a:rPr lang="en-US" dirty="0"/>
              <a:t>for PA through engagement:</a:t>
            </a:r>
          </a:p>
          <a:p>
            <a:pPr lvl="3"/>
            <a:r>
              <a:rPr lang="en-US" dirty="0"/>
              <a:t>ASEAN</a:t>
            </a:r>
          </a:p>
          <a:p>
            <a:pPr lvl="3"/>
            <a:r>
              <a:rPr lang="en-US" dirty="0"/>
              <a:t>FTAAP</a:t>
            </a:r>
            <a:endParaRPr lang="en-SG" dirty="0"/>
          </a:p>
          <a:p>
            <a:pPr marL="457200" lvl="1" indent="0">
              <a:buNone/>
            </a:pPr>
            <a:endParaRPr lang="en-US" dirty="0" smtClean="0"/>
          </a:p>
        </p:txBody>
      </p:sp>
    </p:spTree>
    <p:extLst>
      <p:ext uri="{BB962C8B-B14F-4D97-AF65-F5344CB8AC3E}">
        <p14:creationId xmlns:p14="http://schemas.microsoft.com/office/powerpoint/2010/main" val="4154202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Asia-Pacific Concept</a:t>
            </a:r>
            <a:endParaRPr lang="en-SG" dirty="0"/>
          </a:p>
        </p:txBody>
      </p:sp>
    </p:spTree>
    <p:extLst>
      <p:ext uri="{BB962C8B-B14F-4D97-AF65-F5344CB8AC3E}">
        <p14:creationId xmlns:p14="http://schemas.microsoft.com/office/powerpoint/2010/main" val="2359768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Asia-Pacific </a:t>
            </a:r>
            <a:endParaRPr lang="en-SG" dirty="0"/>
          </a:p>
        </p:txBody>
      </p:sp>
      <p:pic>
        <p:nvPicPr>
          <p:cNvPr id="44034" name="Picture 2" descr="http://www.transpacificproject.com/wp-content/uploads/2011/05/Pacific_Ocean_satellite_image_location_map-copy1.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8004"/>
            <a:ext cx="7315200" cy="454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300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Asia-Pacific as a region</a:t>
            </a:r>
            <a:endParaRPr lang="en-SG" dirty="0"/>
          </a:p>
        </p:txBody>
      </p:sp>
      <p:sp>
        <p:nvSpPr>
          <p:cNvPr id="3" name="Content Placeholder 2"/>
          <p:cNvSpPr>
            <a:spLocks noGrp="1"/>
          </p:cNvSpPr>
          <p:nvPr>
            <p:ph idx="1"/>
          </p:nvPr>
        </p:nvSpPr>
        <p:spPr>
          <a:xfrm>
            <a:off x="457200" y="1600200"/>
            <a:ext cx="8229600" cy="4800600"/>
          </a:xfrm>
        </p:spPr>
        <p:txBody>
          <a:bodyPr/>
          <a:lstStyle/>
          <a:p>
            <a:r>
              <a:rPr lang="en-US" sz="2000" dirty="0" smtClean="0"/>
              <a:t>Asia-Pacific is a construct</a:t>
            </a:r>
          </a:p>
          <a:p>
            <a:r>
              <a:rPr lang="en-US" sz="2000" dirty="0" smtClean="0"/>
              <a:t>Traces its roots to ideas of Japanese economist </a:t>
            </a:r>
            <a:r>
              <a:rPr lang="en-SG" sz="2000" dirty="0" smtClean="0"/>
              <a:t>Kiyoshi</a:t>
            </a:r>
            <a:r>
              <a:rPr lang="en-SG" sz="2000" dirty="0"/>
              <a:t> </a:t>
            </a:r>
            <a:r>
              <a:rPr lang="en-SG" sz="2000" b="1" dirty="0"/>
              <a:t>Kojima</a:t>
            </a:r>
            <a:r>
              <a:rPr lang="en-SG" sz="2000" dirty="0"/>
              <a:t> </a:t>
            </a:r>
            <a:endParaRPr lang="en-SG" sz="2000" dirty="0" smtClean="0"/>
          </a:p>
          <a:p>
            <a:pPr lvl="1"/>
            <a:r>
              <a:rPr lang="en-US" sz="1600" dirty="0" smtClean="0"/>
              <a:t>Rise of Japan in 1950s and 1960s and importance of region to Japan and reaction to integration in Europe</a:t>
            </a:r>
          </a:p>
          <a:p>
            <a:pPr lvl="1"/>
            <a:r>
              <a:rPr lang="en-US" sz="1600" dirty="0" smtClean="0"/>
              <a:t>Kojima’s proposal for a Pacific Free Trade Area led to formation of the Pacific </a:t>
            </a:r>
            <a:r>
              <a:rPr lang="en-US" sz="1600" dirty="0"/>
              <a:t>Trade and Development Conference </a:t>
            </a:r>
            <a:r>
              <a:rPr lang="en-US" sz="1600" dirty="0" smtClean="0"/>
              <a:t>(PAFTAD) in late 1960s</a:t>
            </a:r>
          </a:p>
          <a:p>
            <a:pPr lvl="1"/>
            <a:r>
              <a:rPr lang="en-US" sz="1600" dirty="0" smtClean="0"/>
              <a:t>At same time businesses in the region networking through </a:t>
            </a:r>
            <a:r>
              <a:rPr lang="en-US" sz="1600" dirty="0"/>
              <a:t> </a:t>
            </a:r>
            <a:r>
              <a:rPr lang="en-US" sz="1600" dirty="0" smtClean="0"/>
              <a:t>the Pacific </a:t>
            </a:r>
            <a:r>
              <a:rPr lang="en-US" sz="1600" dirty="0"/>
              <a:t>Basin Economic Council (PBEC) founded in the 1960s</a:t>
            </a:r>
            <a:endParaRPr lang="en-SG" sz="1600" dirty="0"/>
          </a:p>
          <a:p>
            <a:r>
              <a:rPr lang="en-US" sz="2000" dirty="0" smtClean="0"/>
              <a:t>This led to creation of Pacific Economic Cooperation Council (PECC) in 1980</a:t>
            </a:r>
          </a:p>
          <a:p>
            <a:r>
              <a:rPr lang="en-US" sz="2000" dirty="0" smtClean="0"/>
              <a:t>And then to APEC in 1989 </a:t>
            </a:r>
            <a:endParaRPr lang="en-US" sz="2000" dirty="0"/>
          </a:p>
          <a:p>
            <a:pPr lvl="1"/>
            <a:r>
              <a:rPr lang="en-SG" sz="1600" dirty="0" smtClean="0"/>
              <a:t>All of this traces its intellectual roots to Kojima’s original proposal for a Pacific Free Trade Area (PAFTA). </a:t>
            </a:r>
            <a:endParaRPr lang="en-SG" sz="1600" dirty="0"/>
          </a:p>
          <a:p>
            <a:endParaRPr lang="en-US" sz="2000" dirty="0" smtClean="0"/>
          </a:p>
        </p:txBody>
      </p:sp>
    </p:spTree>
    <p:extLst>
      <p:ext uri="{BB962C8B-B14F-4D97-AF65-F5344CB8AC3E}">
        <p14:creationId xmlns:p14="http://schemas.microsoft.com/office/powerpoint/2010/main" val="189065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 ESCAP Members</a:t>
            </a:r>
            <a:endParaRPr lang="en-SG" dirty="0"/>
          </a:p>
        </p:txBody>
      </p:sp>
      <p:sp>
        <p:nvSpPr>
          <p:cNvPr id="3" name="Content Placeholder 2"/>
          <p:cNvSpPr>
            <a:spLocks noGrp="1"/>
          </p:cNvSpPr>
          <p:nvPr>
            <p:ph idx="1"/>
          </p:nvPr>
        </p:nvSpPr>
        <p:spPr/>
        <p:txBody>
          <a:bodyPr/>
          <a:lstStyle/>
          <a:p>
            <a:endParaRPr lang="en-SG"/>
          </a:p>
        </p:txBody>
      </p:sp>
      <p:pic>
        <p:nvPicPr>
          <p:cNvPr id="45058" name="Picture 2" descr="https://upload.wikimedia.org/wikipedia/en/6/63/UN_ESC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381999"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646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 ECLAC Members</a:t>
            </a:r>
            <a:endParaRPr lang="en-SG" dirty="0"/>
          </a:p>
        </p:txBody>
      </p:sp>
      <p:sp>
        <p:nvSpPr>
          <p:cNvPr id="3" name="Content Placeholder 2"/>
          <p:cNvSpPr>
            <a:spLocks noGrp="1"/>
          </p:cNvSpPr>
          <p:nvPr>
            <p:ph idx="1"/>
          </p:nvPr>
        </p:nvSpPr>
        <p:spPr/>
        <p:txBody>
          <a:bodyPr/>
          <a:lstStyle/>
          <a:p>
            <a:endParaRPr lang="en-SG"/>
          </a:p>
        </p:txBody>
      </p:sp>
      <p:pic>
        <p:nvPicPr>
          <p:cNvPr id="44034" name="Picture 2" descr="Paises membros CEP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697" y="1524001"/>
            <a:ext cx="84582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676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5008</TotalTime>
  <Words>1167</Words>
  <Application>Microsoft Office PowerPoint</Application>
  <PresentationFormat>On-screen Show (4:3)</PresentationFormat>
  <Paragraphs>282</Paragraphs>
  <Slides>44</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47" baseType="lpstr">
      <vt:lpstr>Default Design</vt:lpstr>
      <vt:lpstr>Photo Editor Photo</vt:lpstr>
      <vt:lpstr>Microsoft Excel Chart</vt:lpstr>
      <vt:lpstr>The Potential of the Pacific Alliance in Asia-Pacific Integration  Conference on The Pacific Alliance and the Multilatinas: Strategies to Approach the Asia-Pacific  EAFIT Medellin</vt:lpstr>
      <vt:lpstr>Presentation Outline</vt:lpstr>
      <vt:lpstr>What PECC Is</vt:lpstr>
      <vt:lpstr>PECC’s Member Committees</vt:lpstr>
      <vt:lpstr>The Asia-Pacific Concept</vt:lpstr>
      <vt:lpstr>The Asia-Pacific </vt:lpstr>
      <vt:lpstr>The Asia-Pacific as a region</vt:lpstr>
      <vt:lpstr>UN ESCAP Members</vt:lpstr>
      <vt:lpstr>UN ECLAC Members</vt:lpstr>
      <vt:lpstr>The Development of Asia-Pacific Regionalism?</vt:lpstr>
      <vt:lpstr>Defining the Asia-Pacific today</vt:lpstr>
      <vt:lpstr>Current Economic Context</vt:lpstr>
      <vt:lpstr>Current Economic Context Regional and Global GDP Growth</vt:lpstr>
      <vt:lpstr>The New Normal?</vt:lpstr>
      <vt:lpstr>The Scale of the Region: Growth of East Asian Economies</vt:lpstr>
      <vt:lpstr>GDP per capita: PA and ASEAN</vt:lpstr>
      <vt:lpstr>Comparison of consumption expenditure</vt:lpstr>
      <vt:lpstr>Trans-Pacific Trade Relationship</vt:lpstr>
      <vt:lpstr>Growth in Intra-Regional Trade</vt:lpstr>
      <vt:lpstr>Growth in trade among emerging Asia-Pacific economies</vt:lpstr>
      <vt:lpstr>West Pacific’s Top 20 Imports and Pacific Alliance Share</vt:lpstr>
      <vt:lpstr>Pacific Alliance Top 20 Exports and West Pacific’s Share</vt:lpstr>
      <vt:lpstr>Western Pacific-Pacific Alliance Trade Summary</vt:lpstr>
      <vt:lpstr>Contemporary Developments in the Asia-Pacific</vt:lpstr>
      <vt:lpstr>An APEC Retrospective</vt:lpstr>
      <vt:lpstr>20+ years since UR Completion</vt:lpstr>
      <vt:lpstr>RTAs Notified to the WTO</vt:lpstr>
      <vt:lpstr>Developments in Regional Integration</vt:lpstr>
      <vt:lpstr>Asia Pacific Trade Initiatives</vt:lpstr>
      <vt:lpstr>The ASEAN Economic Community</vt:lpstr>
      <vt:lpstr>Asian Trade Initiatives </vt:lpstr>
      <vt:lpstr>The Trans-Pacific Partnership</vt:lpstr>
      <vt:lpstr>PA in the Region</vt:lpstr>
      <vt:lpstr>Moving Towards an FTAAP</vt:lpstr>
      <vt:lpstr>Concrete Steps?</vt:lpstr>
      <vt:lpstr>Income Gains from Regional Trade Initiatives</vt:lpstr>
      <vt:lpstr>Implications for the  Pacific Alliance</vt:lpstr>
      <vt:lpstr>What do you think is the likelihood of success in concluding the following proposed agreements over the next 3 years? </vt:lpstr>
      <vt:lpstr>ASEAN-Pacific Alliance?</vt:lpstr>
      <vt:lpstr>What’s next?</vt:lpstr>
      <vt:lpstr>Percent of respondents who selected ‘don’t know’ for various trade initiatives</vt:lpstr>
      <vt:lpstr>Percent of respondents by sub-region who selected ‘don’t know’ for the Pacific Alliance</vt:lpstr>
      <vt:lpstr>Conclusions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Pacific Economic Cooperation Council</dc:title>
  <dc:creator>edpedrosa</dc:creator>
  <cp:lastModifiedBy>edpedrosa</cp:lastModifiedBy>
  <cp:revision>159</cp:revision>
  <cp:lastPrinted>2015-08-14T09:10:24Z</cp:lastPrinted>
  <dcterms:created xsi:type="dcterms:W3CDTF">2002-11-08T11:15:04Z</dcterms:created>
  <dcterms:modified xsi:type="dcterms:W3CDTF">2015-08-19T20:34:33Z</dcterms:modified>
</cp:coreProperties>
</file>