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318" r:id="rId3"/>
    <p:sldId id="319" r:id="rId4"/>
    <p:sldId id="320" r:id="rId5"/>
    <p:sldId id="321" r:id="rId6"/>
    <p:sldId id="327" r:id="rId7"/>
    <p:sldId id="336" r:id="rId8"/>
    <p:sldId id="337" r:id="rId9"/>
    <p:sldId id="333" r:id="rId10"/>
    <p:sldId id="334" r:id="rId11"/>
    <p:sldId id="335" r:id="rId1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68A8-5C27-461D-BB6D-40FB97B1B5B9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00683-F8ED-41B1-8E1E-AF3DC1AC3E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896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9F5-3CD9-4FFD-BFE3-47EB8BDD1035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9F81-CE8B-4D62-8009-B1C80241F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95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9F5-3CD9-4FFD-BFE3-47EB8BDD1035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9F81-CE8B-4D62-8009-B1C80241F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41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9F5-3CD9-4FFD-BFE3-47EB8BDD1035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9F81-CE8B-4D62-8009-B1C80241F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20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9F5-3CD9-4FFD-BFE3-47EB8BDD1035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9F81-CE8B-4D62-8009-B1C80241F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38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9F5-3CD9-4FFD-BFE3-47EB8BDD1035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9F81-CE8B-4D62-8009-B1C80241F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19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9F5-3CD9-4FFD-BFE3-47EB8BDD1035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9F81-CE8B-4D62-8009-B1C80241F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30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9F5-3CD9-4FFD-BFE3-47EB8BDD1035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9F81-CE8B-4D62-8009-B1C80241F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92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9F5-3CD9-4FFD-BFE3-47EB8BDD1035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9F81-CE8B-4D62-8009-B1C80241F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30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9F5-3CD9-4FFD-BFE3-47EB8BDD1035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9F81-CE8B-4D62-8009-B1C80241F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6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9F5-3CD9-4FFD-BFE3-47EB8BDD1035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9F81-CE8B-4D62-8009-B1C80241F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65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9F5-3CD9-4FFD-BFE3-47EB8BDD1035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9F81-CE8B-4D62-8009-B1C80241F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02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39F5-3CD9-4FFD-BFE3-47EB8BDD1035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69F81-CE8B-4D62-8009-B1C80241F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28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856984" cy="1470025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Potencial de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Complementaridad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Productiva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Sudamérica</a:t>
            </a:r>
            <a:endParaRPr lang="pt-B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5157192"/>
            <a:ext cx="8640960" cy="1512168"/>
          </a:xfrm>
        </p:spPr>
        <p:txBody>
          <a:bodyPr>
            <a:normAutofit lnSpcReduction="10000"/>
          </a:bodyPr>
          <a:lstStyle/>
          <a:p>
            <a:r>
              <a:rPr lang="pt-BR" b="1" dirty="0" smtClean="0">
                <a:solidFill>
                  <a:srgbClr val="00B0F0"/>
                </a:solidFill>
              </a:rPr>
              <a:t>Renato Baumann</a:t>
            </a:r>
          </a:p>
          <a:p>
            <a:r>
              <a:rPr lang="pt-BR" b="1" dirty="0" smtClean="0">
                <a:solidFill>
                  <a:srgbClr val="00B0F0"/>
                </a:solidFill>
              </a:rPr>
              <a:t>IPEA e UnB</a:t>
            </a:r>
          </a:p>
          <a:p>
            <a:r>
              <a:rPr lang="pt-BR" sz="2200" b="1" dirty="0" err="1" smtClean="0">
                <a:solidFill>
                  <a:schemeClr val="accent2">
                    <a:lumMod val="75000"/>
                  </a:schemeClr>
                </a:solidFill>
              </a:rPr>
              <a:t>Presentación</a:t>
            </a:r>
            <a:r>
              <a:rPr lang="pt-BR" sz="2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sz="2200" b="1" dirty="0" err="1" smtClean="0">
                <a:solidFill>
                  <a:schemeClr val="accent2">
                    <a:lumMod val="75000"/>
                  </a:schemeClr>
                </a:solidFill>
              </a:rPr>
              <a:t>en</a:t>
            </a:r>
            <a:r>
              <a:rPr lang="pt-BR" sz="2200" b="1" dirty="0" smtClean="0">
                <a:solidFill>
                  <a:schemeClr val="accent2">
                    <a:lumMod val="75000"/>
                  </a:schemeClr>
                </a:solidFill>
              </a:rPr>
              <a:t> la </a:t>
            </a:r>
            <a:r>
              <a:rPr lang="pt-BR" sz="2200" b="1" dirty="0" err="1" smtClean="0">
                <a:solidFill>
                  <a:schemeClr val="accent2">
                    <a:lumMod val="75000"/>
                  </a:schemeClr>
                </a:solidFill>
              </a:rPr>
              <a:t>Universidad</a:t>
            </a:r>
            <a:r>
              <a:rPr lang="pt-BR" sz="2200" b="1" dirty="0" smtClean="0">
                <a:solidFill>
                  <a:schemeClr val="accent2">
                    <a:lumMod val="75000"/>
                  </a:schemeClr>
                </a:solidFill>
              </a:rPr>
              <a:t> EAFIT– Medellín, 08/2015</a:t>
            </a:r>
          </a:p>
        </p:txBody>
      </p:sp>
    </p:spTree>
    <p:extLst>
      <p:ext uri="{BB962C8B-B14F-4D97-AF65-F5344CB8AC3E}">
        <p14:creationId xmlns:p14="http://schemas.microsoft.com/office/powerpoint/2010/main" val="332055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856984" cy="1470025"/>
          </a:xfrm>
        </p:spPr>
        <p:txBody>
          <a:bodyPr>
            <a:noAutofit/>
          </a:bodyPr>
          <a:lstStyle/>
          <a:p>
            <a:r>
              <a:rPr lang="pt-BR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</a:t>
            </a:r>
            <a: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IPEA: tentativa de identificar </a:t>
            </a:r>
            <a:r>
              <a:rPr lang="pt-BR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potencial de </a:t>
            </a:r>
            <a:r>
              <a:rPr lang="pt-BR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complementaridad</a:t>
            </a:r>
            <a: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productiva</a:t>
            </a:r>
            <a: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Sudamérica</a:t>
            </a:r>
            <a: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</a:t>
            </a:r>
            <a:b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construcción</a:t>
            </a:r>
            <a: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Matriz de Insumo-</a:t>
            </a:r>
            <a:r>
              <a:rPr lang="pt-BR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</a:t>
            </a:r>
            <a: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Regional </a:t>
            </a:r>
            <a:br>
              <a:rPr lang="pt-B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compatible</a:t>
            </a:r>
            <a:r>
              <a:rPr lang="pt-B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</a:t>
            </a:r>
            <a:r>
              <a:rPr lang="pt-B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r>
              <a:rPr lang="pt-B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</a:t>
            </a:r>
            <a:r>
              <a:rPr lang="pt-B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TiVA</a:t>
            </a:r>
            <a:r>
              <a:rPr lang="pt-B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la OCDE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93576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4285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pt-BR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</a:t>
            </a:r>
            <a:endParaRPr lang="pt-BR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</p:spPr>
        <p:txBody>
          <a:bodyPr/>
          <a:lstStyle/>
          <a:p>
            <a:r>
              <a:rPr lang="pt-BR" b="1" dirty="0" smtClean="0">
                <a:solidFill>
                  <a:srgbClr val="0070C0"/>
                </a:solidFill>
              </a:rPr>
              <a:t>10 países </a:t>
            </a:r>
            <a:r>
              <a:rPr lang="pt-BR" b="1" dirty="0" err="1" smtClean="0">
                <a:solidFill>
                  <a:srgbClr val="0070C0"/>
                </a:solidFill>
              </a:rPr>
              <a:t>Sudamericanos</a:t>
            </a:r>
            <a:endParaRPr lang="pt-BR" b="1" dirty="0" smtClean="0">
              <a:solidFill>
                <a:srgbClr val="0070C0"/>
              </a:solidFill>
            </a:endParaRPr>
          </a:p>
          <a:p>
            <a:endParaRPr lang="pt-BR" b="1" dirty="0">
              <a:solidFill>
                <a:srgbClr val="0070C0"/>
              </a:solidFill>
            </a:endParaRPr>
          </a:p>
          <a:p>
            <a:r>
              <a:rPr lang="pt-BR" b="1" dirty="0" smtClean="0">
                <a:solidFill>
                  <a:srgbClr val="0070C0"/>
                </a:solidFill>
              </a:rPr>
              <a:t>La CEPAL está a cargo de consolidar </a:t>
            </a:r>
            <a:r>
              <a:rPr lang="pt-BR" b="1" dirty="0" err="1" smtClean="0">
                <a:solidFill>
                  <a:srgbClr val="0070C0"/>
                </a:solidFill>
              </a:rPr>
              <a:t>las</a:t>
            </a:r>
            <a:r>
              <a:rPr lang="pt-BR" b="1" dirty="0" smtClean="0">
                <a:solidFill>
                  <a:srgbClr val="0070C0"/>
                </a:solidFill>
              </a:rPr>
              <a:t> matrizes </a:t>
            </a:r>
            <a:r>
              <a:rPr lang="pt-BR" b="1" dirty="0" err="1" smtClean="0">
                <a:solidFill>
                  <a:srgbClr val="0070C0"/>
                </a:solidFill>
              </a:rPr>
              <a:t>nacionales</a:t>
            </a:r>
            <a:r>
              <a:rPr lang="pt-BR" b="1" dirty="0" smtClean="0">
                <a:solidFill>
                  <a:srgbClr val="0070C0"/>
                </a:solidFill>
              </a:rPr>
              <a:t> y construir la matriz regional</a:t>
            </a:r>
          </a:p>
          <a:p>
            <a:endParaRPr lang="pt-BR" b="1" dirty="0">
              <a:solidFill>
                <a:srgbClr val="0070C0"/>
              </a:solidFill>
            </a:endParaRPr>
          </a:p>
          <a:p>
            <a:r>
              <a:rPr lang="pt-BR" b="1" dirty="0" err="1" smtClean="0">
                <a:solidFill>
                  <a:srgbClr val="0070C0"/>
                </a:solidFill>
              </a:rPr>
              <a:t>Apoyo</a:t>
            </a:r>
            <a:r>
              <a:rPr lang="pt-BR" b="1" dirty="0" smtClean="0">
                <a:solidFill>
                  <a:srgbClr val="0070C0"/>
                </a:solidFill>
              </a:rPr>
              <a:t> de parte de la ABDI, CAF, BID</a:t>
            </a:r>
          </a:p>
          <a:p>
            <a:endParaRPr lang="pt-BR" b="1" dirty="0">
              <a:solidFill>
                <a:srgbClr val="0070C0"/>
              </a:solidFill>
            </a:endParaRPr>
          </a:p>
          <a:p>
            <a:r>
              <a:rPr lang="pt-B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Próximo </a:t>
            </a:r>
            <a:r>
              <a:rPr lang="pt-BR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</a:t>
            </a:r>
            <a:r>
              <a:rPr lang="pt-B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entrevistas </a:t>
            </a:r>
            <a:r>
              <a:rPr lang="pt-BR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pt-B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pt-B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países</a:t>
            </a:r>
            <a:endParaRPr lang="pt-B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45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928992" cy="1470025"/>
          </a:xfrm>
        </p:spPr>
        <p:txBody>
          <a:bodyPr>
            <a:normAutofit/>
          </a:bodyPr>
          <a:lstStyle/>
          <a:p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(al </a:t>
            </a: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menos)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posibilidades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la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participación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cadena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 </a:t>
            </a:r>
            <a:endParaRPr lang="pt-B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93576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96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470025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más básica: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</a:t>
            </a: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fornecedor de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materias-primas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poco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nada 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demás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Basicamente </a:t>
            </a:r>
            <a:r>
              <a:rPr lang="pt-BR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fornece </a:t>
            </a:r>
            <a:r>
              <a:rPr lang="pt-BR" sz="32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</a:t>
            </a:r>
            <a: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insumo </a:t>
            </a:r>
            <a:r>
              <a:rPr lang="pt-BR" sz="32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basico</a:t>
            </a:r>
            <a: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restante de la </a:t>
            </a:r>
            <a:r>
              <a:rPr lang="pt-BR" sz="32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cadena</a:t>
            </a:r>
            <a: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productiva</a:t>
            </a:r>
            <a:endParaRPr lang="pt-BR" sz="32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62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636912"/>
            <a:ext cx="8856984" cy="96353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posibilidad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 (B) 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Ahi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lugar la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montaje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productos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finales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valor agregado es </a:t>
            </a:r>
            <a:r>
              <a:rPr lang="pt-BR" sz="32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</a:t>
            </a:r>
            <a: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pt-BR" sz="32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País (A)</a:t>
            </a:r>
            <a:b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928992" cy="1470025"/>
          </a:xfrm>
        </p:spPr>
        <p:txBody>
          <a:bodyPr>
            <a:noAutofit/>
          </a:bodyPr>
          <a:lstStyle/>
          <a:p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Posición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más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noble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donde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lugar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concepción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 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fabricado</a:t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´controla` la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cadena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productiva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absorbe </a:t>
            </a:r>
            <a:r>
              <a:rPr lang="pt-BR" sz="32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ganancias más </a:t>
            </a:r>
            <a:r>
              <a:rPr lang="pt-BR" sz="32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expresivas</a:t>
            </a:r>
            <a:r>
              <a:rPr lang="pt-BR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7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420888"/>
            <a:ext cx="8928992" cy="1179562"/>
          </a:xfrm>
        </p:spPr>
        <p:txBody>
          <a:bodyPr>
            <a:noAutofit/>
          </a:bodyPr>
          <a:lstStyle/>
          <a:p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embargo,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sectores es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posible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producción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fragmentada </a:t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aplica, por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procesos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continuos</a:t>
            </a: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desafio para </a:t>
            </a:r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economías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ricas </a:t>
            </a:r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</a:t>
            </a:r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naturales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674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928992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América Latina</a:t>
            </a:r>
            <a:b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ilusorio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pretender ser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Países C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volumen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I&amp;D es limitado</a:t>
            </a:r>
            <a:endParaRPr lang="pt-B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720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alternativas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más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 A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cadenas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globales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[pero la distancia no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ayuda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b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b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crear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condiciones para ser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 B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regional</a:t>
            </a:r>
            <a:endParaRPr lang="pt-B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9818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928992" cy="1470025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Desafio: identificar si existe potencial de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complementaridad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productiva</a:t>
            </a:r>
            <a:endParaRPr lang="pt-B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608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142</Words>
  <Application>Microsoft Office PowerPoint</Application>
  <PresentationFormat>Apresentação na tela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 Potencial de Complementaridad Productiva  en Sudamérica</vt:lpstr>
      <vt:lpstr>Hay (al menos) tres posibilidades para la participación de un país en una cadena de valor </vt:lpstr>
      <vt:lpstr>La más básica: un País (A) es simple fornecedor de materias-primas   Compra poco o nada de los demás  Basicamente fornece un insumo basico al restante de la cadena productiva</vt:lpstr>
      <vt:lpstr>Segunda posibilidad: País (B)    Ahi tiene lugar la mayor parte del montaje de los productos finales   el valor agregado es mayor que en el País (A)  </vt:lpstr>
      <vt:lpstr>Posición más noble: País (C)   es donde tiene lugar el diseño y concepción del producto a ser fabricado  ´controla` la cadena productiva   y absorbe las ganancias más expresivas   </vt:lpstr>
      <vt:lpstr>Sin embargo, en ni todos los sectores es posible tener producción fragmentada     No se aplica, por ejemplo, a procesos continuos    Este es un desafio para las economías ricas en recursos naturales</vt:lpstr>
      <vt:lpstr>Para América Latina   es ilusorio pretender ser Países C:   el volumen de I&amp;D es limitado</vt:lpstr>
      <vt:lpstr>Las alternativas son más bien:  ser País A en cadenas globales [pero la distancia no ayuda mucho]  o  crear las condiciones para ser País B a nivel regional</vt:lpstr>
      <vt:lpstr>Desafio: identificar si existe potencial de complementaridad productiva</vt:lpstr>
      <vt:lpstr>Proyecto IPEA: tentativa de identificar el potencial de complementaridad productiva en Sudamérica  via  construcción de Matriz de Insumo-Producto Regional  (compatible con el Proyecto TiVA, de la OCDE)</vt:lpstr>
      <vt:lpstr>El Proyecto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IPEA Project:  A South-American Input-Output Matrix</dc:title>
  <dc:creator>Renato Coelho Baumann das Neves</dc:creator>
  <cp:lastModifiedBy>Renato Coelho Baumann das Neves</cp:lastModifiedBy>
  <cp:revision>106</cp:revision>
  <cp:lastPrinted>2015-08-14T12:11:11Z</cp:lastPrinted>
  <dcterms:created xsi:type="dcterms:W3CDTF">2014-05-16T16:27:29Z</dcterms:created>
  <dcterms:modified xsi:type="dcterms:W3CDTF">2015-08-14T12:13:41Z</dcterms:modified>
</cp:coreProperties>
</file>