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33.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34.xml" ContentType="application/vnd.openxmlformats-officedocument.presentationml.notesSlide+xml"/>
  <Override PartName="/ppt/charts/chart1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94" r:id="rId2"/>
    <p:sldId id="348" r:id="rId3"/>
    <p:sldId id="298" r:id="rId4"/>
    <p:sldId id="259" r:id="rId5"/>
    <p:sldId id="299" r:id="rId6"/>
    <p:sldId id="260" r:id="rId7"/>
    <p:sldId id="290" r:id="rId8"/>
    <p:sldId id="262" r:id="rId9"/>
    <p:sldId id="317" r:id="rId10"/>
    <p:sldId id="320" r:id="rId11"/>
    <p:sldId id="268" r:id="rId12"/>
    <p:sldId id="269" r:id="rId13"/>
    <p:sldId id="366" r:id="rId14"/>
    <p:sldId id="387" r:id="rId15"/>
    <p:sldId id="393" r:id="rId16"/>
    <p:sldId id="272" r:id="rId17"/>
    <p:sldId id="295" r:id="rId18"/>
    <p:sldId id="369" r:id="rId19"/>
    <p:sldId id="370" r:id="rId20"/>
    <p:sldId id="297" r:id="rId21"/>
    <p:sldId id="388" r:id="rId22"/>
    <p:sldId id="315" r:id="rId23"/>
    <p:sldId id="362" r:id="rId24"/>
    <p:sldId id="310" r:id="rId25"/>
    <p:sldId id="281" r:id="rId26"/>
    <p:sldId id="318" r:id="rId27"/>
    <p:sldId id="284" r:id="rId28"/>
    <p:sldId id="305" r:id="rId29"/>
    <p:sldId id="270" r:id="rId30"/>
    <p:sldId id="364" r:id="rId31"/>
    <p:sldId id="344" r:id="rId32"/>
    <p:sldId id="378" r:id="rId33"/>
    <p:sldId id="380" r:id="rId34"/>
    <p:sldId id="392" r:id="rId35"/>
    <p:sldId id="309" r:id="rId36"/>
    <p:sldId id="351" r:id="rId37"/>
    <p:sldId id="350" r:id="rId38"/>
    <p:sldId id="352" r:id="rId39"/>
    <p:sldId id="358" r:id="rId40"/>
    <p:sldId id="357" r:id="rId41"/>
    <p:sldId id="356" r:id="rId42"/>
    <p:sldId id="360" r:id="rId43"/>
    <p:sldId id="354" r:id="rId44"/>
    <p:sldId id="301" r:id="rId45"/>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58CFB"/>
    <a:srgbClr val="FFFF99"/>
    <a:srgbClr val="151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76828" autoAdjust="0"/>
  </p:normalViewPr>
  <p:slideViewPr>
    <p:cSldViewPr>
      <p:cViewPr>
        <p:scale>
          <a:sx n="44" d="100"/>
          <a:sy n="44" d="100"/>
        </p:scale>
        <p:origin x="-127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arhuaricra\Desktop\Alex\Estad&#237;stica\molde\03%20Exportaciones%20Tradicionales%20-%20No%20Tradicionale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4.xml.rels><?xml version="1.0" encoding="UTF-8" standalone="yes"?>
<Relationships xmlns="http://schemas.openxmlformats.org/package/2006/relationships"><Relationship Id="rId1" Type="http://schemas.openxmlformats.org/officeDocument/2006/relationships/oleObject" Target="file:///\\Nw-mincetur\data3\MINCETUR\FILES\MULTI\1Asia%20Pacifico\14.%20Presentaciones\2015\Presentaci&#243;n%20APEC-%20AP\Copia%20de%20Estadisticas%20Inversiones%20AP%20-%20APEC.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carhuaricra\Desktop\Alex\Estad&#237;stica\molde\05%20PBI%20Econom&#237;as%20APEC.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PE"/>
              <a:t>Exportaciones del Perú a APEC</a:t>
            </a:r>
          </a:p>
          <a:p>
            <a:pPr>
              <a:defRPr/>
            </a:pPr>
            <a:r>
              <a:rPr lang="es-PE"/>
              <a:t>(US$ millones)</a:t>
            </a:r>
          </a:p>
        </c:rich>
      </c:tx>
      <c:layout/>
      <c:overlay val="0"/>
    </c:title>
    <c:autoTitleDeleted val="0"/>
    <c:plotArea>
      <c:layout/>
      <c:barChart>
        <c:barDir val="col"/>
        <c:grouping val="stacked"/>
        <c:varyColors val="0"/>
        <c:ser>
          <c:idx val="2"/>
          <c:order val="1"/>
          <c:tx>
            <c:strRef>
              <c:f>'Presentación AQP'!$H$28</c:f>
              <c:strCache>
                <c:ptCount val="1"/>
                <c:pt idx="0">
                  <c:v>NO TRADICIONAL</c:v>
                </c:pt>
              </c:strCache>
            </c:strRef>
          </c:tx>
          <c:spPr>
            <a:solidFill>
              <a:schemeClr val="accent2"/>
            </a:solidFill>
          </c:spPr>
          <c:invertIfNegative val="0"/>
          <c:dLbls>
            <c:dLbl>
              <c:idx val="17"/>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'Presentación AQP'!$F$29:$F$45</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'Presentación AQP'!$H$29:$H$45</c:f>
              <c:numCache>
                <c:formatCode>#,##0.00</c:formatCode>
                <c:ptCount val="17"/>
                <c:pt idx="0">
                  <c:v>1037.0458842399983</c:v>
                </c:pt>
                <c:pt idx="1">
                  <c:v>1041.6830413499979</c:v>
                </c:pt>
                <c:pt idx="2">
                  <c:v>1113.5102862800004</c:v>
                </c:pt>
                <c:pt idx="3">
                  <c:v>1152.7632093800007</c:v>
                </c:pt>
                <c:pt idx="4">
                  <c:v>1199.9227851799997</c:v>
                </c:pt>
                <c:pt idx="5">
                  <c:v>1400.2787489000048</c:v>
                </c:pt>
                <c:pt idx="6">
                  <c:v>1902.1127960800027</c:v>
                </c:pt>
                <c:pt idx="7">
                  <c:v>2327.1348871600085</c:v>
                </c:pt>
                <c:pt idx="8">
                  <c:v>2541.6150990000083</c:v>
                </c:pt>
                <c:pt idx="9">
                  <c:v>2717.5939218000108</c:v>
                </c:pt>
                <c:pt idx="10">
                  <c:v>3023.0194435199978</c:v>
                </c:pt>
                <c:pt idx="11">
                  <c:v>2519.1126845100125</c:v>
                </c:pt>
                <c:pt idx="12">
                  <c:v>3233.068482180006</c:v>
                </c:pt>
                <c:pt idx="13">
                  <c:v>4145.0962027500063</c:v>
                </c:pt>
                <c:pt idx="14">
                  <c:v>4653.4485438899983</c:v>
                </c:pt>
                <c:pt idx="15">
                  <c:v>4905.6343184200086</c:v>
                </c:pt>
                <c:pt idx="16">
                  <c:v>5224.3374912299969</c:v>
                </c:pt>
              </c:numCache>
            </c:numRef>
          </c:val>
        </c:ser>
        <c:ser>
          <c:idx val="3"/>
          <c:order val="2"/>
          <c:tx>
            <c:strRef>
              <c:f>'Presentación AQP'!$I$28</c:f>
              <c:strCache>
                <c:ptCount val="1"/>
                <c:pt idx="0">
                  <c:v>TRADICIONAL</c:v>
                </c:pt>
              </c:strCache>
            </c:strRef>
          </c:tx>
          <c:spPr>
            <a:solidFill>
              <a:schemeClr val="accent1"/>
            </a:solidFill>
          </c:spPr>
          <c:invertIfNegative val="0"/>
          <c:dLbls>
            <c:dLbl>
              <c:idx val="16"/>
              <c:layout>
                <c:manualLayout>
                  <c:x val="5.6394804484319466E-3"/>
                  <c:y val="-0.2249151841442214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'Presentación AQP'!$F$29:$F$45</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'Presentación AQP'!$I$29:$I$45</c:f>
              <c:numCache>
                <c:formatCode>#,##0.00</c:formatCode>
                <c:ptCount val="17"/>
                <c:pt idx="0">
                  <c:v>1973.9703020899997</c:v>
                </c:pt>
                <c:pt idx="1">
                  <c:v>2025.1517233500001</c:v>
                </c:pt>
                <c:pt idx="2">
                  <c:v>2595.8020224500005</c:v>
                </c:pt>
                <c:pt idx="3">
                  <c:v>2405.3145899200017</c:v>
                </c:pt>
                <c:pt idx="4">
                  <c:v>2733.5892775699995</c:v>
                </c:pt>
                <c:pt idx="5">
                  <c:v>3235.92720491</c:v>
                </c:pt>
                <c:pt idx="6">
                  <c:v>5530.8244123300037</c:v>
                </c:pt>
                <c:pt idx="7">
                  <c:v>8740.6293088200018</c:v>
                </c:pt>
                <c:pt idx="8">
                  <c:v>11395.430202630005</c:v>
                </c:pt>
                <c:pt idx="9">
                  <c:v>13477.319452369999</c:v>
                </c:pt>
                <c:pt idx="10">
                  <c:v>13527.720427940007</c:v>
                </c:pt>
                <c:pt idx="11">
                  <c:v>12451.106382180007</c:v>
                </c:pt>
                <c:pt idx="12">
                  <c:v>16875.622357510005</c:v>
                </c:pt>
                <c:pt idx="13">
                  <c:v>20539.470347360009</c:v>
                </c:pt>
                <c:pt idx="14">
                  <c:v>20630.061380359999</c:v>
                </c:pt>
                <c:pt idx="15">
                  <c:v>20048.932680889993</c:v>
                </c:pt>
                <c:pt idx="16">
                  <c:v>16847.440242099998</c:v>
                </c:pt>
              </c:numCache>
            </c:numRef>
          </c:val>
        </c:ser>
        <c:dLbls>
          <c:showLegendKey val="0"/>
          <c:showVal val="0"/>
          <c:showCatName val="0"/>
          <c:showSerName val="0"/>
          <c:showPercent val="0"/>
          <c:showBubbleSize val="0"/>
        </c:dLbls>
        <c:gapWidth val="150"/>
        <c:overlap val="100"/>
        <c:axId val="64140032"/>
        <c:axId val="64141568"/>
      </c:barChart>
      <c:lineChart>
        <c:grouping val="standard"/>
        <c:varyColors val="0"/>
        <c:ser>
          <c:idx val="1"/>
          <c:order val="0"/>
          <c:tx>
            <c:strRef>
              <c:f>'Presentación AQP'!$G$28</c:f>
              <c:strCache>
                <c:ptCount val="1"/>
                <c:pt idx="0">
                  <c:v>TOTAL EXPORTACIONES APEC</c:v>
                </c:pt>
              </c:strCache>
            </c:strRef>
          </c:tx>
          <c:spPr>
            <a:ln>
              <a:solidFill>
                <a:schemeClr val="accent3"/>
              </a:solidFill>
            </a:ln>
          </c:spPr>
          <c:marker>
            <c:symbol val="none"/>
          </c:marke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6"/>
              <c:delete val="1"/>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'Presentación AQP'!$F$29:$F$45</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'Presentación AQP'!$G$29:$G$45</c:f>
              <c:numCache>
                <c:formatCode>#,##0.00</c:formatCode>
                <c:ptCount val="17"/>
                <c:pt idx="0">
                  <c:v>3011.0161863299982</c:v>
                </c:pt>
                <c:pt idx="1">
                  <c:v>3066.8347646999982</c:v>
                </c:pt>
                <c:pt idx="2">
                  <c:v>3709.312308730001</c:v>
                </c:pt>
                <c:pt idx="3">
                  <c:v>3558.0777993000024</c:v>
                </c:pt>
                <c:pt idx="4">
                  <c:v>3933.5120627499991</c:v>
                </c:pt>
                <c:pt idx="5">
                  <c:v>4636.2059538100048</c:v>
                </c:pt>
                <c:pt idx="6">
                  <c:v>7432.9372084100069</c:v>
                </c:pt>
                <c:pt idx="7">
                  <c:v>11067.764195980009</c:v>
                </c:pt>
                <c:pt idx="8">
                  <c:v>13937.045301630013</c:v>
                </c:pt>
                <c:pt idx="9">
                  <c:v>16194.91337417001</c:v>
                </c:pt>
                <c:pt idx="10">
                  <c:v>16550.739871460006</c:v>
                </c:pt>
                <c:pt idx="11">
                  <c:v>14970.219066690021</c:v>
                </c:pt>
                <c:pt idx="12">
                  <c:v>20108.690839690011</c:v>
                </c:pt>
                <c:pt idx="13">
                  <c:v>24684.566550110016</c:v>
                </c:pt>
                <c:pt idx="14">
                  <c:v>25283.509924249996</c:v>
                </c:pt>
                <c:pt idx="15">
                  <c:v>24954.566999310002</c:v>
                </c:pt>
                <c:pt idx="16">
                  <c:v>22071.777733329996</c:v>
                </c:pt>
              </c:numCache>
            </c:numRef>
          </c:val>
          <c:smooth val="0"/>
        </c:ser>
        <c:dLbls>
          <c:showLegendKey val="0"/>
          <c:showVal val="0"/>
          <c:showCatName val="0"/>
          <c:showSerName val="0"/>
          <c:showPercent val="0"/>
          <c:showBubbleSize val="0"/>
        </c:dLbls>
        <c:marker val="1"/>
        <c:smooth val="0"/>
        <c:axId val="64140032"/>
        <c:axId val="64141568"/>
      </c:lineChart>
      <c:catAx>
        <c:axId val="64140032"/>
        <c:scaling>
          <c:orientation val="minMax"/>
        </c:scaling>
        <c:delete val="0"/>
        <c:axPos val="b"/>
        <c:numFmt formatCode="General" sourceLinked="1"/>
        <c:majorTickMark val="out"/>
        <c:minorTickMark val="none"/>
        <c:tickLblPos val="nextTo"/>
        <c:crossAx val="64141568"/>
        <c:crosses val="autoZero"/>
        <c:auto val="1"/>
        <c:lblAlgn val="ctr"/>
        <c:lblOffset val="100"/>
        <c:noMultiLvlLbl val="0"/>
      </c:catAx>
      <c:valAx>
        <c:axId val="64141568"/>
        <c:scaling>
          <c:orientation val="minMax"/>
        </c:scaling>
        <c:delete val="0"/>
        <c:axPos val="l"/>
        <c:numFmt formatCode="#,##0.00" sourceLinked="1"/>
        <c:majorTickMark val="out"/>
        <c:minorTickMark val="none"/>
        <c:tickLblPos val="nextTo"/>
        <c:crossAx val="64140032"/>
        <c:crosses val="autoZero"/>
        <c:crossBetween val="between"/>
      </c:valAx>
      <c:spPr>
        <a:noFill/>
        <a:ln w="25400">
          <a:noFill/>
        </a:ln>
      </c:spPr>
    </c:plotArea>
    <c:legend>
      <c:legendPos val="b"/>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6698272494536"/>
          <c:y val="0.20247625347070553"/>
          <c:w val="0.72267529289466126"/>
          <c:h val="0.71889559416927207"/>
        </c:manualLayout>
      </c:layout>
      <c:barChart>
        <c:barDir val="col"/>
        <c:grouping val="stacked"/>
        <c:varyColors val="0"/>
        <c:ser>
          <c:idx val="0"/>
          <c:order val="0"/>
          <c:tx>
            <c:strRef>
              <c:f>Hoja1!$A$6</c:f>
              <c:strCache>
                <c:ptCount val="1"/>
                <c:pt idx="0">
                  <c:v>Turistas de Economías APEC</c:v>
                </c:pt>
              </c:strCache>
            </c:strRef>
          </c:tx>
          <c:invertIfNegative val="0"/>
          <c:cat>
            <c:numRef>
              <c:f>Hoja1!$B$1:$F$1</c:f>
              <c:numCache>
                <c:formatCode>General</c:formatCode>
                <c:ptCount val="5"/>
                <c:pt idx="0">
                  <c:v>2009</c:v>
                </c:pt>
                <c:pt idx="1">
                  <c:v>2010</c:v>
                </c:pt>
                <c:pt idx="2">
                  <c:v>2011</c:v>
                </c:pt>
                <c:pt idx="3">
                  <c:v>2012</c:v>
                </c:pt>
                <c:pt idx="4">
                  <c:v>2013</c:v>
                </c:pt>
              </c:numCache>
            </c:numRef>
          </c:cat>
          <c:val>
            <c:numRef>
              <c:f>Hoja1!$B$6:$F$6</c:f>
              <c:numCache>
                <c:formatCode>General</c:formatCode>
                <c:ptCount val="5"/>
                <c:pt idx="0">
                  <c:v>21807675</c:v>
                </c:pt>
                <c:pt idx="1">
                  <c:v>22543944</c:v>
                </c:pt>
                <c:pt idx="2">
                  <c:v>22924332</c:v>
                </c:pt>
                <c:pt idx="3">
                  <c:v>23277855</c:v>
                </c:pt>
                <c:pt idx="4">
                  <c:v>23807750</c:v>
                </c:pt>
              </c:numCache>
            </c:numRef>
          </c:val>
        </c:ser>
        <c:ser>
          <c:idx val="1"/>
          <c:order val="1"/>
          <c:tx>
            <c:strRef>
              <c:f>Hoja1!$G$7</c:f>
              <c:strCache>
                <c:ptCount val="1"/>
                <c:pt idx="0">
                  <c:v>Turistas de Otras Nacionalidades</c:v>
                </c:pt>
              </c:strCache>
            </c:strRef>
          </c:tx>
          <c:invertIfNegative val="0"/>
          <c:dLbls>
            <c:dLbl>
              <c:idx val="0"/>
              <c:layout>
                <c:manualLayout>
                  <c:x val="0"/>
                  <c:y val="-0.11132194813409235"/>
                </c:manualLayout>
              </c:layout>
              <c:tx>
                <c:rich>
                  <a:bodyPr/>
                  <a:lstStyle/>
                  <a:p>
                    <a:r>
                      <a:rPr lang="en-US" sz="1100" b="1" dirty="0" smtClean="0"/>
                      <a:t>28,598,715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616150019135095E-3"/>
                  <c:y val="-0.10626185958254269"/>
                </c:manualLayout>
              </c:layout>
              <c:tx>
                <c:rich>
                  <a:bodyPr/>
                  <a:lstStyle/>
                  <a:p>
                    <a:r>
                      <a:rPr lang="en-US" sz="1100" b="1" dirty="0" smtClean="0"/>
                      <a:t>29,793,027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6128959961879186E-17"/>
                  <c:y val="-0.11132194813409239"/>
                </c:manualLayout>
              </c:layout>
              <c:tx>
                <c:rich>
                  <a:bodyPr/>
                  <a:lstStyle/>
                  <a:p>
                    <a:r>
                      <a:rPr lang="en-US" sz="1100" b="1" dirty="0" smtClean="0"/>
                      <a:t>31,179,973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616150019135095E-3"/>
                  <c:y val="-0.11385199240986717"/>
                </c:manualLayout>
              </c:layout>
              <c:tx>
                <c:rich>
                  <a:bodyPr/>
                  <a:lstStyle/>
                  <a:p>
                    <a:r>
                      <a:rPr lang="en-US" sz="1100" b="1" dirty="0" smtClean="0"/>
                      <a:t>31,927,505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0.12397216951296648"/>
                </c:manualLayout>
              </c:layout>
              <c:tx>
                <c:rich>
                  <a:bodyPr/>
                  <a:lstStyle/>
                  <a:p>
                    <a:r>
                      <a:rPr lang="en-US" sz="1100" b="1" dirty="0" smtClean="0"/>
                      <a:t>33,176,721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Hoja1!$B$1:$F$1</c:f>
              <c:numCache>
                <c:formatCode>General</c:formatCode>
                <c:ptCount val="5"/>
                <c:pt idx="0">
                  <c:v>2009</c:v>
                </c:pt>
                <c:pt idx="1">
                  <c:v>2010</c:v>
                </c:pt>
                <c:pt idx="2">
                  <c:v>2011</c:v>
                </c:pt>
                <c:pt idx="3">
                  <c:v>2012</c:v>
                </c:pt>
                <c:pt idx="4">
                  <c:v>2013</c:v>
                </c:pt>
              </c:numCache>
            </c:numRef>
          </c:cat>
          <c:val>
            <c:numRef>
              <c:f>Hoja1!$H$7:$L$7</c:f>
              <c:numCache>
                <c:formatCode>#,##0</c:formatCode>
                <c:ptCount val="5"/>
                <c:pt idx="0">
                  <c:v>6791040</c:v>
                </c:pt>
                <c:pt idx="1">
                  <c:v>7249083</c:v>
                </c:pt>
                <c:pt idx="2">
                  <c:v>8255641</c:v>
                </c:pt>
                <c:pt idx="3">
                  <c:v>8699650</c:v>
                </c:pt>
                <c:pt idx="4">
                  <c:v>9368971</c:v>
                </c:pt>
              </c:numCache>
            </c:numRef>
          </c:val>
        </c:ser>
        <c:dLbls>
          <c:showLegendKey val="0"/>
          <c:showVal val="0"/>
          <c:showCatName val="0"/>
          <c:showSerName val="0"/>
          <c:showPercent val="0"/>
          <c:showBubbleSize val="0"/>
        </c:dLbls>
        <c:gapWidth val="150"/>
        <c:overlap val="100"/>
        <c:axId val="87050880"/>
        <c:axId val="87052672"/>
      </c:barChart>
      <c:catAx>
        <c:axId val="87050880"/>
        <c:scaling>
          <c:orientation val="minMax"/>
        </c:scaling>
        <c:delete val="0"/>
        <c:axPos val="b"/>
        <c:numFmt formatCode="General" sourceLinked="1"/>
        <c:majorTickMark val="out"/>
        <c:minorTickMark val="none"/>
        <c:tickLblPos val="nextTo"/>
        <c:txPr>
          <a:bodyPr/>
          <a:lstStyle/>
          <a:p>
            <a:pPr>
              <a:defRPr sz="1400" b="1"/>
            </a:pPr>
            <a:endParaRPr lang="es-ES"/>
          </a:p>
        </c:txPr>
        <c:crossAx val="87052672"/>
        <c:crosses val="autoZero"/>
        <c:auto val="1"/>
        <c:lblAlgn val="ctr"/>
        <c:lblOffset val="100"/>
        <c:noMultiLvlLbl val="0"/>
      </c:catAx>
      <c:valAx>
        <c:axId val="87052672"/>
        <c:scaling>
          <c:orientation val="minMax"/>
        </c:scaling>
        <c:delete val="0"/>
        <c:axPos val="l"/>
        <c:majorGridlines/>
        <c:numFmt formatCode="#,##0" sourceLinked="0"/>
        <c:majorTickMark val="out"/>
        <c:minorTickMark val="none"/>
        <c:tickLblPos val="nextTo"/>
        <c:txPr>
          <a:bodyPr/>
          <a:lstStyle/>
          <a:p>
            <a:pPr>
              <a:defRPr sz="1100" b="1"/>
            </a:pPr>
            <a:endParaRPr lang="es-ES"/>
          </a:p>
        </c:txPr>
        <c:crossAx val="87050880"/>
        <c:crosses val="autoZero"/>
        <c:crossBetween val="between"/>
      </c:valAx>
    </c:plotArea>
    <c:legend>
      <c:legendPos val="r"/>
      <c:layout>
        <c:manualLayout>
          <c:xMode val="edge"/>
          <c:yMode val="edge"/>
          <c:x val="0.83278109754076379"/>
          <c:y val="0.26119161101067306"/>
          <c:w val="0.16303284898666018"/>
          <c:h val="0.14694017222545241"/>
        </c:manualLayout>
      </c:layout>
      <c:overlay val="0"/>
      <c:txPr>
        <a:bodyPr/>
        <a:lstStyle/>
        <a:p>
          <a:pPr>
            <a:defRPr sz="1200" b="1"/>
          </a:pPr>
          <a:endParaRPr lang="es-ES"/>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800" b="1" dirty="0" smtClean="0">
                <a:effectLst/>
              </a:rPr>
              <a:t>Flujo de Inversión</a:t>
            </a:r>
            <a:r>
              <a:rPr lang="es-ES" sz="1800" b="1" baseline="0" dirty="0" smtClean="0">
                <a:effectLst/>
              </a:rPr>
              <a:t> Extranjera en </a:t>
            </a:r>
            <a:r>
              <a:rPr lang="es-PE" sz="1800" b="1" baseline="0" dirty="0" smtClean="0">
                <a:effectLst/>
              </a:rPr>
              <a:t>la Alianza del Pacífico</a:t>
            </a:r>
          </a:p>
          <a:p>
            <a:pPr>
              <a:defRPr/>
            </a:pPr>
            <a:r>
              <a:rPr lang="es-PE" sz="1800" b="1" baseline="0" dirty="0" smtClean="0">
                <a:effectLst/>
              </a:rPr>
              <a:t>2010-2014</a:t>
            </a:r>
            <a:endParaRPr lang="es-PE" dirty="0" smtClean="0">
              <a:effectLst/>
            </a:endParaRPr>
          </a:p>
          <a:p>
            <a:pPr>
              <a:defRPr/>
            </a:pPr>
            <a:r>
              <a:rPr lang="es-ES" sz="1100" b="1" dirty="0" smtClean="0">
                <a:effectLst/>
              </a:rPr>
              <a:t> (millones de US$)</a:t>
            </a:r>
            <a:endParaRPr lang="es-PE" sz="1100" dirty="0">
              <a:effectLst/>
            </a:endParaRPr>
          </a:p>
        </c:rich>
      </c:tx>
      <c:layout>
        <c:manualLayout>
          <c:xMode val="edge"/>
          <c:yMode val="edge"/>
          <c:x val="0.21931541723961559"/>
          <c:y val="1.6218064187048097E-2"/>
        </c:manualLayout>
      </c:layout>
      <c:overlay val="0"/>
    </c:title>
    <c:autoTitleDeleted val="0"/>
    <c:plotArea>
      <c:layout>
        <c:manualLayout>
          <c:layoutTarget val="inner"/>
          <c:xMode val="edge"/>
          <c:yMode val="edge"/>
          <c:x val="0.11314295469463312"/>
          <c:y val="0.19761464930853398"/>
          <c:w val="0.77899455093167125"/>
          <c:h val="0.7124947688077552"/>
        </c:manualLayout>
      </c:layout>
      <c:barChart>
        <c:barDir val="col"/>
        <c:grouping val="stacked"/>
        <c:varyColors val="0"/>
        <c:ser>
          <c:idx val="0"/>
          <c:order val="0"/>
          <c:tx>
            <c:strRef>
              <c:f>Hoja2!$A$24</c:f>
              <c:strCache>
                <c:ptCount val="1"/>
                <c:pt idx="0">
                  <c:v>APEC</c:v>
                </c:pt>
              </c:strCache>
            </c:strRef>
          </c:tx>
          <c:invertIfNegative val="0"/>
          <c:cat>
            <c:numRef>
              <c:f>Hoja2!$B$23:$F$23</c:f>
              <c:numCache>
                <c:formatCode>General</c:formatCode>
                <c:ptCount val="5"/>
                <c:pt idx="0">
                  <c:v>2010</c:v>
                </c:pt>
                <c:pt idx="1">
                  <c:v>2011</c:v>
                </c:pt>
                <c:pt idx="2">
                  <c:v>2012</c:v>
                </c:pt>
                <c:pt idx="3">
                  <c:v>2013</c:v>
                </c:pt>
                <c:pt idx="4">
                  <c:v>2014</c:v>
                </c:pt>
              </c:numCache>
            </c:numRef>
          </c:cat>
          <c:val>
            <c:numRef>
              <c:f>Hoja2!$B$24:$F$24</c:f>
              <c:numCache>
                <c:formatCode>0</c:formatCode>
                <c:ptCount val="5"/>
                <c:pt idx="0">
                  <c:v>18217.919933476718</c:v>
                </c:pt>
                <c:pt idx="1">
                  <c:v>26693.520215833654</c:v>
                </c:pt>
                <c:pt idx="2">
                  <c:v>27813.217845647763</c:v>
                </c:pt>
                <c:pt idx="3">
                  <c:v>28398.151808785238</c:v>
                </c:pt>
                <c:pt idx="4">
                  <c:v>24469.117488864969</c:v>
                </c:pt>
              </c:numCache>
            </c:numRef>
          </c:val>
        </c:ser>
        <c:ser>
          <c:idx val="1"/>
          <c:order val="1"/>
          <c:tx>
            <c:strRef>
              <c:f>Hoja2!$A$25</c:f>
              <c:strCache>
                <c:ptCount val="1"/>
                <c:pt idx="0">
                  <c:v>Otros</c:v>
                </c:pt>
              </c:strCache>
            </c:strRef>
          </c:tx>
          <c:invertIfNegative val="0"/>
          <c:dLbls>
            <c:dLbl>
              <c:idx val="0"/>
              <c:layout>
                <c:manualLayout>
                  <c:x val="-4.7667376297528506E-3"/>
                  <c:y val="-0.15220911527334102"/>
                </c:manualLayout>
              </c:layout>
              <c:tx>
                <c:rich>
                  <a:bodyPr/>
                  <a:lstStyle/>
                  <a:p>
                    <a:r>
                      <a:rPr lang="en-US" sz="1200" b="1" dirty="0" smtClean="0"/>
                      <a:t>46,016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4737707986783816"/>
                </c:manualLayout>
              </c:layout>
              <c:tx>
                <c:rich>
                  <a:bodyPr/>
                  <a:lstStyle/>
                  <a:p>
                    <a:r>
                      <a:rPr lang="en-US" sz="1200" b="1" dirty="0" smtClean="0"/>
                      <a:t>51,804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889125432509501E-3"/>
                  <c:y val="-0.12563292054307512"/>
                </c:manualLayout>
              </c:layout>
              <c:tx>
                <c:rich>
                  <a:bodyPr/>
                  <a:lstStyle/>
                  <a:p>
                    <a:r>
                      <a:rPr lang="en-US" sz="1200" b="1" dirty="0" smtClean="0"/>
                      <a:t>48,958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778250865019003E-3"/>
                  <c:y val="-0.21985761095038148"/>
                </c:manualLayout>
              </c:layout>
              <c:tx>
                <c:rich>
                  <a:bodyPr/>
                  <a:lstStyle/>
                  <a:p>
                    <a:r>
                      <a:rPr lang="en-US" sz="1200" b="1" dirty="0" smtClean="0"/>
                      <a:t>68,796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0.18603336311186125"/>
                </c:manualLayout>
              </c:layout>
              <c:tx>
                <c:rich>
                  <a:bodyPr/>
                  <a:lstStyle/>
                  <a:p>
                    <a:r>
                      <a:rPr lang="en-US" sz="1200" b="1" dirty="0" smtClean="0"/>
                      <a:t>56,208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Hoja2!$B$23:$F$23</c:f>
              <c:numCache>
                <c:formatCode>General</c:formatCode>
                <c:ptCount val="5"/>
                <c:pt idx="0">
                  <c:v>2010</c:v>
                </c:pt>
                <c:pt idx="1">
                  <c:v>2011</c:v>
                </c:pt>
                <c:pt idx="2">
                  <c:v>2012</c:v>
                </c:pt>
                <c:pt idx="3">
                  <c:v>2013</c:v>
                </c:pt>
                <c:pt idx="4">
                  <c:v>2014</c:v>
                </c:pt>
              </c:numCache>
            </c:numRef>
          </c:cat>
          <c:val>
            <c:numRef>
              <c:f>Hoja2!$B$25:$F$25</c:f>
              <c:numCache>
                <c:formatCode>0</c:formatCode>
                <c:ptCount val="5"/>
                <c:pt idx="0">
                  <c:v>27798.523157783384</c:v>
                </c:pt>
                <c:pt idx="1">
                  <c:v>25110.135137921745</c:v>
                </c:pt>
                <c:pt idx="2">
                  <c:v>21145.054431805736</c:v>
                </c:pt>
                <c:pt idx="3">
                  <c:v>40397.519179262854</c:v>
                </c:pt>
                <c:pt idx="4">
                  <c:v>31739.182511135034</c:v>
                </c:pt>
              </c:numCache>
            </c:numRef>
          </c:val>
        </c:ser>
        <c:dLbls>
          <c:showLegendKey val="0"/>
          <c:showVal val="0"/>
          <c:showCatName val="0"/>
          <c:showSerName val="0"/>
          <c:showPercent val="0"/>
          <c:showBubbleSize val="0"/>
        </c:dLbls>
        <c:gapWidth val="55"/>
        <c:overlap val="100"/>
        <c:axId val="87370752"/>
        <c:axId val="87372544"/>
      </c:barChart>
      <c:catAx>
        <c:axId val="87370752"/>
        <c:scaling>
          <c:orientation val="minMax"/>
        </c:scaling>
        <c:delete val="0"/>
        <c:axPos val="b"/>
        <c:numFmt formatCode="General" sourceLinked="1"/>
        <c:majorTickMark val="none"/>
        <c:minorTickMark val="none"/>
        <c:tickLblPos val="nextTo"/>
        <c:txPr>
          <a:bodyPr/>
          <a:lstStyle/>
          <a:p>
            <a:pPr>
              <a:defRPr sz="1600" b="1"/>
            </a:pPr>
            <a:endParaRPr lang="es-ES"/>
          </a:p>
        </c:txPr>
        <c:crossAx val="87372544"/>
        <c:crosses val="autoZero"/>
        <c:auto val="1"/>
        <c:lblAlgn val="ctr"/>
        <c:lblOffset val="100"/>
        <c:noMultiLvlLbl val="0"/>
      </c:catAx>
      <c:valAx>
        <c:axId val="87372544"/>
        <c:scaling>
          <c:orientation val="minMax"/>
        </c:scaling>
        <c:delete val="0"/>
        <c:axPos val="l"/>
        <c:majorGridlines/>
        <c:numFmt formatCode="#,##0" sourceLinked="0"/>
        <c:majorTickMark val="none"/>
        <c:minorTickMark val="none"/>
        <c:tickLblPos val="nextTo"/>
        <c:txPr>
          <a:bodyPr/>
          <a:lstStyle/>
          <a:p>
            <a:pPr>
              <a:defRPr sz="1400" b="1"/>
            </a:pPr>
            <a:endParaRPr lang="es-ES"/>
          </a:p>
        </c:txPr>
        <c:crossAx val="873707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PE" sz="1800" b="1" i="0" baseline="0" dirty="0" smtClean="0">
                <a:effectLst/>
              </a:rPr>
              <a:t>Principales Socios de APEC, 2013-2014</a:t>
            </a:r>
            <a:endParaRPr lang="es-PE" dirty="0" smtClean="0">
              <a:effectLst/>
            </a:endParaRPr>
          </a:p>
          <a:p>
            <a:pPr>
              <a:defRPr/>
            </a:pPr>
            <a:r>
              <a:rPr lang="es-PE" sz="1800" b="1" i="1" baseline="0" dirty="0" smtClean="0">
                <a:effectLst/>
              </a:rPr>
              <a:t>(US$ Millones)</a:t>
            </a:r>
            <a:endParaRPr lang="es-PE" dirty="0">
              <a:effectLst/>
            </a:endParaRPr>
          </a:p>
        </c:rich>
      </c:tx>
      <c:layout/>
      <c:overlay val="0"/>
    </c:title>
    <c:autoTitleDeleted val="0"/>
    <c:plotArea>
      <c:layout/>
      <c:barChart>
        <c:barDir val="col"/>
        <c:grouping val="clustered"/>
        <c:varyColors val="0"/>
        <c:ser>
          <c:idx val="3"/>
          <c:order val="0"/>
          <c:tx>
            <c:strRef>
              <c:f>APEC_expo!$D$2</c:f>
              <c:strCache>
                <c:ptCount val="1"/>
                <c:pt idx="0">
                  <c:v>2013</c:v>
                </c:pt>
              </c:strCache>
            </c:strRef>
          </c:tx>
          <c:spPr>
            <a:solidFill>
              <a:schemeClr val="accent2"/>
            </a:solidFill>
          </c:spPr>
          <c:invertIfNegative val="0"/>
          <c:cat>
            <c:strRef>
              <c:f>APEC_expo!$B$3:$B$8</c:f>
              <c:strCache>
                <c:ptCount val="6"/>
                <c:pt idx="0">
                  <c:v>China</c:v>
                </c:pt>
                <c:pt idx="1">
                  <c:v>EEUU</c:v>
                </c:pt>
                <c:pt idx="2">
                  <c:v>Canadá</c:v>
                </c:pt>
                <c:pt idx="3">
                  <c:v>Japón</c:v>
                </c:pt>
                <c:pt idx="4">
                  <c:v>Chile</c:v>
                </c:pt>
                <c:pt idx="5">
                  <c:v>Corea del Sur</c:v>
                </c:pt>
              </c:strCache>
            </c:strRef>
          </c:cat>
          <c:val>
            <c:numRef>
              <c:f>APEC_expo!$D$3:$D$8</c:f>
              <c:numCache>
                <c:formatCode>_(* #,##0_);_(* \(#,##0\);_(* "-"_);_(@_)</c:formatCode>
                <c:ptCount val="6"/>
                <c:pt idx="0">
                  <c:v>7331</c:v>
                </c:pt>
                <c:pt idx="1">
                  <c:v>7306</c:v>
                </c:pt>
                <c:pt idx="2">
                  <c:v>2692</c:v>
                </c:pt>
                <c:pt idx="3">
                  <c:v>2226</c:v>
                </c:pt>
                <c:pt idx="4">
                  <c:v>1758</c:v>
                </c:pt>
                <c:pt idx="5">
                  <c:v>2226</c:v>
                </c:pt>
              </c:numCache>
            </c:numRef>
          </c:val>
        </c:ser>
        <c:ser>
          <c:idx val="4"/>
          <c:order val="1"/>
          <c:tx>
            <c:strRef>
              <c:f>APEC_expo!$E$2</c:f>
              <c:strCache>
                <c:ptCount val="1"/>
                <c:pt idx="0">
                  <c:v>2014</c:v>
                </c:pt>
              </c:strCache>
            </c:strRef>
          </c:tx>
          <c:invertIfNegative val="0"/>
          <c:dLbls>
            <c:spPr>
              <a:noFill/>
              <a:ln>
                <a:noFill/>
              </a:ln>
              <a:effectLst/>
            </c:spPr>
            <c:txPr>
              <a:bodyPr/>
              <a:lstStyle/>
              <a:p>
                <a:pPr>
                  <a:defRPr sz="1200" b="1"/>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APEC_expo!$B$3:$B$8</c:f>
              <c:strCache>
                <c:ptCount val="6"/>
                <c:pt idx="0">
                  <c:v>China</c:v>
                </c:pt>
                <c:pt idx="1">
                  <c:v>EEUU</c:v>
                </c:pt>
                <c:pt idx="2">
                  <c:v>Canadá</c:v>
                </c:pt>
                <c:pt idx="3">
                  <c:v>Japón</c:v>
                </c:pt>
                <c:pt idx="4">
                  <c:v>Chile</c:v>
                </c:pt>
                <c:pt idx="5">
                  <c:v>Corea del Sur</c:v>
                </c:pt>
              </c:strCache>
            </c:strRef>
          </c:cat>
          <c:val>
            <c:numRef>
              <c:f>APEC_expo!$E$3:$E$8</c:f>
              <c:numCache>
                <c:formatCode>_(* #,##0_);_(* \(#,##0\);_(* "-"_);_(@_)</c:formatCode>
                <c:ptCount val="6"/>
                <c:pt idx="0">
                  <c:v>6967</c:v>
                </c:pt>
                <c:pt idx="1">
                  <c:v>6150</c:v>
                </c:pt>
                <c:pt idx="2">
                  <c:v>2509</c:v>
                </c:pt>
                <c:pt idx="3">
                  <c:v>1580</c:v>
                </c:pt>
                <c:pt idx="4">
                  <c:v>1525</c:v>
                </c:pt>
                <c:pt idx="5">
                  <c:v>1207</c:v>
                </c:pt>
              </c:numCache>
            </c:numRef>
          </c:val>
        </c:ser>
        <c:dLbls>
          <c:showLegendKey val="0"/>
          <c:showVal val="0"/>
          <c:showCatName val="0"/>
          <c:showSerName val="0"/>
          <c:showPercent val="0"/>
          <c:showBubbleSize val="0"/>
        </c:dLbls>
        <c:gapWidth val="150"/>
        <c:axId val="65342080"/>
        <c:axId val="65347968"/>
      </c:barChart>
      <c:catAx>
        <c:axId val="65342080"/>
        <c:scaling>
          <c:orientation val="minMax"/>
        </c:scaling>
        <c:delete val="0"/>
        <c:axPos val="b"/>
        <c:numFmt formatCode="General" sourceLinked="0"/>
        <c:majorTickMark val="none"/>
        <c:minorTickMark val="none"/>
        <c:tickLblPos val="nextTo"/>
        <c:txPr>
          <a:bodyPr/>
          <a:lstStyle/>
          <a:p>
            <a:pPr>
              <a:defRPr sz="1400" b="1"/>
            </a:pPr>
            <a:endParaRPr lang="es-ES"/>
          </a:p>
        </c:txPr>
        <c:crossAx val="65347968"/>
        <c:crosses val="autoZero"/>
        <c:auto val="1"/>
        <c:lblAlgn val="ctr"/>
        <c:lblOffset val="100"/>
        <c:noMultiLvlLbl val="0"/>
      </c:catAx>
      <c:valAx>
        <c:axId val="65347968"/>
        <c:scaling>
          <c:orientation val="minMax"/>
        </c:scaling>
        <c:delete val="0"/>
        <c:axPos val="l"/>
        <c:majorGridlines/>
        <c:title>
          <c:tx>
            <c:rich>
              <a:bodyPr/>
              <a:lstStyle/>
              <a:p>
                <a:pPr>
                  <a:defRPr sz="1200"/>
                </a:pPr>
                <a:r>
                  <a:rPr lang="es-PE" sz="1800" dirty="0"/>
                  <a:t>Monto</a:t>
                </a:r>
                <a:r>
                  <a:rPr lang="es-PE" sz="1800" baseline="0" dirty="0"/>
                  <a:t> Exportado (US$)</a:t>
                </a:r>
                <a:endParaRPr lang="es-PE" sz="1800" dirty="0"/>
              </a:p>
            </c:rich>
          </c:tx>
          <c:layout/>
          <c:overlay val="0"/>
        </c:title>
        <c:numFmt formatCode="_(* #,##0_);_(* \(#,##0\);_(* &quot;-&quot;_);_(@_)" sourceLinked="1"/>
        <c:majorTickMark val="out"/>
        <c:minorTickMark val="none"/>
        <c:tickLblPos val="nextTo"/>
        <c:txPr>
          <a:bodyPr/>
          <a:lstStyle/>
          <a:p>
            <a:pPr>
              <a:defRPr sz="1200"/>
            </a:pPr>
            <a:endParaRPr lang="es-ES"/>
          </a:p>
        </c:txPr>
        <c:crossAx val="65342080"/>
        <c:crosses val="autoZero"/>
        <c:crossBetween val="between"/>
      </c:valAx>
    </c:plotArea>
    <c:legend>
      <c:legendPos val="b"/>
      <c:layout/>
      <c:overlay val="0"/>
      <c:txPr>
        <a:bodyPr/>
        <a:lstStyle/>
        <a:p>
          <a:pPr>
            <a:defRPr sz="1200" b="1"/>
          </a:pPr>
          <a:endParaRPr lang="es-E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PE" sz="1800" dirty="0"/>
              <a:t>Importaciones del</a:t>
            </a:r>
            <a:r>
              <a:rPr lang="es-PE" sz="1800" baseline="0" dirty="0"/>
              <a:t> Perú</a:t>
            </a:r>
            <a:r>
              <a:rPr lang="es-PE" sz="1800" dirty="0"/>
              <a:t> por Mercado</a:t>
            </a:r>
          </a:p>
          <a:p>
            <a:pPr>
              <a:defRPr/>
            </a:pPr>
            <a:r>
              <a:rPr lang="es-PE" sz="1800" dirty="0"/>
              <a:t> (US$ Millones)</a:t>
            </a:r>
          </a:p>
          <a:p>
            <a:pPr>
              <a:defRPr/>
            </a:pPr>
            <a:endParaRPr lang="es-PE" dirty="0"/>
          </a:p>
        </c:rich>
      </c:tx>
      <c:layout/>
      <c:overlay val="0"/>
    </c:title>
    <c:autoTitleDeleted val="0"/>
    <c:plotArea>
      <c:layout>
        <c:manualLayout>
          <c:layoutTarget val="inner"/>
          <c:xMode val="edge"/>
          <c:yMode val="edge"/>
          <c:x val="7.3030269364010053E-2"/>
          <c:y val="0.20427461920426923"/>
          <c:w val="0.82995853996020641"/>
          <c:h val="0.66593895405218628"/>
        </c:manualLayout>
      </c:layout>
      <c:barChart>
        <c:barDir val="col"/>
        <c:grouping val="clustered"/>
        <c:varyColors val="0"/>
        <c:ser>
          <c:idx val="0"/>
          <c:order val="0"/>
          <c:tx>
            <c:strRef>
              <c:f>Hoja2!$C$1</c:f>
              <c:strCache>
                <c:ptCount val="1"/>
                <c:pt idx="0">
                  <c:v>2014</c:v>
                </c:pt>
              </c:strCache>
            </c:strRef>
          </c:tx>
          <c:invertIfNegative val="0"/>
          <c:dLbls>
            <c:spPr>
              <a:noFill/>
              <a:ln>
                <a:noFill/>
              </a:ln>
              <a:effectLst/>
            </c:spPr>
            <c:txPr>
              <a:bodyPr/>
              <a:lstStyle/>
              <a:p>
                <a:pPr>
                  <a:defRPr b="1"/>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Hoja2!$B$2:$B$11</c:f>
              <c:strCache>
                <c:ptCount val="10"/>
                <c:pt idx="0">
                  <c:v>China</c:v>
                </c:pt>
                <c:pt idx="1">
                  <c:v>EE.UU</c:v>
                </c:pt>
                <c:pt idx="2">
                  <c:v>Brasil</c:v>
                </c:pt>
                <c:pt idx="3">
                  <c:v>México</c:v>
                </c:pt>
                <c:pt idx="4">
                  <c:v>Ecuador</c:v>
                </c:pt>
                <c:pt idx="5">
                  <c:v>Alemania</c:v>
                </c:pt>
                <c:pt idx="6">
                  <c:v>Corea del sur</c:v>
                </c:pt>
                <c:pt idx="7">
                  <c:v>Chile</c:v>
                </c:pt>
                <c:pt idx="8">
                  <c:v>Argentina</c:v>
                </c:pt>
                <c:pt idx="9">
                  <c:v>Colombia</c:v>
                </c:pt>
              </c:strCache>
            </c:strRef>
          </c:cat>
          <c:val>
            <c:numRef>
              <c:f>Hoja2!$C$2:$C$11</c:f>
              <c:numCache>
                <c:formatCode>#,##0</c:formatCode>
                <c:ptCount val="10"/>
                <c:pt idx="0">
                  <c:v>8913.24</c:v>
                </c:pt>
                <c:pt idx="1">
                  <c:v>8805.5360000000001</c:v>
                </c:pt>
                <c:pt idx="2">
                  <c:v>1994.4690000000001</c:v>
                </c:pt>
                <c:pt idx="3">
                  <c:v>1924.3240000000001</c:v>
                </c:pt>
                <c:pt idx="4">
                  <c:v>1773.9359999999999</c:v>
                </c:pt>
                <c:pt idx="5">
                  <c:v>1477.1010000000001</c:v>
                </c:pt>
                <c:pt idx="6">
                  <c:v>1381.616</c:v>
                </c:pt>
                <c:pt idx="7">
                  <c:v>1278.971</c:v>
                </c:pt>
                <c:pt idx="8">
                  <c:v>1253.4649999999999</c:v>
                </c:pt>
                <c:pt idx="9">
                  <c:v>1243.546</c:v>
                </c:pt>
              </c:numCache>
            </c:numRef>
          </c:val>
        </c:ser>
        <c:ser>
          <c:idx val="1"/>
          <c:order val="1"/>
          <c:tx>
            <c:strRef>
              <c:f>Hoja2!$D$1</c:f>
              <c:strCache>
                <c:ptCount val="1"/>
                <c:pt idx="0">
                  <c:v>2013</c:v>
                </c:pt>
              </c:strCache>
            </c:strRef>
          </c:tx>
          <c:invertIfNegative val="0"/>
          <c:cat>
            <c:strRef>
              <c:f>Hoja2!$B$2:$B$11</c:f>
              <c:strCache>
                <c:ptCount val="10"/>
                <c:pt idx="0">
                  <c:v>China</c:v>
                </c:pt>
                <c:pt idx="1">
                  <c:v>EE.UU</c:v>
                </c:pt>
                <c:pt idx="2">
                  <c:v>Brasil</c:v>
                </c:pt>
                <c:pt idx="3">
                  <c:v>México</c:v>
                </c:pt>
                <c:pt idx="4">
                  <c:v>Ecuador</c:v>
                </c:pt>
                <c:pt idx="5">
                  <c:v>Alemania</c:v>
                </c:pt>
                <c:pt idx="6">
                  <c:v>Corea del sur</c:v>
                </c:pt>
                <c:pt idx="7">
                  <c:v>Chile</c:v>
                </c:pt>
                <c:pt idx="8">
                  <c:v>Argentina</c:v>
                </c:pt>
                <c:pt idx="9">
                  <c:v>Colombia</c:v>
                </c:pt>
              </c:strCache>
            </c:strRef>
          </c:cat>
          <c:val>
            <c:numRef>
              <c:f>Hoja2!$D$2:$D$11</c:f>
              <c:numCache>
                <c:formatCode>0</c:formatCode>
                <c:ptCount val="10"/>
                <c:pt idx="0">
                  <c:v>8406</c:v>
                </c:pt>
                <c:pt idx="1">
                  <c:v>8785</c:v>
                </c:pt>
                <c:pt idx="2">
                  <c:v>2325</c:v>
                </c:pt>
                <c:pt idx="3">
                  <c:v>1818</c:v>
                </c:pt>
                <c:pt idx="4">
                  <c:v>1930</c:v>
                </c:pt>
                <c:pt idx="5">
                  <c:v>1391</c:v>
                </c:pt>
                <c:pt idx="6">
                  <c:v>1589</c:v>
                </c:pt>
                <c:pt idx="7">
                  <c:v>1327</c:v>
                </c:pt>
                <c:pt idx="8">
                  <c:v>1565</c:v>
                </c:pt>
                <c:pt idx="9">
                  <c:v>1468</c:v>
                </c:pt>
              </c:numCache>
            </c:numRef>
          </c:val>
        </c:ser>
        <c:dLbls>
          <c:showLegendKey val="0"/>
          <c:showVal val="0"/>
          <c:showCatName val="0"/>
          <c:showSerName val="0"/>
          <c:showPercent val="0"/>
          <c:showBubbleSize val="0"/>
        </c:dLbls>
        <c:gapWidth val="150"/>
        <c:axId val="73881856"/>
        <c:axId val="73883648"/>
      </c:barChart>
      <c:catAx>
        <c:axId val="73881856"/>
        <c:scaling>
          <c:orientation val="minMax"/>
        </c:scaling>
        <c:delete val="0"/>
        <c:axPos val="b"/>
        <c:numFmt formatCode="@" sourceLinked="0"/>
        <c:majorTickMark val="none"/>
        <c:minorTickMark val="none"/>
        <c:tickLblPos val="nextTo"/>
        <c:txPr>
          <a:bodyPr/>
          <a:lstStyle/>
          <a:p>
            <a:pPr>
              <a:defRPr sz="1200" b="1"/>
            </a:pPr>
            <a:endParaRPr lang="es-ES"/>
          </a:p>
        </c:txPr>
        <c:crossAx val="73883648"/>
        <c:crosses val="autoZero"/>
        <c:auto val="1"/>
        <c:lblAlgn val="ctr"/>
        <c:lblOffset val="100"/>
        <c:noMultiLvlLbl val="0"/>
      </c:catAx>
      <c:valAx>
        <c:axId val="73883648"/>
        <c:scaling>
          <c:orientation val="minMax"/>
        </c:scaling>
        <c:delete val="0"/>
        <c:axPos val="l"/>
        <c:majorGridlines/>
        <c:numFmt formatCode="#,##0" sourceLinked="1"/>
        <c:majorTickMark val="none"/>
        <c:minorTickMark val="none"/>
        <c:tickLblPos val="nextTo"/>
        <c:txPr>
          <a:bodyPr/>
          <a:lstStyle/>
          <a:p>
            <a:pPr>
              <a:defRPr sz="1050" b="1"/>
            </a:pPr>
            <a:endParaRPr lang="es-ES"/>
          </a:p>
        </c:txPr>
        <c:crossAx val="73881856"/>
        <c:crosses val="autoZero"/>
        <c:crossBetween val="between"/>
      </c:valAx>
    </c:plotArea>
    <c:legend>
      <c:legendPos val="r"/>
      <c:layout/>
      <c:overlay val="0"/>
      <c:txPr>
        <a:bodyPr/>
        <a:lstStyle/>
        <a:p>
          <a:pPr>
            <a:defRPr sz="1200" b="1"/>
          </a:pPr>
          <a:endParaRPr lang="es-E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765530855881144E-2"/>
          <c:y val="0.1166622950807534"/>
          <c:w val="0.75045610194229262"/>
          <c:h val="0.74411916388373345"/>
        </c:manualLayout>
      </c:layout>
      <c:barChart>
        <c:barDir val="col"/>
        <c:grouping val="stacked"/>
        <c:varyColors val="0"/>
        <c:ser>
          <c:idx val="0"/>
          <c:order val="0"/>
          <c:tx>
            <c:strRef>
              <c:f>Hoja1!$A$52</c:f>
              <c:strCache>
                <c:ptCount val="1"/>
                <c:pt idx="0">
                  <c:v>IED de Economías APEC</c:v>
                </c:pt>
              </c:strCache>
            </c:strRef>
          </c:tx>
          <c:invertIfNegative val="0"/>
          <c:cat>
            <c:numRef>
              <c:f>Hoja1!$B$51:$F$51</c:f>
              <c:numCache>
                <c:formatCode>General</c:formatCode>
                <c:ptCount val="5"/>
                <c:pt idx="0">
                  <c:v>2009</c:v>
                </c:pt>
                <c:pt idx="1">
                  <c:v>2010</c:v>
                </c:pt>
                <c:pt idx="2">
                  <c:v>2011</c:v>
                </c:pt>
                <c:pt idx="3">
                  <c:v>2012</c:v>
                </c:pt>
                <c:pt idx="4">
                  <c:v>2013</c:v>
                </c:pt>
              </c:numCache>
            </c:numRef>
          </c:cat>
          <c:val>
            <c:numRef>
              <c:f>Hoja1!$B$52:$F$52</c:f>
              <c:numCache>
                <c:formatCode>0</c:formatCode>
                <c:ptCount val="5"/>
                <c:pt idx="0">
                  <c:v>875.18521412665154</c:v>
                </c:pt>
                <c:pt idx="1">
                  <c:v>192.52123075519651</c:v>
                </c:pt>
                <c:pt idx="2">
                  <c:v>183.99118075565764</c:v>
                </c:pt>
                <c:pt idx="3">
                  <c:v>313.42788112876951</c:v>
                </c:pt>
                <c:pt idx="4">
                  <c:v>69.544943321429727</c:v>
                </c:pt>
              </c:numCache>
            </c:numRef>
          </c:val>
        </c:ser>
        <c:ser>
          <c:idx val="1"/>
          <c:order val="1"/>
          <c:tx>
            <c:strRef>
              <c:f>Hoja1!$A$53</c:f>
              <c:strCache>
                <c:ptCount val="1"/>
                <c:pt idx="0">
                  <c:v>IED Resto del Mundo</c:v>
                </c:pt>
              </c:strCache>
            </c:strRef>
          </c:tx>
          <c:invertIfNegative val="0"/>
          <c:cat>
            <c:numRef>
              <c:f>Hoja1!$B$51:$F$51</c:f>
              <c:numCache>
                <c:formatCode>General</c:formatCode>
                <c:ptCount val="5"/>
                <c:pt idx="0">
                  <c:v>2009</c:v>
                </c:pt>
                <c:pt idx="1">
                  <c:v>2010</c:v>
                </c:pt>
                <c:pt idx="2">
                  <c:v>2011</c:v>
                </c:pt>
                <c:pt idx="3">
                  <c:v>2012</c:v>
                </c:pt>
                <c:pt idx="4">
                  <c:v>2013</c:v>
                </c:pt>
              </c:numCache>
            </c:numRef>
          </c:cat>
          <c:val>
            <c:numRef>
              <c:f>Hoja1!$B$53:$F$53</c:f>
              <c:numCache>
                <c:formatCode>0</c:formatCode>
                <c:ptCount val="5"/>
                <c:pt idx="0">
                  <c:v>922.57504587334847</c:v>
                </c:pt>
                <c:pt idx="1">
                  <c:v>1720.0056592448036</c:v>
                </c:pt>
                <c:pt idx="2">
                  <c:v>521.79311254434231</c:v>
                </c:pt>
                <c:pt idx="3">
                  <c:v>328.99841747123048</c:v>
                </c:pt>
                <c:pt idx="4">
                  <c:v>443.11490599557021</c:v>
                </c:pt>
              </c:numCache>
            </c:numRef>
          </c:val>
        </c:ser>
        <c:dLbls>
          <c:showLegendKey val="0"/>
          <c:showVal val="0"/>
          <c:showCatName val="0"/>
          <c:showSerName val="0"/>
          <c:showPercent val="0"/>
          <c:showBubbleSize val="0"/>
        </c:dLbls>
        <c:gapWidth val="150"/>
        <c:overlap val="100"/>
        <c:axId val="74013312"/>
        <c:axId val="74023296"/>
      </c:barChart>
      <c:catAx>
        <c:axId val="74013312"/>
        <c:scaling>
          <c:orientation val="minMax"/>
        </c:scaling>
        <c:delete val="0"/>
        <c:axPos val="b"/>
        <c:numFmt formatCode="General" sourceLinked="1"/>
        <c:majorTickMark val="out"/>
        <c:minorTickMark val="none"/>
        <c:tickLblPos val="nextTo"/>
        <c:crossAx val="74023296"/>
        <c:crosses val="autoZero"/>
        <c:auto val="1"/>
        <c:lblAlgn val="ctr"/>
        <c:lblOffset val="100"/>
        <c:noMultiLvlLbl val="0"/>
      </c:catAx>
      <c:valAx>
        <c:axId val="74023296"/>
        <c:scaling>
          <c:orientation val="minMax"/>
        </c:scaling>
        <c:delete val="0"/>
        <c:axPos val="l"/>
        <c:majorGridlines/>
        <c:numFmt formatCode="0" sourceLinked="1"/>
        <c:majorTickMark val="out"/>
        <c:minorTickMark val="none"/>
        <c:tickLblPos val="nextTo"/>
        <c:crossAx val="74013312"/>
        <c:crosses val="autoZero"/>
        <c:crossBetween val="between"/>
      </c:valAx>
    </c:plotArea>
    <c:legend>
      <c:legendPos val="r"/>
      <c:layout>
        <c:manualLayout>
          <c:xMode val="edge"/>
          <c:yMode val="edge"/>
          <c:x val="0.85520991219229614"/>
          <c:y val="0.23448705563230254"/>
          <c:w val="0.13330184366813488"/>
          <c:h val="0.15747149692048459"/>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s-PE" sz="1800" b="1" dirty="0">
                <a:effectLst/>
              </a:rPr>
              <a:t>Arribo de Turistas Provenientes </a:t>
            </a:r>
            <a:r>
              <a:rPr lang="es-PE" sz="1800" b="1" dirty="0" smtClean="0">
                <a:effectLst/>
              </a:rPr>
              <a:t>de </a:t>
            </a:r>
            <a:r>
              <a:rPr lang="es-PE" sz="1800" b="1" dirty="0">
                <a:effectLst/>
              </a:rPr>
              <a:t>las Economías APEC </a:t>
            </a:r>
            <a:endParaRPr lang="es-PE" sz="1800" b="1" dirty="0" smtClean="0">
              <a:effectLst/>
            </a:endParaRPr>
          </a:p>
          <a:p>
            <a:pPr>
              <a:defRPr sz="1800"/>
            </a:pPr>
            <a:r>
              <a:rPr lang="es-PE" sz="1800" b="1" dirty="0" smtClean="0">
                <a:effectLst/>
              </a:rPr>
              <a:t>al</a:t>
            </a:r>
            <a:r>
              <a:rPr lang="es-PE" sz="1800" b="1" baseline="0" dirty="0" smtClean="0">
                <a:effectLst/>
              </a:rPr>
              <a:t> </a:t>
            </a:r>
            <a:r>
              <a:rPr lang="es-PE" sz="1800" b="1" baseline="0" dirty="0">
                <a:effectLst/>
              </a:rPr>
              <a:t>Perú</a:t>
            </a:r>
            <a:endParaRPr lang="es-PE" sz="1800" dirty="0">
              <a:effectLst/>
            </a:endParaRPr>
          </a:p>
          <a:p>
            <a:pPr>
              <a:defRPr sz="1800"/>
            </a:pPr>
            <a:r>
              <a:rPr lang="es-PE" sz="1800" b="1" dirty="0" smtClean="0">
                <a:effectLst/>
              </a:rPr>
              <a:t>(2010-2014)</a:t>
            </a:r>
            <a:endParaRPr lang="es-PE" sz="1800" dirty="0">
              <a:effectLst/>
            </a:endParaRPr>
          </a:p>
        </c:rich>
      </c:tx>
      <c:layout/>
      <c:overlay val="0"/>
    </c:title>
    <c:autoTitleDeleted val="0"/>
    <c:plotArea>
      <c:layout/>
      <c:barChart>
        <c:barDir val="col"/>
        <c:grouping val="stacked"/>
        <c:varyColors val="0"/>
        <c:ser>
          <c:idx val="0"/>
          <c:order val="0"/>
          <c:tx>
            <c:strRef>
              <c:f>Hoja1!$A$3</c:f>
              <c:strCache>
                <c:ptCount val="1"/>
                <c:pt idx="0">
                  <c:v>Total Turistas APEC</c:v>
                </c:pt>
              </c:strCache>
            </c:strRef>
          </c:tx>
          <c:invertIfNegative val="0"/>
          <c:cat>
            <c:numRef>
              <c:f>Hoja1!$B$2:$F$2</c:f>
              <c:numCache>
                <c:formatCode>General</c:formatCode>
                <c:ptCount val="5"/>
                <c:pt idx="0">
                  <c:v>2010</c:v>
                </c:pt>
                <c:pt idx="1">
                  <c:v>2011</c:v>
                </c:pt>
                <c:pt idx="2">
                  <c:v>2012</c:v>
                </c:pt>
                <c:pt idx="3">
                  <c:v>2013</c:v>
                </c:pt>
                <c:pt idx="4">
                  <c:v>2014</c:v>
                </c:pt>
              </c:numCache>
            </c:numRef>
          </c:cat>
          <c:val>
            <c:numRef>
              <c:f>Hoja1!$B$3:$F$3</c:f>
              <c:numCache>
                <c:formatCode>General</c:formatCode>
                <c:ptCount val="5"/>
                <c:pt idx="0" formatCode="#,##0">
                  <c:v>1201342</c:v>
                </c:pt>
                <c:pt idx="1">
                  <c:v>1376018</c:v>
                </c:pt>
                <c:pt idx="2">
                  <c:v>1507129</c:v>
                </c:pt>
                <c:pt idx="3">
                  <c:v>1651977</c:v>
                </c:pt>
                <c:pt idx="4">
                  <c:v>1716080</c:v>
                </c:pt>
              </c:numCache>
            </c:numRef>
          </c:val>
        </c:ser>
        <c:ser>
          <c:idx val="1"/>
          <c:order val="1"/>
          <c:tx>
            <c:strRef>
              <c:f>Hoja1!$A$4</c:f>
              <c:strCache>
                <c:ptCount val="1"/>
                <c:pt idx="0">
                  <c:v>Total Turistas </c:v>
                </c:pt>
              </c:strCache>
            </c:strRef>
          </c:tx>
          <c:invertIfNegative val="0"/>
          <c:dLbls>
            <c:dLbl>
              <c:idx val="0"/>
              <c:layout>
                <c:manualLayout>
                  <c:x val="1.5747258241147809E-3"/>
                  <c:y val="-0.13668206546188416"/>
                </c:manualLayout>
              </c:layout>
              <c:tx>
                <c:rich>
                  <a:bodyPr/>
                  <a:lstStyle/>
                  <a:p>
                    <a:pPr>
                      <a:defRPr sz="1400" b="1"/>
                    </a:pPr>
                    <a:r>
                      <a:rPr lang="en-US" sz="1400" b="1" smtClean="0"/>
                      <a:t>2,298,000</a:t>
                    </a:r>
                    <a:endParaRPr lang="en-US" sz="1400" b="1"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8736291205739051E-3"/>
                  <c:y val="-0.15308391331731028"/>
                </c:manualLayout>
              </c:layout>
              <c:tx>
                <c:rich>
                  <a:bodyPr/>
                  <a:lstStyle/>
                  <a:p>
                    <a:pPr>
                      <a:defRPr sz="1400" b="1"/>
                    </a:pPr>
                    <a:r>
                      <a:rPr lang="en-US" sz="1400" b="1" smtClean="0"/>
                      <a:t>2, 597,000</a:t>
                    </a:r>
                    <a:endParaRPr lang="en-US" sz="1400" b="1"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494516482296194E-3"/>
                  <c:y val="-0.18042032640968717"/>
                </c:manualLayout>
              </c:layout>
              <c:tx>
                <c:rich>
                  <a:bodyPr/>
                  <a:lstStyle/>
                  <a:p>
                    <a:pPr>
                      <a:defRPr sz="1400" b="1"/>
                    </a:pPr>
                    <a:r>
                      <a:rPr lang="en-US" sz="1400" b="1" smtClean="0"/>
                      <a:t>2, 846,000</a:t>
                    </a:r>
                    <a:endParaRPr lang="en-US" sz="1400" b="1" dirty="0"/>
                  </a:p>
                </c:rich>
              </c:tx>
              <c:numFmt formatCode="#,##0" sourceLinked="0"/>
              <c:sp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16675211986349875"/>
                </c:manualLayout>
              </c:layout>
              <c:tx>
                <c:rich>
                  <a:bodyPr/>
                  <a:lstStyle/>
                  <a:p>
                    <a:pPr>
                      <a:defRPr sz="1400" b="1"/>
                    </a:pPr>
                    <a:r>
                      <a:rPr lang="en-US" sz="1400" b="1" smtClean="0"/>
                      <a:t>3, 162, 000</a:t>
                    </a:r>
                    <a:endParaRPr lang="en-US" sz="1400" b="1" dirty="0"/>
                  </a:p>
                </c:rich>
              </c:tx>
              <c:numFmt formatCode="#,##0" sourceLinked="0"/>
              <c:sp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7241774723443429E-3"/>
                  <c:y val="-0.17221940248197412"/>
                </c:manualLayout>
              </c:layout>
              <c:tx>
                <c:rich>
                  <a:bodyPr/>
                  <a:lstStyle/>
                  <a:p>
                    <a:pPr>
                      <a:defRPr sz="1400" b="1"/>
                    </a:pPr>
                    <a:r>
                      <a:rPr lang="en-US" sz="1400" b="1" smtClean="0"/>
                      <a:t>3, 215,000</a:t>
                    </a:r>
                    <a:endParaRPr lang="en-US" sz="1400" b="1" dirty="0"/>
                  </a:p>
                </c:rich>
              </c:tx>
              <c:numFmt formatCode="#,##0" sourceLinked="0"/>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Hoja1!$B$2:$F$2</c:f>
              <c:numCache>
                <c:formatCode>General</c:formatCode>
                <c:ptCount val="5"/>
                <c:pt idx="0">
                  <c:v>2010</c:v>
                </c:pt>
                <c:pt idx="1">
                  <c:v>2011</c:v>
                </c:pt>
                <c:pt idx="2">
                  <c:v>2012</c:v>
                </c:pt>
                <c:pt idx="3">
                  <c:v>2013</c:v>
                </c:pt>
                <c:pt idx="4">
                  <c:v>2014</c:v>
                </c:pt>
              </c:numCache>
            </c:numRef>
          </c:cat>
          <c:val>
            <c:numRef>
              <c:f>Hoja1!$B$4:$F$4</c:f>
              <c:numCache>
                <c:formatCode>#,##0</c:formatCode>
                <c:ptCount val="5"/>
                <c:pt idx="0">
                  <c:v>1097845</c:v>
                </c:pt>
                <c:pt idx="1">
                  <c:v>1221785</c:v>
                </c:pt>
                <c:pt idx="2">
                  <c:v>1338494</c:v>
                </c:pt>
                <c:pt idx="3">
                  <c:v>1511662</c:v>
                </c:pt>
                <c:pt idx="4">
                  <c:v>1498854</c:v>
                </c:pt>
              </c:numCache>
            </c:numRef>
          </c:val>
        </c:ser>
        <c:dLbls>
          <c:showLegendKey val="0"/>
          <c:showVal val="0"/>
          <c:showCatName val="0"/>
          <c:showSerName val="0"/>
          <c:showPercent val="0"/>
          <c:showBubbleSize val="0"/>
        </c:dLbls>
        <c:gapWidth val="55"/>
        <c:overlap val="100"/>
        <c:axId val="74105600"/>
        <c:axId val="74107136"/>
      </c:barChart>
      <c:catAx>
        <c:axId val="74105600"/>
        <c:scaling>
          <c:orientation val="minMax"/>
        </c:scaling>
        <c:delete val="0"/>
        <c:axPos val="b"/>
        <c:numFmt formatCode="General" sourceLinked="1"/>
        <c:majorTickMark val="none"/>
        <c:minorTickMark val="none"/>
        <c:tickLblPos val="nextTo"/>
        <c:txPr>
          <a:bodyPr/>
          <a:lstStyle/>
          <a:p>
            <a:pPr>
              <a:defRPr sz="1600" b="1"/>
            </a:pPr>
            <a:endParaRPr lang="es-ES"/>
          </a:p>
        </c:txPr>
        <c:crossAx val="74107136"/>
        <c:crosses val="autoZero"/>
        <c:auto val="1"/>
        <c:lblAlgn val="ctr"/>
        <c:lblOffset val="100"/>
        <c:noMultiLvlLbl val="0"/>
      </c:catAx>
      <c:valAx>
        <c:axId val="74107136"/>
        <c:scaling>
          <c:orientation val="minMax"/>
        </c:scaling>
        <c:delete val="0"/>
        <c:axPos val="l"/>
        <c:majorGridlines/>
        <c:numFmt formatCode="#,##0" sourceLinked="1"/>
        <c:majorTickMark val="none"/>
        <c:minorTickMark val="none"/>
        <c:tickLblPos val="nextTo"/>
        <c:txPr>
          <a:bodyPr/>
          <a:lstStyle/>
          <a:p>
            <a:pPr>
              <a:defRPr sz="1200" b="1"/>
            </a:pPr>
            <a:endParaRPr lang="es-ES"/>
          </a:p>
        </c:txPr>
        <c:crossAx val="74105600"/>
        <c:crosses val="autoZero"/>
        <c:crossBetween val="between"/>
      </c:valAx>
    </c:plotArea>
    <c:legend>
      <c:legendPos val="r"/>
      <c:layout/>
      <c:overlay val="0"/>
      <c:txPr>
        <a:bodyPr/>
        <a:lstStyle/>
        <a:p>
          <a:pPr>
            <a:defRPr sz="1200" b="1"/>
          </a:pPr>
          <a:endParaRPr lang="es-E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Arribo</a:t>
            </a:r>
            <a:r>
              <a:rPr lang="en-US" dirty="0" smtClean="0"/>
              <a:t> de </a:t>
            </a:r>
            <a:r>
              <a:rPr lang="en-US" dirty="0" err="1" smtClean="0"/>
              <a:t>Turistas</a:t>
            </a:r>
            <a:r>
              <a:rPr lang="en-US" dirty="0" smtClean="0"/>
              <a:t> al </a:t>
            </a:r>
            <a:r>
              <a:rPr lang="en-US" dirty="0" err="1" smtClean="0"/>
              <a:t>Perú</a:t>
            </a:r>
            <a:r>
              <a:rPr lang="en-US" dirty="0" smtClean="0"/>
              <a:t> </a:t>
            </a:r>
            <a:r>
              <a:rPr lang="en-US" dirty="0" err="1" smtClean="0"/>
              <a:t>por</a:t>
            </a:r>
            <a:r>
              <a:rPr lang="en-US" dirty="0" smtClean="0"/>
              <a:t> </a:t>
            </a:r>
            <a:r>
              <a:rPr lang="en-US" dirty="0" err="1" smtClean="0"/>
              <a:t>Nacionalidad</a:t>
            </a:r>
            <a:endParaRPr lang="en-US" dirty="0" smtClean="0"/>
          </a:p>
          <a:p>
            <a:pPr>
              <a:defRPr/>
            </a:pPr>
            <a:r>
              <a:rPr lang="en-US" dirty="0" smtClean="0"/>
              <a:t>2014</a:t>
            </a:r>
            <a:endParaRPr lang="en-US" dirty="0"/>
          </a:p>
        </c:rich>
      </c:tx>
      <c:layout>
        <c:manualLayout>
          <c:xMode val="edge"/>
          <c:yMode val="edge"/>
          <c:x val="0.22541786635581332"/>
          <c:y val="4.4092323075213866E-2"/>
        </c:manualLayout>
      </c:layout>
      <c:overlay val="0"/>
    </c:title>
    <c:autoTitleDeleted val="0"/>
    <c:plotArea>
      <c:layout>
        <c:manualLayout>
          <c:layoutTarget val="inner"/>
          <c:xMode val="edge"/>
          <c:yMode val="edge"/>
          <c:x val="0.13420514348016044"/>
          <c:y val="0.17678019435748971"/>
          <c:w val="0.80009923790547988"/>
          <c:h val="0.62265263009992355"/>
        </c:manualLayout>
      </c:layout>
      <c:barChart>
        <c:barDir val="col"/>
        <c:grouping val="clustered"/>
        <c:varyColors val="0"/>
        <c:ser>
          <c:idx val="0"/>
          <c:order val="0"/>
          <c:tx>
            <c:strRef>
              <c:f>Hoja1!$A$243</c:f>
              <c:strCache>
                <c:ptCount val="1"/>
                <c:pt idx="0">
                  <c:v>Top 10 nacionalidades de Turistas al Perú</c:v>
                </c:pt>
              </c:strCache>
            </c:strRef>
          </c:tx>
          <c:spPr>
            <a:solidFill>
              <a:schemeClr val="accent2"/>
            </a:solidFill>
          </c:spPr>
          <c:invertIfNegative val="0"/>
          <c:dPt>
            <c:idx val="0"/>
            <c:invertIfNegative val="0"/>
            <c:bubble3D val="0"/>
            <c:spPr>
              <a:solidFill>
                <a:schemeClr val="accent1"/>
              </a:solidFill>
            </c:spPr>
          </c:dPt>
          <c:dPt>
            <c:idx val="1"/>
            <c:invertIfNegative val="0"/>
            <c:bubble3D val="0"/>
            <c:spPr>
              <a:solidFill>
                <a:schemeClr val="accent1"/>
              </a:solidFill>
            </c:spPr>
          </c:dPt>
          <c:dLbls>
            <c:spPr>
              <a:noFill/>
              <a:ln>
                <a:noFill/>
              </a:ln>
              <a:effectLst/>
            </c:spPr>
            <c:txPr>
              <a:bodyPr/>
              <a:lstStyle/>
              <a:p>
                <a:pPr>
                  <a:defRPr sz="1050" b="1"/>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Hoja1!$A$244:$A$253</c:f>
              <c:strCache>
                <c:ptCount val="10"/>
                <c:pt idx="0">
                  <c:v>Chile</c:v>
                </c:pt>
                <c:pt idx="1">
                  <c:v>Estados Unidos</c:v>
                </c:pt>
                <c:pt idx="2">
                  <c:v>Ecuador</c:v>
                </c:pt>
                <c:pt idx="3">
                  <c:v>Venezuela</c:v>
                </c:pt>
                <c:pt idx="4">
                  <c:v>Argentina</c:v>
                </c:pt>
                <c:pt idx="5">
                  <c:v>Brazil</c:v>
                </c:pt>
                <c:pt idx="6">
                  <c:v>Colombia</c:v>
                </c:pt>
                <c:pt idx="7">
                  <c:v>España</c:v>
                </c:pt>
                <c:pt idx="8">
                  <c:v>Bolivia</c:v>
                </c:pt>
                <c:pt idx="9">
                  <c:v>Francia</c:v>
                </c:pt>
              </c:strCache>
            </c:strRef>
          </c:cat>
          <c:val>
            <c:numRef>
              <c:f>Hoja1!$B$244:$B$253</c:f>
              <c:numCache>
                <c:formatCode>#,##0</c:formatCode>
                <c:ptCount val="10"/>
                <c:pt idx="0">
                  <c:v>886485</c:v>
                </c:pt>
                <c:pt idx="1">
                  <c:v>487328</c:v>
                </c:pt>
                <c:pt idx="2">
                  <c:v>208358</c:v>
                </c:pt>
                <c:pt idx="3">
                  <c:v>158215</c:v>
                </c:pt>
                <c:pt idx="4">
                  <c:v>155145</c:v>
                </c:pt>
                <c:pt idx="5">
                  <c:v>143538</c:v>
                </c:pt>
                <c:pt idx="6">
                  <c:v>134725</c:v>
                </c:pt>
                <c:pt idx="7">
                  <c:v>122567</c:v>
                </c:pt>
                <c:pt idx="8">
                  <c:v>111983</c:v>
                </c:pt>
                <c:pt idx="9">
                  <c:v>81904</c:v>
                </c:pt>
              </c:numCache>
            </c:numRef>
          </c:val>
        </c:ser>
        <c:dLbls>
          <c:showLegendKey val="0"/>
          <c:showVal val="0"/>
          <c:showCatName val="0"/>
          <c:showSerName val="0"/>
          <c:showPercent val="0"/>
          <c:showBubbleSize val="0"/>
        </c:dLbls>
        <c:gapWidth val="150"/>
        <c:axId val="79446784"/>
        <c:axId val="79448320"/>
      </c:barChart>
      <c:catAx>
        <c:axId val="79446784"/>
        <c:scaling>
          <c:orientation val="minMax"/>
        </c:scaling>
        <c:delete val="0"/>
        <c:axPos val="b"/>
        <c:numFmt formatCode="General" sourceLinked="0"/>
        <c:majorTickMark val="out"/>
        <c:minorTickMark val="none"/>
        <c:tickLblPos val="nextTo"/>
        <c:txPr>
          <a:bodyPr/>
          <a:lstStyle/>
          <a:p>
            <a:pPr>
              <a:defRPr sz="1200" b="1"/>
            </a:pPr>
            <a:endParaRPr lang="es-ES"/>
          </a:p>
        </c:txPr>
        <c:crossAx val="79448320"/>
        <c:crosses val="autoZero"/>
        <c:auto val="1"/>
        <c:lblAlgn val="ctr"/>
        <c:lblOffset val="100"/>
        <c:noMultiLvlLbl val="0"/>
      </c:catAx>
      <c:valAx>
        <c:axId val="79448320"/>
        <c:scaling>
          <c:orientation val="minMax"/>
        </c:scaling>
        <c:delete val="0"/>
        <c:axPos val="l"/>
        <c:majorGridlines/>
        <c:numFmt formatCode="#,##0" sourceLinked="1"/>
        <c:majorTickMark val="out"/>
        <c:minorTickMark val="none"/>
        <c:tickLblPos val="nextTo"/>
        <c:txPr>
          <a:bodyPr/>
          <a:lstStyle/>
          <a:p>
            <a:pPr>
              <a:defRPr sz="1100" b="1"/>
            </a:pPr>
            <a:endParaRPr lang="es-ES"/>
          </a:p>
        </c:txPr>
        <c:crossAx val="7944678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PBI per </a:t>
            </a:r>
            <a:r>
              <a:rPr lang="en-US" sz="1800" b="1" i="0" baseline="0" dirty="0" err="1">
                <a:effectLst/>
              </a:rPr>
              <a:t>cápita</a:t>
            </a:r>
            <a:endParaRPr lang="es-PE" dirty="0">
              <a:effectLst/>
            </a:endParaRPr>
          </a:p>
          <a:p>
            <a:pPr>
              <a:defRPr/>
            </a:pPr>
            <a:r>
              <a:rPr lang="en-US" sz="1800" b="1" i="0" baseline="0" dirty="0">
                <a:effectLst/>
              </a:rPr>
              <a:t>(US$, PPP)</a:t>
            </a:r>
            <a:endParaRPr lang="es-PE" dirty="0">
              <a:effectLst/>
            </a:endParaRPr>
          </a:p>
        </c:rich>
      </c:tx>
      <c:layout/>
      <c:overlay val="0"/>
    </c:title>
    <c:autoTitleDeleted val="0"/>
    <c:plotArea>
      <c:layout/>
      <c:barChart>
        <c:barDir val="bar"/>
        <c:grouping val="clustered"/>
        <c:varyColors val="0"/>
        <c:ser>
          <c:idx val="1"/>
          <c:order val="0"/>
          <c:tx>
            <c:strRef>
              <c:f>'PBI PC PPP'!$D$2</c:f>
              <c:strCache>
                <c:ptCount val="1"/>
                <c:pt idx="0">
                  <c:v>2014</c:v>
                </c:pt>
              </c:strCache>
            </c:strRef>
          </c:tx>
          <c:invertIfNegative val="0"/>
          <c:dLbls>
            <c:spPr>
              <a:noFill/>
              <a:ln>
                <a:noFill/>
              </a:ln>
              <a:effectLst/>
            </c:spPr>
            <c:txPr>
              <a:bodyPr/>
              <a:lstStyle/>
              <a:p>
                <a:pPr>
                  <a:defRPr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'PBI PC PPP'!$B$3:$B$23</c:f>
              <c:strCache>
                <c:ptCount val="21"/>
                <c:pt idx="0">
                  <c:v>Papua Nueva Guinea</c:v>
                </c:pt>
                <c:pt idx="1">
                  <c:v>Vietnam</c:v>
                </c:pt>
                <c:pt idx="2">
                  <c:v>Filipinas</c:v>
                </c:pt>
                <c:pt idx="3">
                  <c:v>Indonesia</c:v>
                </c:pt>
                <c:pt idx="4">
                  <c:v>Perú</c:v>
                </c:pt>
                <c:pt idx="5">
                  <c:v>China</c:v>
                </c:pt>
                <c:pt idx="6">
                  <c:v>Tailandia</c:v>
                </c:pt>
                <c:pt idx="7">
                  <c:v>México</c:v>
                </c:pt>
                <c:pt idx="8">
                  <c:v>Chile</c:v>
                </c:pt>
                <c:pt idx="9">
                  <c:v>Malasia</c:v>
                </c:pt>
                <c:pt idx="10">
                  <c:v>Rusia (1992)</c:v>
                </c:pt>
                <c:pt idx="11">
                  <c:v>Nueva Zelanda</c:v>
                </c:pt>
                <c:pt idx="12">
                  <c:v>Corea</c:v>
                </c:pt>
                <c:pt idx="13">
                  <c:v>Japón</c:v>
                </c:pt>
                <c:pt idx="14">
                  <c:v>Canada</c:v>
                </c:pt>
                <c:pt idx="15">
                  <c:v>Taipei Chino</c:v>
                </c:pt>
                <c:pt idx="16">
                  <c:v>Australia</c:v>
                </c:pt>
                <c:pt idx="17">
                  <c:v>Estados Unidos</c:v>
                </c:pt>
                <c:pt idx="18">
                  <c:v>Hong Kong</c:v>
                </c:pt>
                <c:pt idx="19">
                  <c:v>Brunei Darussalam</c:v>
                </c:pt>
                <c:pt idx="20">
                  <c:v>Singapur</c:v>
                </c:pt>
              </c:strCache>
            </c:strRef>
          </c:cat>
          <c:val>
            <c:numRef>
              <c:f>'PBI PC PPP'!$D$3:$D$23</c:f>
              <c:numCache>
                <c:formatCode>#,##0</c:formatCode>
                <c:ptCount val="21"/>
                <c:pt idx="0">
                  <c:v>2399.2649999999999</c:v>
                </c:pt>
                <c:pt idx="1">
                  <c:v>5634.9049999999997</c:v>
                </c:pt>
                <c:pt idx="2">
                  <c:v>6961.63</c:v>
                </c:pt>
                <c:pt idx="3">
                  <c:v>10640.901</c:v>
                </c:pt>
                <c:pt idx="4">
                  <c:v>11817.041999999999</c:v>
                </c:pt>
                <c:pt idx="5">
                  <c:v>12879.852999999999</c:v>
                </c:pt>
                <c:pt idx="6">
                  <c:v>14354.297</c:v>
                </c:pt>
                <c:pt idx="7">
                  <c:v>17880.511999999999</c:v>
                </c:pt>
                <c:pt idx="8">
                  <c:v>22971.444</c:v>
                </c:pt>
                <c:pt idx="9">
                  <c:v>24654.19</c:v>
                </c:pt>
                <c:pt idx="10">
                  <c:v>24805.493999999999</c:v>
                </c:pt>
                <c:pt idx="11">
                  <c:v>35151.754000000001</c:v>
                </c:pt>
                <c:pt idx="12">
                  <c:v>35277.347000000002</c:v>
                </c:pt>
                <c:pt idx="13">
                  <c:v>37389.785000000003</c:v>
                </c:pt>
                <c:pt idx="14">
                  <c:v>44843.442000000003</c:v>
                </c:pt>
                <c:pt idx="15">
                  <c:v>45853.741999999998</c:v>
                </c:pt>
                <c:pt idx="16">
                  <c:v>46433.298999999999</c:v>
                </c:pt>
                <c:pt idx="17">
                  <c:v>54596.652999999998</c:v>
                </c:pt>
                <c:pt idx="18">
                  <c:v>54722.118000000002</c:v>
                </c:pt>
                <c:pt idx="19">
                  <c:v>73233.032000000007</c:v>
                </c:pt>
                <c:pt idx="20">
                  <c:v>82762.145999999993</c:v>
                </c:pt>
              </c:numCache>
            </c:numRef>
          </c:val>
        </c:ser>
        <c:ser>
          <c:idx val="0"/>
          <c:order val="1"/>
          <c:tx>
            <c:strRef>
              <c:f>'PBI PC PPP'!$C$2</c:f>
              <c:strCache>
                <c:ptCount val="1"/>
                <c:pt idx="0">
                  <c:v>1989</c:v>
                </c:pt>
              </c:strCache>
            </c:strRef>
          </c:tx>
          <c:invertIfNegative val="0"/>
          <c:dLbls>
            <c:spPr>
              <a:noFill/>
              <a:ln>
                <a:noFill/>
              </a:ln>
              <a:effectLst/>
            </c:spPr>
            <c:txPr>
              <a:bodyPr/>
              <a:lstStyle/>
              <a:p>
                <a:pPr>
                  <a:defRPr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'PBI PC PPP'!$B$3:$B$23</c:f>
              <c:strCache>
                <c:ptCount val="21"/>
                <c:pt idx="0">
                  <c:v>Papua Nueva Guinea</c:v>
                </c:pt>
                <c:pt idx="1">
                  <c:v>Vietnam</c:v>
                </c:pt>
                <c:pt idx="2">
                  <c:v>Filipinas</c:v>
                </c:pt>
                <c:pt idx="3">
                  <c:v>Indonesia</c:v>
                </c:pt>
                <c:pt idx="4">
                  <c:v>Perú</c:v>
                </c:pt>
                <c:pt idx="5">
                  <c:v>China</c:v>
                </c:pt>
                <c:pt idx="6">
                  <c:v>Tailandia</c:v>
                </c:pt>
                <c:pt idx="7">
                  <c:v>México</c:v>
                </c:pt>
                <c:pt idx="8">
                  <c:v>Chile</c:v>
                </c:pt>
                <c:pt idx="9">
                  <c:v>Malasia</c:v>
                </c:pt>
                <c:pt idx="10">
                  <c:v>Rusia (1992)</c:v>
                </c:pt>
                <c:pt idx="11">
                  <c:v>Nueva Zelanda</c:v>
                </c:pt>
                <c:pt idx="12">
                  <c:v>Corea</c:v>
                </c:pt>
                <c:pt idx="13">
                  <c:v>Japón</c:v>
                </c:pt>
                <c:pt idx="14">
                  <c:v>Canada</c:v>
                </c:pt>
                <c:pt idx="15">
                  <c:v>Taipei Chino</c:v>
                </c:pt>
                <c:pt idx="16">
                  <c:v>Australia</c:v>
                </c:pt>
                <c:pt idx="17">
                  <c:v>Estados Unidos</c:v>
                </c:pt>
                <c:pt idx="18">
                  <c:v>Hong Kong</c:v>
                </c:pt>
                <c:pt idx="19">
                  <c:v>Brunei Darussalam</c:v>
                </c:pt>
                <c:pt idx="20">
                  <c:v>Singapur</c:v>
                </c:pt>
              </c:strCache>
            </c:strRef>
          </c:cat>
          <c:val>
            <c:numRef>
              <c:f>'PBI PC PPP'!$C$3:$C$23</c:f>
              <c:numCache>
                <c:formatCode>#,##0</c:formatCode>
                <c:ptCount val="21"/>
                <c:pt idx="0">
                  <c:v>989.80600000000004</c:v>
                </c:pt>
                <c:pt idx="1">
                  <c:v>890.45699999999999</c:v>
                </c:pt>
                <c:pt idx="2">
                  <c:v>2500.3719999999998</c:v>
                </c:pt>
                <c:pt idx="3">
                  <c:v>2690.683</c:v>
                </c:pt>
                <c:pt idx="4">
                  <c:v>3541.5639999999999</c:v>
                </c:pt>
                <c:pt idx="5">
                  <c:v>899.476</c:v>
                </c:pt>
                <c:pt idx="6">
                  <c:v>3654.3679999999999</c:v>
                </c:pt>
                <c:pt idx="7">
                  <c:v>7578.5659999999998</c:v>
                </c:pt>
                <c:pt idx="8">
                  <c:v>5528.8040000000001</c:v>
                </c:pt>
                <c:pt idx="9">
                  <c:v>6072.3360000000002</c:v>
                </c:pt>
                <c:pt idx="10">
                  <c:v>10727.116</c:v>
                </c:pt>
                <c:pt idx="11">
                  <c:v>14774.563</c:v>
                </c:pt>
                <c:pt idx="12">
                  <c:v>6667.9340000000002</c:v>
                </c:pt>
                <c:pt idx="13">
                  <c:v>17517.037</c:v>
                </c:pt>
                <c:pt idx="14">
                  <c:v>19748.210999999999</c:v>
                </c:pt>
                <c:pt idx="15">
                  <c:v>9283.3619999999992</c:v>
                </c:pt>
                <c:pt idx="16">
                  <c:v>18033.001</c:v>
                </c:pt>
                <c:pt idx="17">
                  <c:v>22879.184000000001</c:v>
                </c:pt>
                <c:pt idx="18">
                  <c:v>16130.071</c:v>
                </c:pt>
                <c:pt idx="19">
                  <c:v>49574.357000000004</c:v>
                </c:pt>
                <c:pt idx="20">
                  <c:v>20206.989000000001</c:v>
                </c:pt>
              </c:numCache>
            </c:numRef>
          </c:val>
        </c:ser>
        <c:dLbls>
          <c:showLegendKey val="0"/>
          <c:showVal val="0"/>
          <c:showCatName val="0"/>
          <c:showSerName val="0"/>
          <c:showPercent val="0"/>
          <c:showBubbleSize val="0"/>
        </c:dLbls>
        <c:gapWidth val="150"/>
        <c:axId val="81730176"/>
        <c:axId val="81740160"/>
      </c:barChart>
      <c:catAx>
        <c:axId val="81730176"/>
        <c:scaling>
          <c:orientation val="minMax"/>
        </c:scaling>
        <c:delete val="0"/>
        <c:axPos val="l"/>
        <c:numFmt formatCode="General" sourceLinked="0"/>
        <c:majorTickMark val="out"/>
        <c:minorTickMark val="none"/>
        <c:tickLblPos val="nextTo"/>
        <c:txPr>
          <a:bodyPr/>
          <a:lstStyle/>
          <a:p>
            <a:pPr>
              <a:defRPr b="1"/>
            </a:pPr>
            <a:endParaRPr lang="es-ES"/>
          </a:p>
        </c:txPr>
        <c:crossAx val="81740160"/>
        <c:crosses val="autoZero"/>
        <c:auto val="1"/>
        <c:lblAlgn val="ctr"/>
        <c:lblOffset val="100"/>
        <c:noMultiLvlLbl val="0"/>
      </c:catAx>
      <c:valAx>
        <c:axId val="81740160"/>
        <c:scaling>
          <c:orientation val="minMax"/>
        </c:scaling>
        <c:delete val="1"/>
        <c:axPos val="b"/>
        <c:numFmt formatCode="#,##0" sourceLinked="1"/>
        <c:majorTickMark val="out"/>
        <c:minorTickMark val="none"/>
        <c:tickLblPos val="nextTo"/>
        <c:crossAx val="81730176"/>
        <c:crosses val="autoZero"/>
        <c:crossBetween val="between"/>
      </c:valAx>
    </c:plotArea>
    <c:legend>
      <c:legendPos val="b"/>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18685506777406"/>
          <c:y val="0.19237279878602603"/>
          <c:w val="0.67953384886239721"/>
          <c:h val="0.73945921316797425"/>
        </c:manualLayout>
      </c:layout>
      <c:barChart>
        <c:barDir val="col"/>
        <c:grouping val="stacked"/>
        <c:varyColors val="0"/>
        <c:ser>
          <c:idx val="0"/>
          <c:order val="0"/>
          <c:tx>
            <c:strRef>
              <c:f>'Exportaciones Al. del Pacifico'!$A$3</c:f>
              <c:strCache>
                <c:ptCount val="1"/>
                <c:pt idx="0">
                  <c:v>Exportaciones de la Alianza del Pacífico a economías de APEC</c:v>
                </c:pt>
              </c:strCache>
            </c:strRef>
          </c:tx>
          <c:invertIfNegative val="0"/>
          <c:cat>
            <c:numRef>
              <c:f>'Exportaciones Al. del Pacifico'!$B$1:$F$1</c:f>
              <c:numCache>
                <c:formatCode>General</c:formatCode>
                <c:ptCount val="5"/>
                <c:pt idx="0">
                  <c:v>2010</c:v>
                </c:pt>
                <c:pt idx="1">
                  <c:v>2011</c:v>
                </c:pt>
                <c:pt idx="2">
                  <c:v>2012</c:v>
                </c:pt>
                <c:pt idx="3">
                  <c:v>2013</c:v>
                </c:pt>
                <c:pt idx="4">
                  <c:v>2014</c:v>
                </c:pt>
              </c:numCache>
            </c:numRef>
          </c:cat>
          <c:val>
            <c:numRef>
              <c:f>'Exportaciones Al. del Pacifico'!$B$3:$F$3</c:f>
              <c:numCache>
                <c:formatCode>#,##0</c:formatCode>
                <c:ptCount val="5"/>
                <c:pt idx="0">
                  <c:v>351915777</c:v>
                </c:pt>
                <c:pt idx="1">
                  <c:v>409147977</c:v>
                </c:pt>
                <c:pt idx="2">
                  <c:v>425777593</c:v>
                </c:pt>
                <c:pt idx="3">
                  <c:v>432480517</c:v>
                </c:pt>
                <c:pt idx="4">
                  <c:v>445979128</c:v>
                </c:pt>
              </c:numCache>
            </c:numRef>
          </c:val>
        </c:ser>
        <c:ser>
          <c:idx val="1"/>
          <c:order val="1"/>
          <c:tx>
            <c:strRef>
              <c:f>'Exportaciones Al. del Pacifico'!$A$4</c:f>
              <c:strCache>
                <c:ptCount val="1"/>
                <c:pt idx="0">
                  <c:v>Exportaciones mundiales de la Alianza del Pacífico </c:v>
                </c:pt>
              </c:strCache>
            </c:strRef>
          </c:tx>
          <c:invertIfNegative val="0"/>
          <c:dLbls>
            <c:dLbl>
              <c:idx val="0"/>
              <c:layout>
                <c:manualLayout>
                  <c:x val="0"/>
                  <c:y val="-6.4978160321367842E-2"/>
                </c:manualLayout>
              </c:layout>
              <c:tx>
                <c:rich>
                  <a:bodyPr/>
                  <a:lstStyle/>
                  <a:p>
                    <a:r>
                      <a:rPr lang="en-US" sz="1050" b="1" dirty="0" smtClean="0"/>
                      <a:t>444, 435</a:t>
                    </a:r>
                    <a:endParaRPr lang="en-US" b="1" dirty="0" smtClean="0"/>
                  </a:p>
                  <a:p>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662100456620447E-3"/>
                  <c:y val="-9.7467240482051701E-2"/>
                </c:manualLayout>
              </c:layout>
              <c:tx>
                <c:rich>
                  <a:bodyPr/>
                  <a:lstStyle/>
                  <a:p>
                    <a:r>
                      <a:rPr lang="en-US" sz="1050" b="1" dirty="0" smtClean="0"/>
                      <a:t>554, 827</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441400304414001E-3"/>
                  <c:y val="-9.0505294733333727E-2"/>
                </c:manualLayout>
              </c:layout>
              <c:tx>
                <c:rich>
                  <a:bodyPr/>
                  <a:lstStyle/>
                  <a:p>
                    <a:pPr>
                      <a:defRPr/>
                    </a:pPr>
                    <a:r>
                      <a:rPr lang="en-US" b="1" dirty="0" smtClean="0"/>
                      <a:t>566</a:t>
                    </a:r>
                    <a:r>
                      <a:rPr lang="en-US" b="1" dirty="0"/>
                      <a:t>, 600</a:t>
                    </a: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'Exportaciones Al. del Pacifico'!$B$1:$F$1</c:f>
              <c:numCache>
                <c:formatCode>General</c:formatCode>
                <c:ptCount val="5"/>
                <c:pt idx="0">
                  <c:v>2010</c:v>
                </c:pt>
                <c:pt idx="1">
                  <c:v>2011</c:v>
                </c:pt>
                <c:pt idx="2">
                  <c:v>2012</c:v>
                </c:pt>
                <c:pt idx="3">
                  <c:v>2013</c:v>
                </c:pt>
                <c:pt idx="4">
                  <c:v>2014</c:v>
                </c:pt>
              </c:numCache>
            </c:numRef>
          </c:cat>
          <c:val>
            <c:numRef>
              <c:f>'Exportaciones Al. del Pacifico'!$B$4:$F$4</c:f>
              <c:numCache>
                <c:formatCode>#,##0</c:formatCode>
                <c:ptCount val="5"/>
                <c:pt idx="0">
                  <c:v>92520001</c:v>
                </c:pt>
                <c:pt idx="1">
                  <c:v>124448262</c:v>
                </c:pt>
                <c:pt idx="2">
                  <c:v>129050140</c:v>
                </c:pt>
                <c:pt idx="3">
                  <c:v>124857958</c:v>
                </c:pt>
                <c:pt idx="4">
                  <c:v>121033571</c:v>
                </c:pt>
              </c:numCache>
            </c:numRef>
          </c:val>
        </c:ser>
        <c:dLbls>
          <c:showLegendKey val="0"/>
          <c:showVal val="0"/>
          <c:showCatName val="0"/>
          <c:showSerName val="0"/>
          <c:showPercent val="0"/>
          <c:showBubbleSize val="0"/>
        </c:dLbls>
        <c:gapWidth val="150"/>
        <c:overlap val="100"/>
        <c:axId val="70850432"/>
        <c:axId val="70851968"/>
      </c:barChart>
      <c:catAx>
        <c:axId val="70850432"/>
        <c:scaling>
          <c:orientation val="minMax"/>
        </c:scaling>
        <c:delete val="0"/>
        <c:axPos val="b"/>
        <c:numFmt formatCode="General" sourceLinked="1"/>
        <c:majorTickMark val="out"/>
        <c:minorTickMark val="none"/>
        <c:tickLblPos val="nextTo"/>
        <c:txPr>
          <a:bodyPr/>
          <a:lstStyle/>
          <a:p>
            <a:pPr>
              <a:defRPr sz="1400" b="1"/>
            </a:pPr>
            <a:endParaRPr lang="es-ES"/>
          </a:p>
        </c:txPr>
        <c:crossAx val="70851968"/>
        <c:crosses val="autoZero"/>
        <c:auto val="1"/>
        <c:lblAlgn val="ctr"/>
        <c:lblOffset val="100"/>
        <c:noMultiLvlLbl val="0"/>
      </c:catAx>
      <c:valAx>
        <c:axId val="70851968"/>
        <c:scaling>
          <c:orientation val="minMax"/>
        </c:scaling>
        <c:delete val="0"/>
        <c:axPos val="l"/>
        <c:majorGridlines/>
        <c:numFmt formatCode="#,##0" sourceLinked="1"/>
        <c:majorTickMark val="out"/>
        <c:minorTickMark val="none"/>
        <c:tickLblPos val="nextTo"/>
        <c:txPr>
          <a:bodyPr/>
          <a:lstStyle/>
          <a:p>
            <a:pPr>
              <a:defRPr sz="1100" b="1"/>
            </a:pPr>
            <a:endParaRPr lang="es-ES"/>
          </a:p>
        </c:txPr>
        <c:crossAx val="70850432"/>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PE" sz="1800" dirty="0"/>
              <a:t>Importaciones Alianza del Pacífico - APEC (2014)</a:t>
            </a:r>
          </a:p>
          <a:p>
            <a:pPr>
              <a:defRPr/>
            </a:pPr>
            <a:r>
              <a:rPr lang="es-PE" sz="1100" dirty="0" smtClean="0"/>
              <a:t>(US</a:t>
            </a:r>
            <a:r>
              <a:rPr lang="es-PE" sz="1100" dirty="0"/>
              <a:t>$ </a:t>
            </a:r>
            <a:r>
              <a:rPr lang="es-PE" sz="1100" dirty="0" smtClean="0"/>
              <a:t>millones)</a:t>
            </a:r>
            <a:endParaRPr lang="es-PE" sz="1100" dirty="0"/>
          </a:p>
        </c:rich>
      </c:tx>
      <c:layout>
        <c:manualLayout>
          <c:xMode val="edge"/>
          <c:yMode val="edge"/>
          <c:x val="0.24804390304630061"/>
          <c:y val="3.3487840310289015E-2"/>
        </c:manualLayout>
      </c:layout>
      <c:overlay val="0"/>
    </c:title>
    <c:autoTitleDeleted val="0"/>
    <c:plotArea>
      <c:layout>
        <c:manualLayout>
          <c:layoutTarget val="inner"/>
          <c:xMode val="edge"/>
          <c:yMode val="edge"/>
          <c:x val="0.12705347988271276"/>
          <c:y val="0.2031528845599434"/>
          <c:w val="0.80179087565171914"/>
          <c:h val="0.66952564342358589"/>
        </c:manualLayout>
      </c:layout>
      <c:barChart>
        <c:barDir val="col"/>
        <c:grouping val="stacked"/>
        <c:varyColors val="0"/>
        <c:ser>
          <c:idx val="0"/>
          <c:order val="0"/>
          <c:tx>
            <c:strRef>
              <c:f>Hoja1!$I$215</c:f>
              <c:strCache>
                <c:ptCount val="1"/>
                <c:pt idx="0">
                  <c:v>Importaciones de APEC</c:v>
                </c:pt>
              </c:strCache>
            </c:strRef>
          </c:tx>
          <c:invertIfNegative val="0"/>
          <c:cat>
            <c:numRef>
              <c:f>Hoja1!$B$208:$F$208</c:f>
              <c:numCache>
                <c:formatCode>General</c:formatCode>
                <c:ptCount val="5"/>
                <c:pt idx="0">
                  <c:v>2010</c:v>
                </c:pt>
                <c:pt idx="1">
                  <c:v>2011</c:v>
                </c:pt>
                <c:pt idx="2">
                  <c:v>2012</c:v>
                </c:pt>
                <c:pt idx="3">
                  <c:v>2013</c:v>
                </c:pt>
                <c:pt idx="4">
                  <c:v>2014</c:v>
                </c:pt>
              </c:numCache>
            </c:numRef>
          </c:cat>
          <c:val>
            <c:numRef>
              <c:f>Hoja1!$B$213:$F$213</c:f>
              <c:numCache>
                <c:formatCode>0</c:formatCode>
                <c:ptCount val="5"/>
                <c:pt idx="0">
                  <c:v>327145.55200000003</c:v>
                </c:pt>
                <c:pt idx="1">
                  <c:v>390971.97899999999</c:v>
                </c:pt>
                <c:pt idx="2">
                  <c:v>417700.65100000001</c:v>
                </c:pt>
                <c:pt idx="3">
                  <c:v>427980.60200000001</c:v>
                </c:pt>
                <c:pt idx="4">
                  <c:v>445621.761</c:v>
                </c:pt>
              </c:numCache>
            </c:numRef>
          </c:val>
        </c:ser>
        <c:ser>
          <c:idx val="1"/>
          <c:order val="1"/>
          <c:tx>
            <c:strRef>
              <c:f>Hoja1!$I$214</c:f>
              <c:strCache>
                <c:ptCount val="1"/>
                <c:pt idx="0">
                  <c:v>Importaciones del Resto del Mundo</c:v>
                </c:pt>
              </c:strCache>
            </c:strRef>
          </c:tx>
          <c:invertIfNegative val="0"/>
          <c:dLbls>
            <c:dLbl>
              <c:idx val="0"/>
              <c:layout>
                <c:manualLayout>
                  <c:x val="-1.0795651839408256E-4"/>
                  <c:y val="-8.8269024960658374E-2"/>
                </c:manualLayout>
              </c:layout>
              <c:tx>
                <c:rich>
                  <a:bodyPr/>
                  <a:lstStyle/>
                  <a:p>
                    <a:r>
                      <a:rPr lang="en-US" dirty="0" smtClean="0"/>
                      <a:t>431,399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0196546375297259"/>
                </c:manualLayout>
              </c:layout>
              <c:tx>
                <c:rich>
                  <a:bodyPr/>
                  <a:lstStyle/>
                  <a:p>
                    <a:r>
                      <a:rPr lang="en-US" dirty="0" smtClean="0"/>
                      <a:t>517,956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59373078732689E-3"/>
                  <c:y val="-0.10063755222696776"/>
                </c:manualLayout>
              </c:layout>
              <c:tx>
                <c:rich>
                  <a:bodyPr/>
                  <a:lstStyle/>
                  <a:p>
                    <a:r>
                      <a:rPr lang="en-US" dirty="0" smtClean="0"/>
                      <a:t>551,178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355035235504413E-3"/>
                  <c:y val="-9.454311686887111E-2"/>
                </c:manualLayout>
              </c:layout>
              <c:tx>
                <c:rich>
                  <a:bodyPr/>
                  <a:lstStyle/>
                  <a:p>
                    <a:r>
                      <a:rPr lang="en-US" dirty="0" smtClean="0"/>
                      <a:t>563,120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4710070471008826E-3"/>
                  <c:y val="-9.2288956685522824E-2"/>
                </c:manualLayout>
              </c:layout>
              <c:tx>
                <c:rich>
                  <a:bodyPr/>
                  <a:lstStyle/>
                  <a:p>
                    <a:r>
                      <a:rPr lang="en-US" dirty="0" smtClean="0"/>
                      <a:t>578,571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1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Hoja1!$B$208:$F$208</c:f>
              <c:numCache>
                <c:formatCode>General</c:formatCode>
                <c:ptCount val="5"/>
                <c:pt idx="0">
                  <c:v>2010</c:v>
                </c:pt>
                <c:pt idx="1">
                  <c:v>2011</c:v>
                </c:pt>
                <c:pt idx="2">
                  <c:v>2012</c:v>
                </c:pt>
                <c:pt idx="3">
                  <c:v>2013</c:v>
                </c:pt>
                <c:pt idx="4">
                  <c:v>2014</c:v>
                </c:pt>
              </c:numCache>
            </c:numRef>
          </c:cat>
          <c:val>
            <c:numRef>
              <c:f>Hoja1!$B$214:$F$214</c:f>
              <c:numCache>
                <c:formatCode>0</c:formatCode>
                <c:ptCount val="5"/>
                <c:pt idx="0">
                  <c:v>104253.44799999997</c:v>
                </c:pt>
                <c:pt idx="1">
                  <c:v>126984.02100000001</c:v>
                </c:pt>
                <c:pt idx="2">
                  <c:v>133477.34899999999</c:v>
                </c:pt>
                <c:pt idx="3">
                  <c:v>135139.39799999999</c:v>
                </c:pt>
                <c:pt idx="4">
                  <c:v>120978.239</c:v>
                </c:pt>
              </c:numCache>
            </c:numRef>
          </c:val>
        </c:ser>
        <c:dLbls>
          <c:showLegendKey val="0"/>
          <c:showVal val="0"/>
          <c:showCatName val="0"/>
          <c:showSerName val="0"/>
          <c:showPercent val="0"/>
          <c:showBubbleSize val="0"/>
        </c:dLbls>
        <c:gapWidth val="55"/>
        <c:overlap val="100"/>
        <c:axId val="81824384"/>
        <c:axId val="81834368"/>
      </c:barChart>
      <c:catAx>
        <c:axId val="81824384"/>
        <c:scaling>
          <c:orientation val="minMax"/>
        </c:scaling>
        <c:delete val="0"/>
        <c:axPos val="b"/>
        <c:numFmt formatCode="General" sourceLinked="1"/>
        <c:majorTickMark val="none"/>
        <c:minorTickMark val="none"/>
        <c:tickLblPos val="nextTo"/>
        <c:txPr>
          <a:bodyPr/>
          <a:lstStyle/>
          <a:p>
            <a:pPr>
              <a:defRPr sz="1400" b="1"/>
            </a:pPr>
            <a:endParaRPr lang="es-ES"/>
          </a:p>
        </c:txPr>
        <c:crossAx val="81834368"/>
        <c:crosses val="autoZero"/>
        <c:auto val="1"/>
        <c:lblAlgn val="ctr"/>
        <c:lblOffset val="100"/>
        <c:noMultiLvlLbl val="0"/>
      </c:catAx>
      <c:valAx>
        <c:axId val="81834368"/>
        <c:scaling>
          <c:orientation val="minMax"/>
        </c:scaling>
        <c:delete val="0"/>
        <c:axPos val="l"/>
        <c:majorGridlines/>
        <c:numFmt formatCode="#,##0" sourceLinked="0"/>
        <c:majorTickMark val="none"/>
        <c:minorTickMark val="none"/>
        <c:tickLblPos val="nextTo"/>
        <c:txPr>
          <a:bodyPr/>
          <a:lstStyle/>
          <a:p>
            <a:pPr>
              <a:defRPr sz="1200" b="1"/>
            </a:pPr>
            <a:endParaRPr lang="es-ES"/>
          </a:p>
        </c:txPr>
        <c:crossAx val="8182438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7506C-3790-4FE0-AB5F-153188FD45FB}" type="doc">
      <dgm:prSet loTypeId="urn:microsoft.com/office/officeart/2005/8/layout/hList6" loCatId="list" qsTypeId="urn:microsoft.com/office/officeart/2005/8/quickstyle/simple1" qsCatId="simple" csTypeId="urn:microsoft.com/office/officeart/2005/8/colors/accent1_2" csCatId="accent1" phldr="1"/>
      <dgm:spPr/>
    </dgm:pt>
    <dgm:pt modelId="{FD1F7D8D-F8F2-4C1F-BADB-A79FF1825C32}">
      <dgm:prSet phldrT="[Texto]"/>
      <dgm:spPr>
        <a:solidFill>
          <a:srgbClr val="FF0000"/>
        </a:solidFill>
      </dgm:spPr>
      <dgm:t>
        <a:bodyPr/>
        <a:lstStyle/>
        <a:p>
          <a:r>
            <a:rPr lang="es-PE" dirty="0" smtClean="0">
              <a:latin typeface="Arial" panose="020B0604020202020204" pitchFamily="34" charset="0"/>
              <a:cs typeface="Arial" panose="020B0604020202020204" pitchFamily="34" charset="0"/>
            </a:rPr>
            <a:t>Liberalización del comercio y de la inversión</a:t>
          </a:r>
          <a:endParaRPr lang="es-PE" dirty="0"/>
        </a:p>
      </dgm:t>
    </dgm:pt>
    <dgm:pt modelId="{ACD97760-8DE8-43B3-A633-9333B7D12CC7}" type="parTrans" cxnId="{57F91725-021B-4560-9B77-D8FE0CBCB41A}">
      <dgm:prSet/>
      <dgm:spPr/>
      <dgm:t>
        <a:bodyPr/>
        <a:lstStyle/>
        <a:p>
          <a:endParaRPr lang="es-PE"/>
        </a:p>
      </dgm:t>
    </dgm:pt>
    <dgm:pt modelId="{375FAA60-64E2-4475-BE47-823EA7ACBB7B}" type="sibTrans" cxnId="{57F91725-021B-4560-9B77-D8FE0CBCB41A}">
      <dgm:prSet/>
      <dgm:spPr/>
      <dgm:t>
        <a:bodyPr/>
        <a:lstStyle/>
        <a:p>
          <a:endParaRPr lang="es-PE"/>
        </a:p>
      </dgm:t>
    </dgm:pt>
    <dgm:pt modelId="{51082195-D70D-4966-9F50-9C2C92F5298D}">
      <dgm:prSet/>
      <dgm:spPr>
        <a:solidFill>
          <a:srgbClr val="FF0000"/>
        </a:solidFill>
      </dgm:spPr>
      <dgm:t>
        <a:bodyPr/>
        <a:lstStyle/>
        <a:p>
          <a:r>
            <a:rPr lang="es-PE" smtClean="0">
              <a:latin typeface="Arial" panose="020B0604020202020204" pitchFamily="34" charset="0"/>
              <a:cs typeface="Arial" panose="020B0604020202020204" pitchFamily="34" charset="0"/>
            </a:rPr>
            <a:t>Facilitación de los negocios</a:t>
          </a:r>
          <a:endParaRPr lang="es-PE" dirty="0">
            <a:latin typeface="Arial" panose="020B0604020202020204" pitchFamily="34" charset="0"/>
            <a:cs typeface="Arial" panose="020B0604020202020204" pitchFamily="34" charset="0"/>
          </a:endParaRPr>
        </a:p>
      </dgm:t>
    </dgm:pt>
    <dgm:pt modelId="{5EE1B824-CCFE-4BA5-8E12-41B11F1F5FDC}" type="parTrans" cxnId="{4DA099AA-975F-454C-BC4C-61DB62601C36}">
      <dgm:prSet/>
      <dgm:spPr/>
      <dgm:t>
        <a:bodyPr/>
        <a:lstStyle/>
        <a:p>
          <a:endParaRPr lang="es-PE"/>
        </a:p>
      </dgm:t>
    </dgm:pt>
    <dgm:pt modelId="{8ED4DCFC-4573-4BA0-8C43-9D7057F8C811}" type="sibTrans" cxnId="{4DA099AA-975F-454C-BC4C-61DB62601C36}">
      <dgm:prSet/>
      <dgm:spPr/>
      <dgm:t>
        <a:bodyPr/>
        <a:lstStyle/>
        <a:p>
          <a:endParaRPr lang="es-PE"/>
        </a:p>
      </dgm:t>
    </dgm:pt>
    <dgm:pt modelId="{377FA267-D972-4D2E-A7C0-6BDAE965C98F}">
      <dgm:prSet/>
      <dgm:spPr>
        <a:solidFill>
          <a:srgbClr val="FF0000"/>
        </a:solidFill>
      </dgm:spPr>
      <dgm:t>
        <a:bodyPr/>
        <a:lstStyle/>
        <a:p>
          <a:r>
            <a:rPr lang="es-PE" smtClean="0">
              <a:latin typeface="Arial" panose="020B0604020202020204" pitchFamily="34" charset="0"/>
              <a:cs typeface="Arial" panose="020B0604020202020204" pitchFamily="34" charset="0"/>
            </a:rPr>
            <a:t>Cooperación económica y técnica</a:t>
          </a:r>
          <a:endParaRPr lang="es-PE" dirty="0" smtClean="0">
            <a:latin typeface="Arial" panose="020B0604020202020204" pitchFamily="34" charset="0"/>
            <a:cs typeface="Arial" panose="020B0604020202020204" pitchFamily="34" charset="0"/>
          </a:endParaRPr>
        </a:p>
      </dgm:t>
    </dgm:pt>
    <dgm:pt modelId="{4CC9401C-6A5D-47A4-AFD9-152C9F129CC7}" type="parTrans" cxnId="{8C9DD0E4-0231-4ED1-B0C1-E332370E107D}">
      <dgm:prSet/>
      <dgm:spPr/>
      <dgm:t>
        <a:bodyPr/>
        <a:lstStyle/>
        <a:p>
          <a:endParaRPr lang="es-PE"/>
        </a:p>
      </dgm:t>
    </dgm:pt>
    <dgm:pt modelId="{85ED82D4-DF74-453C-877E-4A440FB81E1F}" type="sibTrans" cxnId="{8C9DD0E4-0231-4ED1-B0C1-E332370E107D}">
      <dgm:prSet/>
      <dgm:spPr/>
      <dgm:t>
        <a:bodyPr/>
        <a:lstStyle/>
        <a:p>
          <a:endParaRPr lang="es-PE"/>
        </a:p>
      </dgm:t>
    </dgm:pt>
    <dgm:pt modelId="{05B2F6F8-440F-4031-9B09-A17C937973BC}" type="pres">
      <dgm:prSet presAssocID="{3917506C-3790-4FE0-AB5F-153188FD45FB}" presName="Name0" presStyleCnt="0">
        <dgm:presLayoutVars>
          <dgm:dir/>
          <dgm:resizeHandles val="exact"/>
        </dgm:presLayoutVars>
      </dgm:prSet>
      <dgm:spPr/>
    </dgm:pt>
    <dgm:pt modelId="{0C9289BA-53D6-4C53-913C-04331CFB3F10}" type="pres">
      <dgm:prSet presAssocID="{FD1F7D8D-F8F2-4C1F-BADB-A79FF1825C32}" presName="node" presStyleLbl="node1" presStyleIdx="0" presStyleCnt="3" custLinFactNeighborY="-9091">
        <dgm:presLayoutVars>
          <dgm:bulletEnabled val="1"/>
        </dgm:presLayoutVars>
      </dgm:prSet>
      <dgm:spPr/>
      <dgm:t>
        <a:bodyPr/>
        <a:lstStyle/>
        <a:p>
          <a:endParaRPr lang="es-PE"/>
        </a:p>
      </dgm:t>
    </dgm:pt>
    <dgm:pt modelId="{52E35206-A6A6-47BD-ACF8-4DA25B4B3DD7}" type="pres">
      <dgm:prSet presAssocID="{375FAA60-64E2-4475-BE47-823EA7ACBB7B}" presName="sibTrans" presStyleCnt="0"/>
      <dgm:spPr/>
    </dgm:pt>
    <dgm:pt modelId="{CE7AAAB9-443F-4DF9-93C6-87DDEF8074DE}" type="pres">
      <dgm:prSet presAssocID="{51082195-D70D-4966-9F50-9C2C92F5298D}" presName="node" presStyleLbl="node1" presStyleIdx="1" presStyleCnt="3">
        <dgm:presLayoutVars>
          <dgm:bulletEnabled val="1"/>
        </dgm:presLayoutVars>
      </dgm:prSet>
      <dgm:spPr/>
      <dgm:t>
        <a:bodyPr/>
        <a:lstStyle/>
        <a:p>
          <a:endParaRPr lang="es-PE"/>
        </a:p>
      </dgm:t>
    </dgm:pt>
    <dgm:pt modelId="{03814477-DEE7-46F4-88E5-F3C22B4B1C7C}" type="pres">
      <dgm:prSet presAssocID="{8ED4DCFC-4573-4BA0-8C43-9D7057F8C811}" presName="sibTrans" presStyleCnt="0"/>
      <dgm:spPr/>
    </dgm:pt>
    <dgm:pt modelId="{E68A5877-F367-44A7-BFDD-B940F1882D6B}" type="pres">
      <dgm:prSet presAssocID="{377FA267-D972-4D2E-A7C0-6BDAE965C98F}" presName="node" presStyleLbl="node1" presStyleIdx="2" presStyleCnt="3">
        <dgm:presLayoutVars>
          <dgm:bulletEnabled val="1"/>
        </dgm:presLayoutVars>
      </dgm:prSet>
      <dgm:spPr/>
      <dgm:t>
        <a:bodyPr/>
        <a:lstStyle/>
        <a:p>
          <a:endParaRPr lang="es-PE"/>
        </a:p>
      </dgm:t>
    </dgm:pt>
  </dgm:ptLst>
  <dgm:cxnLst>
    <dgm:cxn modelId="{8FB52317-D8B0-496F-9BC2-387E53BD9206}" type="presOf" srcId="{3917506C-3790-4FE0-AB5F-153188FD45FB}" destId="{05B2F6F8-440F-4031-9B09-A17C937973BC}" srcOrd="0" destOrd="0" presId="urn:microsoft.com/office/officeart/2005/8/layout/hList6"/>
    <dgm:cxn modelId="{BA7AFA04-2885-4A3C-A44E-2DD135EAB28B}" type="presOf" srcId="{FD1F7D8D-F8F2-4C1F-BADB-A79FF1825C32}" destId="{0C9289BA-53D6-4C53-913C-04331CFB3F10}" srcOrd="0" destOrd="0" presId="urn:microsoft.com/office/officeart/2005/8/layout/hList6"/>
    <dgm:cxn modelId="{4DA099AA-975F-454C-BC4C-61DB62601C36}" srcId="{3917506C-3790-4FE0-AB5F-153188FD45FB}" destId="{51082195-D70D-4966-9F50-9C2C92F5298D}" srcOrd="1" destOrd="0" parTransId="{5EE1B824-CCFE-4BA5-8E12-41B11F1F5FDC}" sibTransId="{8ED4DCFC-4573-4BA0-8C43-9D7057F8C811}"/>
    <dgm:cxn modelId="{85C6DC05-DB9D-4662-A67C-54C8D73C5D27}" type="presOf" srcId="{377FA267-D972-4D2E-A7C0-6BDAE965C98F}" destId="{E68A5877-F367-44A7-BFDD-B940F1882D6B}" srcOrd="0" destOrd="0" presId="urn:microsoft.com/office/officeart/2005/8/layout/hList6"/>
    <dgm:cxn modelId="{8C9DD0E4-0231-4ED1-B0C1-E332370E107D}" srcId="{3917506C-3790-4FE0-AB5F-153188FD45FB}" destId="{377FA267-D972-4D2E-A7C0-6BDAE965C98F}" srcOrd="2" destOrd="0" parTransId="{4CC9401C-6A5D-47A4-AFD9-152C9F129CC7}" sibTransId="{85ED82D4-DF74-453C-877E-4A440FB81E1F}"/>
    <dgm:cxn modelId="{ADD18B47-DC95-49A5-BDCB-ECCB7F5E30F9}" type="presOf" srcId="{51082195-D70D-4966-9F50-9C2C92F5298D}" destId="{CE7AAAB9-443F-4DF9-93C6-87DDEF8074DE}" srcOrd="0" destOrd="0" presId="urn:microsoft.com/office/officeart/2005/8/layout/hList6"/>
    <dgm:cxn modelId="{57F91725-021B-4560-9B77-D8FE0CBCB41A}" srcId="{3917506C-3790-4FE0-AB5F-153188FD45FB}" destId="{FD1F7D8D-F8F2-4C1F-BADB-A79FF1825C32}" srcOrd="0" destOrd="0" parTransId="{ACD97760-8DE8-43B3-A633-9333B7D12CC7}" sibTransId="{375FAA60-64E2-4475-BE47-823EA7ACBB7B}"/>
    <dgm:cxn modelId="{5A0DDB36-CA2F-41BE-BA38-B6416D222575}" type="presParOf" srcId="{05B2F6F8-440F-4031-9B09-A17C937973BC}" destId="{0C9289BA-53D6-4C53-913C-04331CFB3F10}" srcOrd="0" destOrd="0" presId="urn:microsoft.com/office/officeart/2005/8/layout/hList6"/>
    <dgm:cxn modelId="{B43877EE-CF40-4687-A28A-CA61898878C8}" type="presParOf" srcId="{05B2F6F8-440F-4031-9B09-A17C937973BC}" destId="{52E35206-A6A6-47BD-ACF8-4DA25B4B3DD7}" srcOrd="1" destOrd="0" presId="urn:microsoft.com/office/officeart/2005/8/layout/hList6"/>
    <dgm:cxn modelId="{0799F0D9-5602-4ECA-9196-BC4C89AFC4F1}" type="presParOf" srcId="{05B2F6F8-440F-4031-9B09-A17C937973BC}" destId="{CE7AAAB9-443F-4DF9-93C6-87DDEF8074DE}" srcOrd="2" destOrd="0" presId="urn:microsoft.com/office/officeart/2005/8/layout/hList6"/>
    <dgm:cxn modelId="{A7B6F67F-26A3-4E78-9297-C5DA48262D44}" type="presParOf" srcId="{05B2F6F8-440F-4031-9B09-A17C937973BC}" destId="{03814477-DEE7-46F4-88E5-F3C22B4B1C7C}" srcOrd="3" destOrd="0" presId="urn:microsoft.com/office/officeart/2005/8/layout/hList6"/>
    <dgm:cxn modelId="{7E6B0D73-26B8-4F2B-9878-E0622C661813}" type="presParOf" srcId="{05B2F6F8-440F-4031-9B09-A17C937973BC}" destId="{E68A5877-F367-44A7-BFDD-B940F1882D6B}"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3CB9BE7-FC75-4F4E-BE25-CAE9FAA2AE3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PE"/>
        </a:p>
      </dgm:t>
    </dgm:pt>
    <dgm:pt modelId="{6167BC3A-B1C1-41EF-AA5F-9A09628B3ED7}">
      <dgm:prSet phldrT="[Texto]" custT="1"/>
      <dgm:spPr>
        <a:solidFill>
          <a:schemeClr val="bg1">
            <a:alpha val="80000"/>
          </a:schemeClr>
        </a:solidFill>
        <a:ln>
          <a:solidFill>
            <a:srgbClr val="FF0000"/>
          </a:solidFill>
        </a:ln>
      </dgm:spPr>
      <dgm:t>
        <a:bodyPr/>
        <a:lstStyle/>
        <a:p>
          <a:r>
            <a:rPr lang="es-PE" sz="1200" b="1" smtClean="0">
              <a:solidFill>
                <a:schemeClr val="tx1"/>
              </a:solidFill>
            </a:rPr>
            <a:t>Aranceles</a:t>
          </a:r>
          <a:endParaRPr lang="es-PE" sz="1200" b="1">
            <a:solidFill>
              <a:schemeClr val="tx1"/>
            </a:solidFill>
          </a:endParaRPr>
        </a:p>
      </dgm:t>
    </dgm:pt>
    <dgm:pt modelId="{6A88A6EA-8590-4C03-839E-3CA84257AEC3}" type="parTrans" cxnId="{86CD3181-A739-4492-9C5D-F38567D28D55}">
      <dgm:prSet/>
      <dgm:spPr/>
      <dgm:t>
        <a:bodyPr/>
        <a:lstStyle/>
        <a:p>
          <a:endParaRPr lang="es-PE"/>
        </a:p>
      </dgm:t>
    </dgm:pt>
    <dgm:pt modelId="{7305AC49-DB6E-472B-96B1-32B8BB85DFA5}" type="sibTrans" cxnId="{86CD3181-A739-4492-9C5D-F38567D28D55}">
      <dgm:prSet/>
      <dgm:spPr>
        <a:solidFill>
          <a:srgbClr val="FF0000"/>
        </a:solidFill>
        <a:ln>
          <a:solidFill>
            <a:srgbClr val="FF0000"/>
          </a:solidFill>
        </a:ln>
      </dgm:spPr>
      <dgm:t>
        <a:bodyPr/>
        <a:lstStyle/>
        <a:p>
          <a:endParaRPr lang="es-PE"/>
        </a:p>
      </dgm:t>
    </dgm:pt>
    <dgm:pt modelId="{4502B793-F995-416C-9C3B-145C1B13D11A}">
      <dgm:prSet custT="1"/>
      <dgm:spPr>
        <a:solidFill>
          <a:schemeClr val="bg1">
            <a:alpha val="80000"/>
          </a:schemeClr>
        </a:solidFill>
        <a:ln>
          <a:solidFill>
            <a:srgbClr val="FF0000"/>
          </a:solidFill>
        </a:ln>
      </dgm:spPr>
      <dgm:t>
        <a:bodyPr/>
        <a:lstStyle/>
        <a:p>
          <a:r>
            <a:rPr lang="es-PE" sz="1200" b="1" smtClean="0">
              <a:solidFill>
                <a:schemeClr val="tx1"/>
              </a:solidFill>
            </a:rPr>
            <a:t>Barreras no arancelarias</a:t>
          </a:r>
          <a:endParaRPr lang="es-PE" sz="1200" b="1">
            <a:solidFill>
              <a:schemeClr val="tx1"/>
            </a:solidFill>
          </a:endParaRPr>
        </a:p>
      </dgm:t>
    </dgm:pt>
    <dgm:pt modelId="{71810A6A-4476-4A35-8F91-46151052BD89}" type="parTrans" cxnId="{C490692F-D86D-4252-8080-D5C974D3013F}">
      <dgm:prSet/>
      <dgm:spPr/>
      <dgm:t>
        <a:bodyPr/>
        <a:lstStyle/>
        <a:p>
          <a:endParaRPr lang="es-PE"/>
        </a:p>
      </dgm:t>
    </dgm:pt>
    <dgm:pt modelId="{A29B90FE-1C66-4465-8A71-A109DED96A9B}" type="sibTrans" cxnId="{C490692F-D86D-4252-8080-D5C974D3013F}">
      <dgm:prSet/>
      <dgm:spPr>
        <a:solidFill>
          <a:srgbClr val="FF0000"/>
        </a:solidFill>
        <a:ln>
          <a:solidFill>
            <a:srgbClr val="FF0000"/>
          </a:solidFill>
        </a:ln>
      </dgm:spPr>
      <dgm:t>
        <a:bodyPr/>
        <a:lstStyle/>
        <a:p>
          <a:endParaRPr lang="es-PE"/>
        </a:p>
      </dgm:t>
    </dgm:pt>
    <dgm:pt modelId="{05FA954D-1924-46A7-9D6E-41D7227B3F6E}">
      <dgm:prSet custT="1"/>
      <dgm:spPr>
        <a:solidFill>
          <a:schemeClr val="bg1">
            <a:alpha val="80000"/>
          </a:schemeClr>
        </a:solidFill>
        <a:ln>
          <a:solidFill>
            <a:srgbClr val="FF0000"/>
          </a:solidFill>
        </a:ln>
      </dgm:spPr>
      <dgm:t>
        <a:bodyPr/>
        <a:lstStyle/>
        <a:p>
          <a:r>
            <a:rPr lang="es-PE" sz="1200" b="1" smtClean="0">
              <a:solidFill>
                <a:schemeClr val="tx1"/>
              </a:solidFill>
            </a:rPr>
            <a:t>Servicios</a:t>
          </a:r>
          <a:endParaRPr lang="es-PE" sz="1200" b="1">
            <a:solidFill>
              <a:schemeClr val="tx1"/>
            </a:solidFill>
          </a:endParaRPr>
        </a:p>
      </dgm:t>
    </dgm:pt>
    <dgm:pt modelId="{3AB05C2D-9C32-400E-8770-A6CC49FD7BDC}" type="parTrans" cxnId="{CC1CE078-310E-482A-A068-4AC7624E946F}">
      <dgm:prSet/>
      <dgm:spPr/>
      <dgm:t>
        <a:bodyPr/>
        <a:lstStyle/>
        <a:p>
          <a:endParaRPr lang="es-PE"/>
        </a:p>
      </dgm:t>
    </dgm:pt>
    <dgm:pt modelId="{25C219B0-8A63-4D0E-81CE-C9D044653D71}" type="sibTrans" cxnId="{CC1CE078-310E-482A-A068-4AC7624E946F}">
      <dgm:prSet/>
      <dgm:spPr>
        <a:solidFill>
          <a:srgbClr val="FF0000"/>
        </a:solidFill>
        <a:ln>
          <a:solidFill>
            <a:srgbClr val="FF0000"/>
          </a:solidFill>
        </a:ln>
      </dgm:spPr>
      <dgm:t>
        <a:bodyPr/>
        <a:lstStyle/>
        <a:p>
          <a:endParaRPr lang="es-PE"/>
        </a:p>
      </dgm:t>
    </dgm:pt>
    <dgm:pt modelId="{EF7C0B1E-BE60-4432-B1D8-4B3A7D5DE805}">
      <dgm:prSet custT="1"/>
      <dgm:spPr>
        <a:solidFill>
          <a:schemeClr val="bg1">
            <a:alpha val="80000"/>
          </a:schemeClr>
        </a:solidFill>
        <a:ln>
          <a:solidFill>
            <a:srgbClr val="FF0000"/>
          </a:solidFill>
        </a:ln>
      </dgm:spPr>
      <dgm:t>
        <a:bodyPr/>
        <a:lstStyle/>
        <a:p>
          <a:r>
            <a:rPr lang="es-PE" sz="1200" b="1" smtClean="0">
              <a:solidFill>
                <a:schemeClr val="tx1"/>
              </a:solidFill>
            </a:rPr>
            <a:t>Inversión</a:t>
          </a:r>
          <a:endParaRPr lang="es-PE" sz="1200" b="1">
            <a:solidFill>
              <a:schemeClr val="tx1"/>
            </a:solidFill>
          </a:endParaRPr>
        </a:p>
      </dgm:t>
    </dgm:pt>
    <dgm:pt modelId="{A787DCE6-6C3D-48AB-B3F3-E0DED9CB918F}" type="parTrans" cxnId="{5AA2BDE1-14E8-4B29-B4A1-21661C0F45AD}">
      <dgm:prSet/>
      <dgm:spPr/>
      <dgm:t>
        <a:bodyPr/>
        <a:lstStyle/>
        <a:p>
          <a:endParaRPr lang="es-PE"/>
        </a:p>
      </dgm:t>
    </dgm:pt>
    <dgm:pt modelId="{302C4C97-EA8E-4D98-BFDB-251CFABD0331}" type="sibTrans" cxnId="{5AA2BDE1-14E8-4B29-B4A1-21661C0F45AD}">
      <dgm:prSet/>
      <dgm:spPr>
        <a:solidFill>
          <a:srgbClr val="FF0000"/>
        </a:solidFill>
        <a:ln>
          <a:solidFill>
            <a:srgbClr val="FF0000"/>
          </a:solidFill>
        </a:ln>
      </dgm:spPr>
      <dgm:t>
        <a:bodyPr/>
        <a:lstStyle/>
        <a:p>
          <a:endParaRPr lang="es-PE"/>
        </a:p>
      </dgm:t>
    </dgm:pt>
    <dgm:pt modelId="{7264B763-237C-4C6A-BE05-3CFA2A7B6740}">
      <dgm:prSet custT="1"/>
      <dgm:spPr>
        <a:solidFill>
          <a:schemeClr val="bg1">
            <a:alpha val="80000"/>
          </a:schemeClr>
        </a:solidFill>
        <a:ln>
          <a:solidFill>
            <a:srgbClr val="FF0000"/>
          </a:solidFill>
        </a:ln>
      </dgm:spPr>
      <dgm:t>
        <a:bodyPr/>
        <a:lstStyle/>
        <a:p>
          <a:r>
            <a:rPr lang="es-PE" sz="1200" b="1" smtClean="0">
              <a:solidFill>
                <a:schemeClr val="tx1"/>
              </a:solidFill>
            </a:rPr>
            <a:t>Estándares y Conformidad</a:t>
          </a:r>
          <a:endParaRPr lang="es-PE" sz="1200" b="1">
            <a:solidFill>
              <a:schemeClr val="tx1"/>
            </a:solidFill>
          </a:endParaRPr>
        </a:p>
      </dgm:t>
    </dgm:pt>
    <dgm:pt modelId="{6FDFBFCD-08E1-4C72-BE01-D47832931835}" type="parTrans" cxnId="{A8AFA531-F19C-4605-82EF-6C19F346F484}">
      <dgm:prSet/>
      <dgm:spPr/>
      <dgm:t>
        <a:bodyPr/>
        <a:lstStyle/>
        <a:p>
          <a:endParaRPr lang="es-PE"/>
        </a:p>
      </dgm:t>
    </dgm:pt>
    <dgm:pt modelId="{E714549D-4B46-494B-900B-0403AF4D9772}" type="sibTrans" cxnId="{A8AFA531-F19C-4605-82EF-6C19F346F484}">
      <dgm:prSet/>
      <dgm:spPr>
        <a:solidFill>
          <a:srgbClr val="FF0000"/>
        </a:solidFill>
        <a:ln>
          <a:solidFill>
            <a:srgbClr val="FF0000"/>
          </a:solidFill>
        </a:ln>
      </dgm:spPr>
      <dgm:t>
        <a:bodyPr/>
        <a:lstStyle/>
        <a:p>
          <a:endParaRPr lang="es-PE"/>
        </a:p>
      </dgm:t>
    </dgm:pt>
    <dgm:pt modelId="{C9B1C57C-D24C-4631-A5E0-75E625A5BFC8}">
      <dgm:prSet custT="1"/>
      <dgm:spPr>
        <a:solidFill>
          <a:schemeClr val="bg1">
            <a:alpha val="80000"/>
          </a:schemeClr>
        </a:solidFill>
        <a:ln>
          <a:solidFill>
            <a:srgbClr val="FF0000"/>
          </a:solidFill>
        </a:ln>
      </dgm:spPr>
      <dgm:t>
        <a:bodyPr/>
        <a:lstStyle/>
        <a:p>
          <a:r>
            <a:rPr lang="es-PE" sz="1200" b="1" smtClean="0">
              <a:solidFill>
                <a:schemeClr val="tx1"/>
              </a:solidFill>
            </a:rPr>
            <a:t>Procedimientos Aduaneros</a:t>
          </a:r>
          <a:endParaRPr lang="es-PE" sz="1200" b="1">
            <a:solidFill>
              <a:schemeClr val="tx1"/>
            </a:solidFill>
          </a:endParaRPr>
        </a:p>
      </dgm:t>
    </dgm:pt>
    <dgm:pt modelId="{A0443075-2644-467E-8083-4E546621A4F6}" type="parTrans" cxnId="{05176AF1-047C-4991-9760-464654F10662}">
      <dgm:prSet/>
      <dgm:spPr/>
      <dgm:t>
        <a:bodyPr/>
        <a:lstStyle/>
        <a:p>
          <a:endParaRPr lang="es-PE"/>
        </a:p>
      </dgm:t>
    </dgm:pt>
    <dgm:pt modelId="{EB325754-42A6-4BB6-993A-A7185E2DBFAD}" type="sibTrans" cxnId="{05176AF1-047C-4991-9760-464654F10662}">
      <dgm:prSet/>
      <dgm:spPr>
        <a:solidFill>
          <a:srgbClr val="FF0000"/>
        </a:solidFill>
        <a:ln>
          <a:solidFill>
            <a:srgbClr val="FF0000"/>
          </a:solidFill>
        </a:ln>
      </dgm:spPr>
      <dgm:t>
        <a:bodyPr/>
        <a:lstStyle/>
        <a:p>
          <a:endParaRPr lang="es-PE"/>
        </a:p>
      </dgm:t>
    </dgm:pt>
    <dgm:pt modelId="{63D6DD05-754F-4073-9321-321B2F30766C}">
      <dgm:prSet custT="1"/>
      <dgm:spPr>
        <a:solidFill>
          <a:schemeClr val="bg1">
            <a:alpha val="80000"/>
          </a:schemeClr>
        </a:solidFill>
        <a:ln>
          <a:solidFill>
            <a:srgbClr val="FF0000"/>
          </a:solidFill>
        </a:ln>
      </dgm:spPr>
      <dgm:t>
        <a:bodyPr/>
        <a:lstStyle/>
        <a:p>
          <a:r>
            <a:rPr lang="es-PE" sz="1200" b="1" smtClean="0">
              <a:solidFill>
                <a:schemeClr val="tx1"/>
              </a:solidFill>
            </a:rPr>
            <a:t>Derechos de Propiedad Intelectual</a:t>
          </a:r>
          <a:endParaRPr lang="es-PE" sz="1200" b="1">
            <a:solidFill>
              <a:schemeClr val="tx1"/>
            </a:solidFill>
          </a:endParaRPr>
        </a:p>
      </dgm:t>
    </dgm:pt>
    <dgm:pt modelId="{D3CA913B-E336-47C0-9150-F020830D6F7E}" type="parTrans" cxnId="{649F95CE-523E-45DF-809C-CB8443C94493}">
      <dgm:prSet/>
      <dgm:spPr/>
      <dgm:t>
        <a:bodyPr/>
        <a:lstStyle/>
        <a:p>
          <a:endParaRPr lang="es-PE"/>
        </a:p>
      </dgm:t>
    </dgm:pt>
    <dgm:pt modelId="{4276A42B-0573-4AFF-9048-DC8472659777}" type="sibTrans" cxnId="{649F95CE-523E-45DF-809C-CB8443C94493}">
      <dgm:prSet/>
      <dgm:spPr>
        <a:solidFill>
          <a:srgbClr val="FF0000"/>
        </a:solidFill>
        <a:ln>
          <a:solidFill>
            <a:srgbClr val="FF0000"/>
          </a:solidFill>
        </a:ln>
      </dgm:spPr>
      <dgm:t>
        <a:bodyPr/>
        <a:lstStyle/>
        <a:p>
          <a:endParaRPr lang="es-PE"/>
        </a:p>
      </dgm:t>
    </dgm:pt>
    <dgm:pt modelId="{444C2D80-52FF-432F-8E19-9CF7E6CC4222}">
      <dgm:prSet custT="1"/>
      <dgm:spPr>
        <a:solidFill>
          <a:schemeClr val="bg1">
            <a:alpha val="80000"/>
          </a:schemeClr>
        </a:solidFill>
        <a:ln>
          <a:solidFill>
            <a:srgbClr val="FF0000"/>
          </a:solidFill>
        </a:ln>
      </dgm:spPr>
      <dgm:t>
        <a:bodyPr/>
        <a:lstStyle/>
        <a:p>
          <a:r>
            <a:rPr lang="es-PE" sz="1200" b="1" smtClean="0">
              <a:solidFill>
                <a:schemeClr val="tx1"/>
              </a:solidFill>
            </a:rPr>
            <a:t>Política de Competencia</a:t>
          </a:r>
          <a:endParaRPr lang="es-PE" sz="1200" b="1" dirty="0">
            <a:solidFill>
              <a:schemeClr val="tx1"/>
            </a:solidFill>
          </a:endParaRPr>
        </a:p>
      </dgm:t>
    </dgm:pt>
    <dgm:pt modelId="{87054CDC-5AA5-4310-AEB1-1DE5F6B6ADDA}" type="parTrans" cxnId="{DF7EE4F7-F8DC-4022-B462-D14A3FF7BF61}">
      <dgm:prSet/>
      <dgm:spPr/>
      <dgm:t>
        <a:bodyPr/>
        <a:lstStyle/>
        <a:p>
          <a:endParaRPr lang="es-PE"/>
        </a:p>
      </dgm:t>
    </dgm:pt>
    <dgm:pt modelId="{D2DDDE70-A8B8-4E52-90BB-8C67C72692DB}" type="sibTrans" cxnId="{DF7EE4F7-F8DC-4022-B462-D14A3FF7BF61}">
      <dgm:prSet/>
      <dgm:spPr>
        <a:solidFill>
          <a:srgbClr val="FF0000"/>
        </a:solidFill>
        <a:ln>
          <a:solidFill>
            <a:srgbClr val="FF0000"/>
          </a:solidFill>
        </a:ln>
      </dgm:spPr>
      <dgm:t>
        <a:bodyPr/>
        <a:lstStyle/>
        <a:p>
          <a:endParaRPr lang="es-PE"/>
        </a:p>
      </dgm:t>
    </dgm:pt>
    <dgm:pt modelId="{1F053F31-9613-4B52-B190-F1F9D77239E7}">
      <dgm:prSet custT="1"/>
      <dgm:spPr>
        <a:solidFill>
          <a:schemeClr val="bg1">
            <a:alpha val="80000"/>
          </a:schemeClr>
        </a:solidFill>
        <a:ln>
          <a:solidFill>
            <a:srgbClr val="FF0000"/>
          </a:solidFill>
        </a:ln>
      </dgm:spPr>
      <dgm:t>
        <a:bodyPr/>
        <a:lstStyle/>
        <a:p>
          <a:r>
            <a:rPr lang="es-PE" sz="1200" b="1" smtClean="0">
              <a:solidFill>
                <a:schemeClr val="tx1"/>
              </a:solidFill>
            </a:rPr>
            <a:t>Compras Públicas</a:t>
          </a:r>
          <a:endParaRPr lang="es-PE" sz="1200" b="1">
            <a:solidFill>
              <a:schemeClr val="tx1"/>
            </a:solidFill>
          </a:endParaRPr>
        </a:p>
      </dgm:t>
    </dgm:pt>
    <dgm:pt modelId="{9065F2D5-2EDD-46D4-ACEA-C3012A0AC5F8}" type="parTrans" cxnId="{0A942821-72F8-47DF-87EE-B3BD528EC04C}">
      <dgm:prSet/>
      <dgm:spPr/>
      <dgm:t>
        <a:bodyPr/>
        <a:lstStyle/>
        <a:p>
          <a:endParaRPr lang="es-PE"/>
        </a:p>
      </dgm:t>
    </dgm:pt>
    <dgm:pt modelId="{0F8812BA-C156-4DE6-B12B-8340A1AFA86E}" type="sibTrans" cxnId="{0A942821-72F8-47DF-87EE-B3BD528EC04C}">
      <dgm:prSet/>
      <dgm:spPr>
        <a:solidFill>
          <a:srgbClr val="FF0000"/>
        </a:solidFill>
        <a:ln>
          <a:solidFill>
            <a:srgbClr val="FF0000"/>
          </a:solidFill>
        </a:ln>
      </dgm:spPr>
      <dgm:t>
        <a:bodyPr/>
        <a:lstStyle/>
        <a:p>
          <a:endParaRPr lang="es-PE"/>
        </a:p>
      </dgm:t>
    </dgm:pt>
    <dgm:pt modelId="{8176539D-6AD0-4D75-85FE-EA1BD84EAC82}">
      <dgm:prSet custT="1"/>
      <dgm:spPr>
        <a:solidFill>
          <a:schemeClr val="bg1">
            <a:alpha val="80000"/>
          </a:schemeClr>
        </a:solidFill>
        <a:ln>
          <a:solidFill>
            <a:srgbClr val="FF0000"/>
          </a:solidFill>
        </a:ln>
      </dgm:spPr>
      <dgm:t>
        <a:bodyPr/>
        <a:lstStyle/>
        <a:p>
          <a:r>
            <a:rPr lang="es-PE" sz="1200" b="1" smtClean="0">
              <a:solidFill>
                <a:schemeClr val="tx1"/>
              </a:solidFill>
            </a:rPr>
            <a:t>Desregulación</a:t>
          </a:r>
          <a:endParaRPr lang="es-PE" sz="1200" b="1" dirty="0">
            <a:solidFill>
              <a:schemeClr val="tx1"/>
            </a:solidFill>
          </a:endParaRPr>
        </a:p>
      </dgm:t>
    </dgm:pt>
    <dgm:pt modelId="{146AD1E3-EF50-4DAD-8907-6A076135379C}" type="parTrans" cxnId="{2C69AC51-7790-4733-A3E8-0B2149343808}">
      <dgm:prSet/>
      <dgm:spPr/>
      <dgm:t>
        <a:bodyPr/>
        <a:lstStyle/>
        <a:p>
          <a:endParaRPr lang="es-PE"/>
        </a:p>
      </dgm:t>
    </dgm:pt>
    <dgm:pt modelId="{CA5BD038-8582-488F-AD74-0AD2895EAD46}" type="sibTrans" cxnId="{2C69AC51-7790-4733-A3E8-0B2149343808}">
      <dgm:prSet/>
      <dgm:spPr>
        <a:solidFill>
          <a:srgbClr val="FF0000"/>
        </a:solidFill>
        <a:ln>
          <a:solidFill>
            <a:srgbClr val="FF0000"/>
          </a:solidFill>
        </a:ln>
      </dgm:spPr>
      <dgm:t>
        <a:bodyPr/>
        <a:lstStyle/>
        <a:p>
          <a:endParaRPr lang="es-PE"/>
        </a:p>
      </dgm:t>
    </dgm:pt>
    <dgm:pt modelId="{56C806C0-0493-442D-8AC7-CBD6762E9837}">
      <dgm:prSet custT="1"/>
      <dgm:spPr>
        <a:solidFill>
          <a:schemeClr val="bg1">
            <a:alpha val="80000"/>
          </a:schemeClr>
        </a:solidFill>
        <a:ln>
          <a:solidFill>
            <a:srgbClr val="FF0000"/>
          </a:solidFill>
        </a:ln>
      </dgm:spPr>
      <dgm:t>
        <a:bodyPr/>
        <a:lstStyle/>
        <a:p>
          <a:r>
            <a:rPr lang="es-PE" sz="1200" b="1" smtClean="0">
              <a:solidFill>
                <a:schemeClr val="tx1"/>
              </a:solidFill>
            </a:rPr>
            <a:t>Obligaciones OMC/Reglas de Origen</a:t>
          </a:r>
          <a:endParaRPr lang="es-PE" sz="1200" b="1">
            <a:solidFill>
              <a:schemeClr val="tx1"/>
            </a:solidFill>
          </a:endParaRPr>
        </a:p>
      </dgm:t>
    </dgm:pt>
    <dgm:pt modelId="{120FADBB-BE88-4665-9EAE-BEA2D2D5FB42}" type="parTrans" cxnId="{4B1CB9E3-BB48-407B-8C48-BAB342F3909B}">
      <dgm:prSet/>
      <dgm:spPr/>
      <dgm:t>
        <a:bodyPr/>
        <a:lstStyle/>
        <a:p>
          <a:endParaRPr lang="es-PE"/>
        </a:p>
      </dgm:t>
    </dgm:pt>
    <dgm:pt modelId="{47FE0C4C-F98D-483B-8DE0-8BAA568B8AF5}" type="sibTrans" cxnId="{4B1CB9E3-BB48-407B-8C48-BAB342F3909B}">
      <dgm:prSet/>
      <dgm:spPr>
        <a:solidFill>
          <a:srgbClr val="FF0000"/>
        </a:solidFill>
        <a:ln>
          <a:solidFill>
            <a:srgbClr val="FF0000"/>
          </a:solidFill>
        </a:ln>
      </dgm:spPr>
      <dgm:t>
        <a:bodyPr/>
        <a:lstStyle/>
        <a:p>
          <a:endParaRPr lang="es-PE"/>
        </a:p>
      </dgm:t>
    </dgm:pt>
    <dgm:pt modelId="{51E437DE-7BAF-4729-8894-5933E57939FB}">
      <dgm:prSet custT="1"/>
      <dgm:spPr>
        <a:solidFill>
          <a:schemeClr val="bg1">
            <a:alpha val="80000"/>
          </a:schemeClr>
        </a:solidFill>
        <a:ln>
          <a:solidFill>
            <a:srgbClr val="FF0000"/>
          </a:solidFill>
        </a:ln>
      </dgm:spPr>
      <dgm:t>
        <a:bodyPr/>
        <a:lstStyle/>
        <a:p>
          <a:r>
            <a:rPr lang="es-PE" sz="1200" b="1" smtClean="0">
              <a:solidFill>
                <a:schemeClr val="tx1"/>
              </a:solidFill>
            </a:rPr>
            <a:t>Mediación de Disputas</a:t>
          </a:r>
          <a:endParaRPr lang="es-PE" sz="1200" b="1">
            <a:solidFill>
              <a:schemeClr val="tx1"/>
            </a:solidFill>
          </a:endParaRPr>
        </a:p>
      </dgm:t>
    </dgm:pt>
    <dgm:pt modelId="{30113684-559C-46C8-9183-407C622EDA20}" type="parTrans" cxnId="{32E329B0-2391-45EC-8AE6-EE2718D2DE16}">
      <dgm:prSet/>
      <dgm:spPr/>
      <dgm:t>
        <a:bodyPr/>
        <a:lstStyle/>
        <a:p>
          <a:endParaRPr lang="es-PE"/>
        </a:p>
      </dgm:t>
    </dgm:pt>
    <dgm:pt modelId="{6B15D8FA-E348-4538-8B7C-975889F72EC7}" type="sibTrans" cxnId="{32E329B0-2391-45EC-8AE6-EE2718D2DE16}">
      <dgm:prSet/>
      <dgm:spPr>
        <a:solidFill>
          <a:srgbClr val="FF0000"/>
        </a:solidFill>
        <a:ln>
          <a:solidFill>
            <a:srgbClr val="FF0000"/>
          </a:solidFill>
        </a:ln>
      </dgm:spPr>
      <dgm:t>
        <a:bodyPr/>
        <a:lstStyle/>
        <a:p>
          <a:endParaRPr lang="es-PE"/>
        </a:p>
      </dgm:t>
    </dgm:pt>
    <dgm:pt modelId="{3A8B05BB-2A63-4F70-A87F-9223DECFF2E0}">
      <dgm:prSet custT="1"/>
      <dgm:spPr>
        <a:solidFill>
          <a:schemeClr val="bg1">
            <a:alpha val="80000"/>
          </a:schemeClr>
        </a:solidFill>
        <a:ln>
          <a:solidFill>
            <a:srgbClr val="FF0000"/>
          </a:solidFill>
        </a:ln>
      </dgm:spPr>
      <dgm:t>
        <a:bodyPr/>
        <a:lstStyle/>
        <a:p>
          <a:r>
            <a:rPr lang="es-PE" sz="1200" b="1" smtClean="0">
              <a:solidFill>
                <a:schemeClr val="tx1"/>
              </a:solidFill>
            </a:rPr>
            <a:t>Movilidad de personas de negocios</a:t>
          </a:r>
          <a:endParaRPr lang="es-PE" sz="1200" b="1">
            <a:solidFill>
              <a:schemeClr val="tx1"/>
            </a:solidFill>
          </a:endParaRPr>
        </a:p>
      </dgm:t>
    </dgm:pt>
    <dgm:pt modelId="{9959E650-7DE7-4D33-9F74-07B0FA84A556}" type="parTrans" cxnId="{00072AE3-88AD-466C-9F7B-EB8964CBC320}">
      <dgm:prSet/>
      <dgm:spPr/>
      <dgm:t>
        <a:bodyPr/>
        <a:lstStyle/>
        <a:p>
          <a:endParaRPr lang="es-PE"/>
        </a:p>
      </dgm:t>
    </dgm:pt>
    <dgm:pt modelId="{494BEE3D-01DD-4991-B7FC-CA11D710523A}" type="sibTrans" cxnId="{00072AE3-88AD-466C-9F7B-EB8964CBC320}">
      <dgm:prSet/>
      <dgm:spPr>
        <a:solidFill>
          <a:srgbClr val="FF0000"/>
        </a:solidFill>
        <a:ln>
          <a:solidFill>
            <a:srgbClr val="FF0000"/>
          </a:solidFill>
        </a:ln>
      </dgm:spPr>
      <dgm:t>
        <a:bodyPr/>
        <a:lstStyle/>
        <a:p>
          <a:endParaRPr lang="es-PE"/>
        </a:p>
      </dgm:t>
    </dgm:pt>
    <dgm:pt modelId="{FD40FD5F-063E-4D21-A78F-FA56484C5122}">
      <dgm:prSet custT="1"/>
      <dgm:spPr>
        <a:solidFill>
          <a:schemeClr val="bg1">
            <a:alpha val="80000"/>
          </a:schemeClr>
        </a:solidFill>
        <a:ln>
          <a:solidFill>
            <a:srgbClr val="FF0000"/>
          </a:solidFill>
        </a:ln>
      </dgm:spPr>
      <dgm:t>
        <a:bodyPr/>
        <a:lstStyle/>
        <a:p>
          <a:r>
            <a:rPr lang="es-PE" sz="1200" b="1" smtClean="0">
              <a:solidFill>
                <a:schemeClr val="tx1"/>
              </a:solidFill>
            </a:rPr>
            <a:t>Transparencia</a:t>
          </a:r>
          <a:endParaRPr lang="es-PE" sz="1200" b="1" dirty="0">
            <a:solidFill>
              <a:schemeClr val="tx1"/>
            </a:solidFill>
          </a:endParaRPr>
        </a:p>
      </dgm:t>
    </dgm:pt>
    <dgm:pt modelId="{D98A5D6F-05AC-4DBF-A85C-6A2F471E2EAE}" type="parTrans" cxnId="{A30BDFFB-2DE1-4BF6-9FE5-D09576FDE68F}">
      <dgm:prSet/>
      <dgm:spPr/>
      <dgm:t>
        <a:bodyPr/>
        <a:lstStyle/>
        <a:p>
          <a:endParaRPr lang="es-PE"/>
        </a:p>
      </dgm:t>
    </dgm:pt>
    <dgm:pt modelId="{DDE5F6C4-E8DD-45C5-BF54-35BB6EF3F498}" type="sibTrans" cxnId="{A30BDFFB-2DE1-4BF6-9FE5-D09576FDE68F}">
      <dgm:prSet/>
      <dgm:spPr>
        <a:solidFill>
          <a:srgbClr val="FF0000"/>
        </a:solidFill>
        <a:ln>
          <a:solidFill>
            <a:srgbClr val="FF0000"/>
          </a:solidFill>
        </a:ln>
      </dgm:spPr>
      <dgm:t>
        <a:bodyPr/>
        <a:lstStyle/>
        <a:p>
          <a:endParaRPr lang="es-PE"/>
        </a:p>
      </dgm:t>
    </dgm:pt>
    <dgm:pt modelId="{2BD23012-AC42-43D9-BC6E-E5CBE1799C1D}">
      <dgm:prSet custT="1"/>
      <dgm:spPr>
        <a:solidFill>
          <a:schemeClr val="bg1">
            <a:alpha val="80000"/>
          </a:schemeClr>
        </a:solidFill>
        <a:ln>
          <a:solidFill>
            <a:srgbClr val="FF0000"/>
          </a:solidFill>
        </a:ln>
      </dgm:spPr>
      <dgm:t>
        <a:bodyPr/>
        <a:lstStyle/>
        <a:p>
          <a:r>
            <a:rPr lang="es-PE" sz="1200" b="1" smtClean="0">
              <a:solidFill>
                <a:schemeClr val="tx1"/>
              </a:solidFill>
            </a:rPr>
            <a:t>Acuerdos de Libre Comercio /Acuerdos de Comercio</a:t>
          </a:r>
          <a:endParaRPr lang="es-PE" sz="1200" b="1" dirty="0">
            <a:solidFill>
              <a:schemeClr val="tx1"/>
            </a:solidFill>
          </a:endParaRPr>
        </a:p>
      </dgm:t>
    </dgm:pt>
    <dgm:pt modelId="{C78DE71A-520F-42E9-8389-1A6CDFEF9525}" type="parTrans" cxnId="{7AE974D9-15E4-4C7C-AF7E-42C695A202FF}">
      <dgm:prSet/>
      <dgm:spPr/>
      <dgm:t>
        <a:bodyPr/>
        <a:lstStyle/>
        <a:p>
          <a:endParaRPr lang="es-PE"/>
        </a:p>
      </dgm:t>
    </dgm:pt>
    <dgm:pt modelId="{FAE2D0DE-8DD9-4B21-9ED7-B0C6E324323B}" type="sibTrans" cxnId="{7AE974D9-15E4-4C7C-AF7E-42C695A202FF}">
      <dgm:prSet/>
      <dgm:spPr/>
      <dgm:t>
        <a:bodyPr/>
        <a:lstStyle/>
        <a:p>
          <a:endParaRPr lang="es-PE"/>
        </a:p>
      </dgm:t>
    </dgm:pt>
    <dgm:pt modelId="{6325E8F3-66D0-494B-A87A-D6C15825D913}" type="pres">
      <dgm:prSet presAssocID="{93CB9BE7-FC75-4F4E-BE25-CAE9FAA2AE3B}" presName="Name0" presStyleCnt="0">
        <dgm:presLayoutVars>
          <dgm:dir/>
          <dgm:resizeHandles val="exact"/>
        </dgm:presLayoutVars>
      </dgm:prSet>
      <dgm:spPr/>
      <dgm:t>
        <a:bodyPr/>
        <a:lstStyle/>
        <a:p>
          <a:endParaRPr lang="es-PE"/>
        </a:p>
      </dgm:t>
    </dgm:pt>
    <dgm:pt modelId="{5EB9B875-956A-445C-9F75-2BABA88F474E}" type="pres">
      <dgm:prSet presAssocID="{6167BC3A-B1C1-41EF-AA5F-9A09628B3ED7}" presName="node" presStyleLbl="node1" presStyleIdx="0" presStyleCnt="15">
        <dgm:presLayoutVars>
          <dgm:bulletEnabled val="1"/>
        </dgm:presLayoutVars>
      </dgm:prSet>
      <dgm:spPr/>
      <dgm:t>
        <a:bodyPr/>
        <a:lstStyle/>
        <a:p>
          <a:endParaRPr lang="es-PE"/>
        </a:p>
      </dgm:t>
    </dgm:pt>
    <dgm:pt modelId="{201E9652-3197-4CAA-A2AF-A0BB99F4B267}" type="pres">
      <dgm:prSet presAssocID="{7305AC49-DB6E-472B-96B1-32B8BB85DFA5}" presName="sibTrans" presStyleLbl="sibTrans1D1" presStyleIdx="0" presStyleCnt="14"/>
      <dgm:spPr/>
      <dgm:t>
        <a:bodyPr/>
        <a:lstStyle/>
        <a:p>
          <a:endParaRPr lang="es-PE"/>
        </a:p>
      </dgm:t>
    </dgm:pt>
    <dgm:pt modelId="{86A22E73-332A-4BA4-8568-6A07D7569FFF}" type="pres">
      <dgm:prSet presAssocID="{7305AC49-DB6E-472B-96B1-32B8BB85DFA5}" presName="connectorText" presStyleLbl="sibTrans1D1" presStyleIdx="0" presStyleCnt="14"/>
      <dgm:spPr/>
      <dgm:t>
        <a:bodyPr/>
        <a:lstStyle/>
        <a:p>
          <a:endParaRPr lang="es-PE"/>
        </a:p>
      </dgm:t>
    </dgm:pt>
    <dgm:pt modelId="{7790DC95-A759-4932-89E3-468873BA6820}" type="pres">
      <dgm:prSet presAssocID="{4502B793-F995-416C-9C3B-145C1B13D11A}" presName="node" presStyleLbl="node1" presStyleIdx="1" presStyleCnt="15">
        <dgm:presLayoutVars>
          <dgm:bulletEnabled val="1"/>
        </dgm:presLayoutVars>
      </dgm:prSet>
      <dgm:spPr/>
      <dgm:t>
        <a:bodyPr/>
        <a:lstStyle/>
        <a:p>
          <a:endParaRPr lang="es-PE"/>
        </a:p>
      </dgm:t>
    </dgm:pt>
    <dgm:pt modelId="{2C11E17A-6C5A-41C0-B82B-B0181BCB6E3C}" type="pres">
      <dgm:prSet presAssocID="{A29B90FE-1C66-4465-8A71-A109DED96A9B}" presName="sibTrans" presStyleLbl="sibTrans1D1" presStyleIdx="1" presStyleCnt="14"/>
      <dgm:spPr/>
      <dgm:t>
        <a:bodyPr/>
        <a:lstStyle/>
        <a:p>
          <a:endParaRPr lang="es-PE"/>
        </a:p>
      </dgm:t>
    </dgm:pt>
    <dgm:pt modelId="{6B4BE552-104E-404A-B14E-177ADB7F0B3F}" type="pres">
      <dgm:prSet presAssocID="{A29B90FE-1C66-4465-8A71-A109DED96A9B}" presName="connectorText" presStyleLbl="sibTrans1D1" presStyleIdx="1" presStyleCnt="14"/>
      <dgm:spPr/>
      <dgm:t>
        <a:bodyPr/>
        <a:lstStyle/>
        <a:p>
          <a:endParaRPr lang="es-PE"/>
        </a:p>
      </dgm:t>
    </dgm:pt>
    <dgm:pt modelId="{B8ED057E-7B7B-496E-B3FD-D66D13861BDC}" type="pres">
      <dgm:prSet presAssocID="{05FA954D-1924-46A7-9D6E-41D7227B3F6E}" presName="node" presStyleLbl="node1" presStyleIdx="2" presStyleCnt="15">
        <dgm:presLayoutVars>
          <dgm:bulletEnabled val="1"/>
        </dgm:presLayoutVars>
      </dgm:prSet>
      <dgm:spPr/>
      <dgm:t>
        <a:bodyPr/>
        <a:lstStyle/>
        <a:p>
          <a:endParaRPr lang="es-PE"/>
        </a:p>
      </dgm:t>
    </dgm:pt>
    <dgm:pt modelId="{C4F1C652-4990-4BF0-9E49-7E0CAFEF6183}" type="pres">
      <dgm:prSet presAssocID="{25C219B0-8A63-4D0E-81CE-C9D044653D71}" presName="sibTrans" presStyleLbl="sibTrans1D1" presStyleIdx="2" presStyleCnt="14"/>
      <dgm:spPr/>
      <dgm:t>
        <a:bodyPr/>
        <a:lstStyle/>
        <a:p>
          <a:endParaRPr lang="es-PE"/>
        </a:p>
      </dgm:t>
    </dgm:pt>
    <dgm:pt modelId="{096C9538-2997-4EFA-8A73-85187EFCEF59}" type="pres">
      <dgm:prSet presAssocID="{25C219B0-8A63-4D0E-81CE-C9D044653D71}" presName="connectorText" presStyleLbl="sibTrans1D1" presStyleIdx="2" presStyleCnt="14"/>
      <dgm:spPr/>
      <dgm:t>
        <a:bodyPr/>
        <a:lstStyle/>
        <a:p>
          <a:endParaRPr lang="es-PE"/>
        </a:p>
      </dgm:t>
    </dgm:pt>
    <dgm:pt modelId="{AD2D250F-E43A-4159-92B3-BD51362E1A84}" type="pres">
      <dgm:prSet presAssocID="{EF7C0B1E-BE60-4432-B1D8-4B3A7D5DE805}" presName="node" presStyleLbl="node1" presStyleIdx="3" presStyleCnt="15">
        <dgm:presLayoutVars>
          <dgm:bulletEnabled val="1"/>
        </dgm:presLayoutVars>
      </dgm:prSet>
      <dgm:spPr/>
      <dgm:t>
        <a:bodyPr/>
        <a:lstStyle/>
        <a:p>
          <a:endParaRPr lang="es-PE"/>
        </a:p>
      </dgm:t>
    </dgm:pt>
    <dgm:pt modelId="{0FECE94A-C00C-4503-9A8C-801DEAB08CF5}" type="pres">
      <dgm:prSet presAssocID="{302C4C97-EA8E-4D98-BFDB-251CFABD0331}" presName="sibTrans" presStyleLbl="sibTrans1D1" presStyleIdx="3" presStyleCnt="14"/>
      <dgm:spPr/>
      <dgm:t>
        <a:bodyPr/>
        <a:lstStyle/>
        <a:p>
          <a:endParaRPr lang="es-PE"/>
        </a:p>
      </dgm:t>
    </dgm:pt>
    <dgm:pt modelId="{2C1BBEB7-0302-44BF-B14F-ADBE8F62C38F}" type="pres">
      <dgm:prSet presAssocID="{302C4C97-EA8E-4D98-BFDB-251CFABD0331}" presName="connectorText" presStyleLbl="sibTrans1D1" presStyleIdx="3" presStyleCnt="14"/>
      <dgm:spPr/>
      <dgm:t>
        <a:bodyPr/>
        <a:lstStyle/>
        <a:p>
          <a:endParaRPr lang="es-PE"/>
        </a:p>
      </dgm:t>
    </dgm:pt>
    <dgm:pt modelId="{6A08500C-5CB3-4957-99BA-5FCCA6123916}" type="pres">
      <dgm:prSet presAssocID="{7264B763-237C-4C6A-BE05-3CFA2A7B6740}" presName="node" presStyleLbl="node1" presStyleIdx="4" presStyleCnt="15">
        <dgm:presLayoutVars>
          <dgm:bulletEnabled val="1"/>
        </dgm:presLayoutVars>
      </dgm:prSet>
      <dgm:spPr/>
      <dgm:t>
        <a:bodyPr/>
        <a:lstStyle/>
        <a:p>
          <a:endParaRPr lang="es-PE"/>
        </a:p>
      </dgm:t>
    </dgm:pt>
    <dgm:pt modelId="{7E1F7E10-8FC6-486F-9C66-10A29D601299}" type="pres">
      <dgm:prSet presAssocID="{E714549D-4B46-494B-900B-0403AF4D9772}" presName="sibTrans" presStyleLbl="sibTrans1D1" presStyleIdx="4" presStyleCnt="14"/>
      <dgm:spPr/>
      <dgm:t>
        <a:bodyPr/>
        <a:lstStyle/>
        <a:p>
          <a:endParaRPr lang="es-PE"/>
        </a:p>
      </dgm:t>
    </dgm:pt>
    <dgm:pt modelId="{CB8EEC7C-0D29-41FE-9905-4E6998DA9E5B}" type="pres">
      <dgm:prSet presAssocID="{E714549D-4B46-494B-900B-0403AF4D9772}" presName="connectorText" presStyleLbl="sibTrans1D1" presStyleIdx="4" presStyleCnt="14"/>
      <dgm:spPr/>
      <dgm:t>
        <a:bodyPr/>
        <a:lstStyle/>
        <a:p>
          <a:endParaRPr lang="es-PE"/>
        </a:p>
      </dgm:t>
    </dgm:pt>
    <dgm:pt modelId="{87708A0F-FE51-4DB6-AB63-72B9E8B3FD68}" type="pres">
      <dgm:prSet presAssocID="{C9B1C57C-D24C-4631-A5E0-75E625A5BFC8}" presName="node" presStyleLbl="node1" presStyleIdx="5" presStyleCnt="15">
        <dgm:presLayoutVars>
          <dgm:bulletEnabled val="1"/>
        </dgm:presLayoutVars>
      </dgm:prSet>
      <dgm:spPr/>
      <dgm:t>
        <a:bodyPr/>
        <a:lstStyle/>
        <a:p>
          <a:endParaRPr lang="es-PE"/>
        </a:p>
      </dgm:t>
    </dgm:pt>
    <dgm:pt modelId="{50338CB5-4D4D-4238-B87A-06D95B350AFB}" type="pres">
      <dgm:prSet presAssocID="{EB325754-42A6-4BB6-993A-A7185E2DBFAD}" presName="sibTrans" presStyleLbl="sibTrans1D1" presStyleIdx="5" presStyleCnt="14"/>
      <dgm:spPr/>
      <dgm:t>
        <a:bodyPr/>
        <a:lstStyle/>
        <a:p>
          <a:endParaRPr lang="es-PE"/>
        </a:p>
      </dgm:t>
    </dgm:pt>
    <dgm:pt modelId="{7C0360D8-9A49-4F3C-A8AF-090F3908E3C9}" type="pres">
      <dgm:prSet presAssocID="{EB325754-42A6-4BB6-993A-A7185E2DBFAD}" presName="connectorText" presStyleLbl="sibTrans1D1" presStyleIdx="5" presStyleCnt="14"/>
      <dgm:spPr/>
      <dgm:t>
        <a:bodyPr/>
        <a:lstStyle/>
        <a:p>
          <a:endParaRPr lang="es-PE"/>
        </a:p>
      </dgm:t>
    </dgm:pt>
    <dgm:pt modelId="{F8042262-9922-4456-8206-26E3CBBAC1C0}" type="pres">
      <dgm:prSet presAssocID="{63D6DD05-754F-4073-9321-321B2F30766C}" presName="node" presStyleLbl="node1" presStyleIdx="6" presStyleCnt="15">
        <dgm:presLayoutVars>
          <dgm:bulletEnabled val="1"/>
        </dgm:presLayoutVars>
      </dgm:prSet>
      <dgm:spPr/>
      <dgm:t>
        <a:bodyPr/>
        <a:lstStyle/>
        <a:p>
          <a:endParaRPr lang="es-PE"/>
        </a:p>
      </dgm:t>
    </dgm:pt>
    <dgm:pt modelId="{C50955C0-52F6-4318-B4C6-7E4159DE8C22}" type="pres">
      <dgm:prSet presAssocID="{4276A42B-0573-4AFF-9048-DC8472659777}" presName="sibTrans" presStyleLbl="sibTrans1D1" presStyleIdx="6" presStyleCnt="14"/>
      <dgm:spPr/>
      <dgm:t>
        <a:bodyPr/>
        <a:lstStyle/>
        <a:p>
          <a:endParaRPr lang="es-PE"/>
        </a:p>
      </dgm:t>
    </dgm:pt>
    <dgm:pt modelId="{A23BF682-3668-4169-9137-551D92F34629}" type="pres">
      <dgm:prSet presAssocID="{4276A42B-0573-4AFF-9048-DC8472659777}" presName="connectorText" presStyleLbl="sibTrans1D1" presStyleIdx="6" presStyleCnt="14"/>
      <dgm:spPr/>
      <dgm:t>
        <a:bodyPr/>
        <a:lstStyle/>
        <a:p>
          <a:endParaRPr lang="es-PE"/>
        </a:p>
      </dgm:t>
    </dgm:pt>
    <dgm:pt modelId="{4B079628-9CDC-4A97-A3E4-F0D96D7B5535}" type="pres">
      <dgm:prSet presAssocID="{444C2D80-52FF-432F-8E19-9CF7E6CC4222}" presName="node" presStyleLbl="node1" presStyleIdx="7" presStyleCnt="15">
        <dgm:presLayoutVars>
          <dgm:bulletEnabled val="1"/>
        </dgm:presLayoutVars>
      </dgm:prSet>
      <dgm:spPr/>
      <dgm:t>
        <a:bodyPr/>
        <a:lstStyle/>
        <a:p>
          <a:endParaRPr lang="es-PE"/>
        </a:p>
      </dgm:t>
    </dgm:pt>
    <dgm:pt modelId="{3F3A59B6-55F1-40B2-8BC2-0109F4BA63FD}" type="pres">
      <dgm:prSet presAssocID="{D2DDDE70-A8B8-4E52-90BB-8C67C72692DB}" presName="sibTrans" presStyleLbl="sibTrans1D1" presStyleIdx="7" presStyleCnt="14"/>
      <dgm:spPr/>
      <dgm:t>
        <a:bodyPr/>
        <a:lstStyle/>
        <a:p>
          <a:endParaRPr lang="es-PE"/>
        </a:p>
      </dgm:t>
    </dgm:pt>
    <dgm:pt modelId="{3BCF6845-039E-4DC7-A218-E7444957FA3D}" type="pres">
      <dgm:prSet presAssocID="{D2DDDE70-A8B8-4E52-90BB-8C67C72692DB}" presName="connectorText" presStyleLbl="sibTrans1D1" presStyleIdx="7" presStyleCnt="14"/>
      <dgm:spPr/>
      <dgm:t>
        <a:bodyPr/>
        <a:lstStyle/>
        <a:p>
          <a:endParaRPr lang="es-PE"/>
        </a:p>
      </dgm:t>
    </dgm:pt>
    <dgm:pt modelId="{4E381F71-3EB8-401D-A2B7-8703BDF8F5ED}" type="pres">
      <dgm:prSet presAssocID="{1F053F31-9613-4B52-B190-F1F9D77239E7}" presName="node" presStyleLbl="node1" presStyleIdx="8" presStyleCnt="15">
        <dgm:presLayoutVars>
          <dgm:bulletEnabled val="1"/>
        </dgm:presLayoutVars>
      </dgm:prSet>
      <dgm:spPr/>
      <dgm:t>
        <a:bodyPr/>
        <a:lstStyle/>
        <a:p>
          <a:endParaRPr lang="es-PE"/>
        </a:p>
      </dgm:t>
    </dgm:pt>
    <dgm:pt modelId="{E7CD4E1B-CE4B-4260-9122-5C66B22CD5D7}" type="pres">
      <dgm:prSet presAssocID="{0F8812BA-C156-4DE6-B12B-8340A1AFA86E}" presName="sibTrans" presStyleLbl="sibTrans1D1" presStyleIdx="8" presStyleCnt="14"/>
      <dgm:spPr/>
      <dgm:t>
        <a:bodyPr/>
        <a:lstStyle/>
        <a:p>
          <a:endParaRPr lang="es-PE"/>
        </a:p>
      </dgm:t>
    </dgm:pt>
    <dgm:pt modelId="{44C4D0FD-EB8E-4546-B296-C72076B2D773}" type="pres">
      <dgm:prSet presAssocID="{0F8812BA-C156-4DE6-B12B-8340A1AFA86E}" presName="connectorText" presStyleLbl="sibTrans1D1" presStyleIdx="8" presStyleCnt="14"/>
      <dgm:spPr/>
      <dgm:t>
        <a:bodyPr/>
        <a:lstStyle/>
        <a:p>
          <a:endParaRPr lang="es-PE"/>
        </a:p>
      </dgm:t>
    </dgm:pt>
    <dgm:pt modelId="{0542DDE6-DC3A-4350-8ABC-9DAF5CE9B6ED}" type="pres">
      <dgm:prSet presAssocID="{8176539D-6AD0-4D75-85FE-EA1BD84EAC82}" presName="node" presStyleLbl="node1" presStyleIdx="9" presStyleCnt="15">
        <dgm:presLayoutVars>
          <dgm:bulletEnabled val="1"/>
        </dgm:presLayoutVars>
      </dgm:prSet>
      <dgm:spPr/>
      <dgm:t>
        <a:bodyPr/>
        <a:lstStyle/>
        <a:p>
          <a:endParaRPr lang="es-PE"/>
        </a:p>
      </dgm:t>
    </dgm:pt>
    <dgm:pt modelId="{722BBD2E-3282-4A56-B426-628BC68EDE6F}" type="pres">
      <dgm:prSet presAssocID="{CA5BD038-8582-488F-AD74-0AD2895EAD46}" presName="sibTrans" presStyleLbl="sibTrans1D1" presStyleIdx="9" presStyleCnt="14"/>
      <dgm:spPr/>
      <dgm:t>
        <a:bodyPr/>
        <a:lstStyle/>
        <a:p>
          <a:endParaRPr lang="es-PE"/>
        </a:p>
      </dgm:t>
    </dgm:pt>
    <dgm:pt modelId="{8A8EB8EE-7393-47E5-962B-AC99EA38B9DE}" type="pres">
      <dgm:prSet presAssocID="{CA5BD038-8582-488F-AD74-0AD2895EAD46}" presName="connectorText" presStyleLbl="sibTrans1D1" presStyleIdx="9" presStyleCnt="14"/>
      <dgm:spPr/>
      <dgm:t>
        <a:bodyPr/>
        <a:lstStyle/>
        <a:p>
          <a:endParaRPr lang="es-PE"/>
        </a:p>
      </dgm:t>
    </dgm:pt>
    <dgm:pt modelId="{0238ACFB-06D8-4AD2-9238-3B2C8D9BA1B1}" type="pres">
      <dgm:prSet presAssocID="{56C806C0-0493-442D-8AC7-CBD6762E9837}" presName="node" presStyleLbl="node1" presStyleIdx="10" presStyleCnt="15">
        <dgm:presLayoutVars>
          <dgm:bulletEnabled val="1"/>
        </dgm:presLayoutVars>
      </dgm:prSet>
      <dgm:spPr/>
      <dgm:t>
        <a:bodyPr/>
        <a:lstStyle/>
        <a:p>
          <a:endParaRPr lang="es-PE"/>
        </a:p>
      </dgm:t>
    </dgm:pt>
    <dgm:pt modelId="{8D047038-3EC6-4855-BA47-9A8F22EAFE84}" type="pres">
      <dgm:prSet presAssocID="{47FE0C4C-F98D-483B-8DE0-8BAA568B8AF5}" presName="sibTrans" presStyleLbl="sibTrans1D1" presStyleIdx="10" presStyleCnt="14"/>
      <dgm:spPr/>
      <dgm:t>
        <a:bodyPr/>
        <a:lstStyle/>
        <a:p>
          <a:endParaRPr lang="es-PE"/>
        </a:p>
      </dgm:t>
    </dgm:pt>
    <dgm:pt modelId="{00EA230E-4A7E-40FD-A7F5-57EDC2032DAD}" type="pres">
      <dgm:prSet presAssocID="{47FE0C4C-F98D-483B-8DE0-8BAA568B8AF5}" presName="connectorText" presStyleLbl="sibTrans1D1" presStyleIdx="10" presStyleCnt="14"/>
      <dgm:spPr/>
      <dgm:t>
        <a:bodyPr/>
        <a:lstStyle/>
        <a:p>
          <a:endParaRPr lang="es-PE"/>
        </a:p>
      </dgm:t>
    </dgm:pt>
    <dgm:pt modelId="{E0E27429-B725-4442-A5B6-FF3D3393F616}" type="pres">
      <dgm:prSet presAssocID="{51E437DE-7BAF-4729-8894-5933E57939FB}" presName="node" presStyleLbl="node1" presStyleIdx="11" presStyleCnt="15">
        <dgm:presLayoutVars>
          <dgm:bulletEnabled val="1"/>
        </dgm:presLayoutVars>
      </dgm:prSet>
      <dgm:spPr/>
      <dgm:t>
        <a:bodyPr/>
        <a:lstStyle/>
        <a:p>
          <a:endParaRPr lang="es-PE"/>
        </a:p>
      </dgm:t>
    </dgm:pt>
    <dgm:pt modelId="{24899F03-E4E4-435E-8D3F-2151A4785D98}" type="pres">
      <dgm:prSet presAssocID="{6B15D8FA-E348-4538-8B7C-975889F72EC7}" presName="sibTrans" presStyleLbl="sibTrans1D1" presStyleIdx="11" presStyleCnt="14"/>
      <dgm:spPr/>
      <dgm:t>
        <a:bodyPr/>
        <a:lstStyle/>
        <a:p>
          <a:endParaRPr lang="es-PE"/>
        </a:p>
      </dgm:t>
    </dgm:pt>
    <dgm:pt modelId="{DB8AB9C5-10A9-4DBF-8163-4CF0C197DE3C}" type="pres">
      <dgm:prSet presAssocID="{6B15D8FA-E348-4538-8B7C-975889F72EC7}" presName="connectorText" presStyleLbl="sibTrans1D1" presStyleIdx="11" presStyleCnt="14"/>
      <dgm:spPr/>
      <dgm:t>
        <a:bodyPr/>
        <a:lstStyle/>
        <a:p>
          <a:endParaRPr lang="es-PE"/>
        </a:p>
      </dgm:t>
    </dgm:pt>
    <dgm:pt modelId="{AB787663-2728-40EE-9B22-35B24A25826D}" type="pres">
      <dgm:prSet presAssocID="{3A8B05BB-2A63-4F70-A87F-9223DECFF2E0}" presName="node" presStyleLbl="node1" presStyleIdx="12" presStyleCnt="15">
        <dgm:presLayoutVars>
          <dgm:bulletEnabled val="1"/>
        </dgm:presLayoutVars>
      </dgm:prSet>
      <dgm:spPr/>
      <dgm:t>
        <a:bodyPr/>
        <a:lstStyle/>
        <a:p>
          <a:endParaRPr lang="es-PE"/>
        </a:p>
      </dgm:t>
    </dgm:pt>
    <dgm:pt modelId="{809C3002-8804-4977-A04B-79F515ED446D}" type="pres">
      <dgm:prSet presAssocID="{494BEE3D-01DD-4991-B7FC-CA11D710523A}" presName="sibTrans" presStyleLbl="sibTrans1D1" presStyleIdx="12" presStyleCnt="14"/>
      <dgm:spPr/>
      <dgm:t>
        <a:bodyPr/>
        <a:lstStyle/>
        <a:p>
          <a:endParaRPr lang="es-PE"/>
        </a:p>
      </dgm:t>
    </dgm:pt>
    <dgm:pt modelId="{B63017F8-24A3-455A-9572-1076F35E3060}" type="pres">
      <dgm:prSet presAssocID="{494BEE3D-01DD-4991-B7FC-CA11D710523A}" presName="connectorText" presStyleLbl="sibTrans1D1" presStyleIdx="12" presStyleCnt="14"/>
      <dgm:spPr/>
      <dgm:t>
        <a:bodyPr/>
        <a:lstStyle/>
        <a:p>
          <a:endParaRPr lang="es-PE"/>
        </a:p>
      </dgm:t>
    </dgm:pt>
    <dgm:pt modelId="{C64D61F8-B5CB-45E7-88E0-B4185C398FB0}" type="pres">
      <dgm:prSet presAssocID="{FD40FD5F-063E-4D21-A78F-FA56484C5122}" presName="node" presStyleLbl="node1" presStyleIdx="13" presStyleCnt="15">
        <dgm:presLayoutVars>
          <dgm:bulletEnabled val="1"/>
        </dgm:presLayoutVars>
      </dgm:prSet>
      <dgm:spPr/>
      <dgm:t>
        <a:bodyPr/>
        <a:lstStyle/>
        <a:p>
          <a:endParaRPr lang="es-PE"/>
        </a:p>
      </dgm:t>
    </dgm:pt>
    <dgm:pt modelId="{6E9E45BB-E88A-46E0-9907-F2D95E192D55}" type="pres">
      <dgm:prSet presAssocID="{DDE5F6C4-E8DD-45C5-BF54-35BB6EF3F498}" presName="sibTrans" presStyleLbl="sibTrans1D1" presStyleIdx="13" presStyleCnt="14"/>
      <dgm:spPr/>
      <dgm:t>
        <a:bodyPr/>
        <a:lstStyle/>
        <a:p>
          <a:endParaRPr lang="es-PE"/>
        </a:p>
      </dgm:t>
    </dgm:pt>
    <dgm:pt modelId="{2A8A74C9-BC30-42B8-B46A-97A1965FD49C}" type="pres">
      <dgm:prSet presAssocID="{DDE5F6C4-E8DD-45C5-BF54-35BB6EF3F498}" presName="connectorText" presStyleLbl="sibTrans1D1" presStyleIdx="13" presStyleCnt="14"/>
      <dgm:spPr/>
      <dgm:t>
        <a:bodyPr/>
        <a:lstStyle/>
        <a:p>
          <a:endParaRPr lang="es-PE"/>
        </a:p>
      </dgm:t>
    </dgm:pt>
    <dgm:pt modelId="{D23C79A3-7320-4FE0-9020-36E536B6E72A}" type="pres">
      <dgm:prSet presAssocID="{2BD23012-AC42-43D9-BC6E-E5CBE1799C1D}" presName="node" presStyleLbl="node1" presStyleIdx="14" presStyleCnt="15">
        <dgm:presLayoutVars>
          <dgm:bulletEnabled val="1"/>
        </dgm:presLayoutVars>
      </dgm:prSet>
      <dgm:spPr/>
      <dgm:t>
        <a:bodyPr/>
        <a:lstStyle/>
        <a:p>
          <a:endParaRPr lang="es-PE"/>
        </a:p>
      </dgm:t>
    </dgm:pt>
  </dgm:ptLst>
  <dgm:cxnLst>
    <dgm:cxn modelId="{86CD3181-A739-4492-9C5D-F38567D28D55}" srcId="{93CB9BE7-FC75-4F4E-BE25-CAE9FAA2AE3B}" destId="{6167BC3A-B1C1-41EF-AA5F-9A09628B3ED7}" srcOrd="0" destOrd="0" parTransId="{6A88A6EA-8590-4C03-839E-3CA84257AEC3}" sibTransId="{7305AC49-DB6E-472B-96B1-32B8BB85DFA5}"/>
    <dgm:cxn modelId="{A8AFA531-F19C-4605-82EF-6C19F346F484}" srcId="{93CB9BE7-FC75-4F4E-BE25-CAE9FAA2AE3B}" destId="{7264B763-237C-4C6A-BE05-3CFA2A7B6740}" srcOrd="4" destOrd="0" parTransId="{6FDFBFCD-08E1-4C72-BE01-D47832931835}" sibTransId="{E714549D-4B46-494B-900B-0403AF4D9772}"/>
    <dgm:cxn modelId="{F37A2E48-3BD2-432F-B724-378FB4E200A4}" type="presOf" srcId="{DDE5F6C4-E8DD-45C5-BF54-35BB6EF3F498}" destId="{6E9E45BB-E88A-46E0-9907-F2D95E192D55}" srcOrd="0" destOrd="0" presId="urn:microsoft.com/office/officeart/2005/8/layout/bProcess3"/>
    <dgm:cxn modelId="{F6D4E0CD-9F47-4FC2-98BB-3ED327816153}" type="presOf" srcId="{E714549D-4B46-494B-900B-0403AF4D9772}" destId="{7E1F7E10-8FC6-486F-9C66-10A29D601299}" srcOrd="0" destOrd="0" presId="urn:microsoft.com/office/officeart/2005/8/layout/bProcess3"/>
    <dgm:cxn modelId="{36B52EF3-25E7-49C6-B4FC-3CDC8E9E6B3D}" type="presOf" srcId="{2BD23012-AC42-43D9-BC6E-E5CBE1799C1D}" destId="{D23C79A3-7320-4FE0-9020-36E536B6E72A}" srcOrd="0" destOrd="0" presId="urn:microsoft.com/office/officeart/2005/8/layout/bProcess3"/>
    <dgm:cxn modelId="{9BDDA61A-D4C1-464F-BFB2-AE3294992510}" type="presOf" srcId="{494BEE3D-01DD-4991-B7FC-CA11D710523A}" destId="{809C3002-8804-4977-A04B-79F515ED446D}" srcOrd="0" destOrd="0" presId="urn:microsoft.com/office/officeart/2005/8/layout/bProcess3"/>
    <dgm:cxn modelId="{512C3D46-9120-4B10-963B-CCC33DD2D689}" type="presOf" srcId="{0F8812BA-C156-4DE6-B12B-8340A1AFA86E}" destId="{E7CD4E1B-CE4B-4260-9122-5C66B22CD5D7}" srcOrd="0" destOrd="0" presId="urn:microsoft.com/office/officeart/2005/8/layout/bProcess3"/>
    <dgm:cxn modelId="{47EF59CB-B667-452C-BAD7-090E63B1CA74}" type="presOf" srcId="{51E437DE-7BAF-4729-8894-5933E57939FB}" destId="{E0E27429-B725-4442-A5B6-FF3D3393F616}" srcOrd="0" destOrd="0" presId="urn:microsoft.com/office/officeart/2005/8/layout/bProcess3"/>
    <dgm:cxn modelId="{649F95CE-523E-45DF-809C-CB8443C94493}" srcId="{93CB9BE7-FC75-4F4E-BE25-CAE9FAA2AE3B}" destId="{63D6DD05-754F-4073-9321-321B2F30766C}" srcOrd="6" destOrd="0" parTransId="{D3CA913B-E336-47C0-9150-F020830D6F7E}" sibTransId="{4276A42B-0573-4AFF-9048-DC8472659777}"/>
    <dgm:cxn modelId="{22130E86-4A29-4BA6-A4BB-D29ACDFF2EAB}" type="presOf" srcId="{05FA954D-1924-46A7-9D6E-41D7227B3F6E}" destId="{B8ED057E-7B7B-496E-B3FD-D66D13861BDC}" srcOrd="0" destOrd="0" presId="urn:microsoft.com/office/officeart/2005/8/layout/bProcess3"/>
    <dgm:cxn modelId="{DDE10793-B9FC-4F11-B594-48943E84C1D5}" type="presOf" srcId="{CA5BD038-8582-488F-AD74-0AD2895EAD46}" destId="{722BBD2E-3282-4A56-B426-628BC68EDE6F}" srcOrd="0" destOrd="0" presId="urn:microsoft.com/office/officeart/2005/8/layout/bProcess3"/>
    <dgm:cxn modelId="{60DC526E-EF99-462D-BE75-E6F664DEAC9C}" type="presOf" srcId="{7305AC49-DB6E-472B-96B1-32B8BB85DFA5}" destId="{201E9652-3197-4CAA-A2AF-A0BB99F4B267}" srcOrd="0" destOrd="0" presId="urn:microsoft.com/office/officeart/2005/8/layout/bProcess3"/>
    <dgm:cxn modelId="{D91E01C4-4361-47CA-AD19-48F57098EDF8}" type="presOf" srcId="{4276A42B-0573-4AFF-9048-DC8472659777}" destId="{C50955C0-52F6-4318-B4C6-7E4159DE8C22}" srcOrd="0" destOrd="0" presId="urn:microsoft.com/office/officeart/2005/8/layout/bProcess3"/>
    <dgm:cxn modelId="{32E329B0-2391-45EC-8AE6-EE2718D2DE16}" srcId="{93CB9BE7-FC75-4F4E-BE25-CAE9FAA2AE3B}" destId="{51E437DE-7BAF-4729-8894-5933E57939FB}" srcOrd="11" destOrd="0" parTransId="{30113684-559C-46C8-9183-407C622EDA20}" sibTransId="{6B15D8FA-E348-4538-8B7C-975889F72EC7}"/>
    <dgm:cxn modelId="{5AA2BDE1-14E8-4B29-B4A1-21661C0F45AD}" srcId="{93CB9BE7-FC75-4F4E-BE25-CAE9FAA2AE3B}" destId="{EF7C0B1E-BE60-4432-B1D8-4B3A7D5DE805}" srcOrd="3" destOrd="0" parTransId="{A787DCE6-6C3D-48AB-B3F3-E0DED9CB918F}" sibTransId="{302C4C97-EA8E-4D98-BFDB-251CFABD0331}"/>
    <dgm:cxn modelId="{C1789E37-6D44-443F-BE6C-6E7341C5504F}" type="presOf" srcId="{EB325754-42A6-4BB6-993A-A7185E2DBFAD}" destId="{50338CB5-4D4D-4238-B87A-06D95B350AFB}" srcOrd="0" destOrd="0" presId="urn:microsoft.com/office/officeart/2005/8/layout/bProcess3"/>
    <dgm:cxn modelId="{1F25F528-6226-46AB-8BD9-CF0C1069ACA4}" type="presOf" srcId="{6B15D8FA-E348-4538-8B7C-975889F72EC7}" destId="{24899F03-E4E4-435E-8D3F-2151A4785D98}" srcOrd="0" destOrd="0" presId="urn:microsoft.com/office/officeart/2005/8/layout/bProcess3"/>
    <dgm:cxn modelId="{20CB80A1-85EA-4784-8D8F-E942855CB2C4}" type="presOf" srcId="{3A8B05BB-2A63-4F70-A87F-9223DECFF2E0}" destId="{AB787663-2728-40EE-9B22-35B24A25826D}" srcOrd="0" destOrd="0" presId="urn:microsoft.com/office/officeart/2005/8/layout/bProcess3"/>
    <dgm:cxn modelId="{324FBE56-9309-4AB8-85C1-7016DBDDA8B6}" type="presOf" srcId="{302C4C97-EA8E-4D98-BFDB-251CFABD0331}" destId="{2C1BBEB7-0302-44BF-B14F-ADBE8F62C38F}" srcOrd="1" destOrd="0" presId="urn:microsoft.com/office/officeart/2005/8/layout/bProcess3"/>
    <dgm:cxn modelId="{491DA68D-C62B-498D-9FC9-532C2102AFD2}" type="presOf" srcId="{494BEE3D-01DD-4991-B7FC-CA11D710523A}" destId="{B63017F8-24A3-455A-9572-1076F35E3060}" srcOrd="1" destOrd="0" presId="urn:microsoft.com/office/officeart/2005/8/layout/bProcess3"/>
    <dgm:cxn modelId="{7BE6B951-C29D-4652-87F7-D95CBC6E3F76}" type="presOf" srcId="{CA5BD038-8582-488F-AD74-0AD2895EAD46}" destId="{8A8EB8EE-7393-47E5-962B-AC99EA38B9DE}" srcOrd="1" destOrd="0" presId="urn:microsoft.com/office/officeart/2005/8/layout/bProcess3"/>
    <dgm:cxn modelId="{FA7BB9CA-E826-4277-A245-63BF292D13F5}" type="presOf" srcId="{25C219B0-8A63-4D0E-81CE-C9D044653D71}" destId="{096C9538-2997-4EFA-8A73-85187EFCEF59}" srcOrd="1" destOrd="0" presId="urn:microsoft.com/office/officeart/2005/8/layout/bProcess3"/>
    <dgm:cxn modelId="{458BD53D-4EB3-4282-B03D-490B0ECEF423}" type="presOf" srcId="{D2DDDE70-A8B8-4E52-90BB-8C67C72692DB}" destId="{3BCF6845-039E-4DC7-A218-E7444957FA3D}" srcOrd="1" destOrd="0" presId="urn:microsoft.com/office/officeart/2005/8/layout/bProcess3"/>
    <dgm:cxn modelId="{7441D633-CA07-4544-B471-1FC52940E6DC}" type="presOf" srcId="{E714549D-4B46-494B-900B-0403AF4D9772}" destId="{CB8EEC7C-0D29-41FE-9905-4E6998DA9E5B}" srcOrd="1" destOrd="0" presId="urn:microsoft.com/office/officeart/2005/8/layout/bProcess3"/>
    <dgm:cxn modelId="{3A1CEAF1-4CFD-4948-8720-9170E68B23C5}" type="presOf" srcId="{DDE5F6C4-E8DD-45C5-BF54-35BB6EF3F498}" destId="{2A8A74C9-BC30-42B8-B46A-97A1965FD49C}" srcOrd="1" destOrd="0" presId="urn:microsoft.com/office/officeart/2005/8/layout/bProcess3"/>
    <dgm:cxn modelId="{DC47990C-30A2-4DC1-B129-7B3B5EC6EA56}" type="presOf" srcId="{444C2D80-52FF-432F-8E19-9CF7E6CC4222}" destId="{4B079628-9CDC-4A97-A3E4-F0D96D7B5535}" srcOrd="0" destOrd="0" presId="urn:microsoft.com/office/officeart/2005/8/layout/bProcess3"/>
    <dgm:cxn modelId="{2A9EC168-9ACE-4D3D-945B-583055E059DD}" type="presOf" srcId="{0F8812BA-C156-4DE6-B12B-8340A1AFA86E}" destId="{44C4D0FD-EB8E-4546-B296-C72076B2D773}" srcOrd="1" destOrd="0" presId="urn:microsoft.com/office/officeart/2005/8/layout/bProcess3"/>
    <dgm:cxn modelId="{EFAA58F4-E63E-426B-87AE-B52587795387}" type="presOf" srcId="{7264B763-237C-4C6A-BE05-3CFA2A7B6740}" destId="{6A08500C-5CB3-4957-99BA-5FCCA6123916}" srcOrd="0" destOrd="0" presId="urn:microsoft.com/office/officeart/2005/8/layout/bProcess3"/>
    <dgm:cxn modelId="{EAF7DE38-53CD-4D2E-9068-1F2E6457B9D4}" type="presOf" srcId="{6167BC3A-B1C1-41EF-AA5F-9A09628B3ED7}" destId="{5EB9B875-956A-445C-9F75-2BABA88F474E}" srcOrd="0" destOrd="0" presId="urn:microsoft.com/office/officeart/2005/8/layout/bProcess3"/>
    <dgm:cxn modelId="{19589914-4D65-42C9-80A2-D9417BA2FDCD}" type="presOf" srcId="{C9B1C57C-D24C-4631-A5E0-75E625A5BFC8}" destId="{87708A0F-FE51-4DB6-AB63-72B9E8B3FD68}" srcOrd="0" destOrd="0" presId="urn:microsoft.com/office/officeart/2005/8/layout/bProcess3"/>
    <dgm:cxn modelId="{814CB8A7-F1EC-432C-820E-8FD7A9BF3878}" type="presOf" srcId="{6B15D8FA-E348-4538-8B7C-975889F72EC7}" destId="{DB8AB9C5-10A9-4DBF-8163-4CF0C197DE3C}" srcOrd="1" destOrd="0" presId="urn:microsoft.com/office/officeart/2005/8/layout/bProcess3"/>
    <dgm:cxn modelId="{5497C149-6919-4EAF-AC14-5579D2A93AA4}" type="presOf" srcId="{302C4C97-EA8E-4D98-BFDB-251CFABD0331}" destId="{0FECE94A-C00C-4503-9A8C-801DEAB08CF5}" srcOrd="0" destOrd="0" presId="urn:microsoft.com/office/officeart/2005/8/layout/bProcess3"/>
    <dgm:cxn modelId="{05176AF1-047C-4991-9760-464654F10662}" srcId="{93CB9BE7-FC75-4F4E-BE25-CAE9FAA2AE3B}" destId="{C9B1C57C-D24C-4631-A5E0-75E625A5BFC8}" srcOrd="5" destOrd="0" parTransId="{A0443075-2644-467E-8083-4E546621A4F6}" sibTransId="{EB325754-42A6-4BB6-993A-A7185E2DBFAD}"/>
    <dgm:cxn modelId="{A30BDFFB-2DE1-4BF6-9FE5-D09576FDE68F}" srcId="{93CB9BE7-FC75-4F4E-BE25-CAE9FAA2AE3B}" destId="{FD40FD5F-063E-4D21-A78F-FA56484C5122}" srcOrd="13" destOrd="0" parTransId="{D98A5D6F-05AC-4DBF-A85C-6A2F471E2EAE}" sibTransId="{DDE5F6C4-E8DD-45C5-BF54-35BB6EF3F498}"/>
    <dgm:cxn modelId="{DDCE5796-341B-4BD1-845E-FA195541F914}" type="presOf" srcId="{63D6DD05-754F-4073-9321-321B2F30766C}" destId="{F8042262-9922-4456-8206-26E3CBBAC1C0}" srcOrd="0" destOrd="0" presId="urn:microsoft.com/office/officeart/2005/8/layout/bProcess3"/>
    <dgm:cxn modelId="{C9E438A7-6723-450F-83AA-5B491BAB22A2}" type="presOf" srcId="{7305AC49-DB6E-472B-96B1-32B8BB85DFA5}" destId="{86A22E73-332A-4BA4-8568-6A07D7569FFF}" srcOrd="1" destOrd="0" presId="urn:microsoft.com/office/officeart/2005/8/layout/bProcess3"/>
    <dgm:cxn modelId="{82747E63-8897-416D-8BC1-B0B03D84E234}" type="presOf" srcId="{47FE0C4C-F98D-483B-8DE0-8BAA568B8AF5}" destId="{8D047038-3EC6-4855-BA47-9A8F22EAFE84}" srcOrd="0" destOrd="0" presId="urn:microsoft.com/office/officeart/2005/8/layout/bProcess3"/>
    <dgm:cxn modelId="{96B6682D-4EFD-4F4E-9BF7-BAA865F0AAC6}" type="presOf" srcId="{25C219B0-8A63-4D0E-81CE-C9D044653D71}" destId="{C4F1C652-4990-4BF0-9E49-7E0CAFEF6183}" srcOrd="0" destOrd="0" presId="urn:microsoft.com/office/officeart/2005/8/layout/bProcess3"/>
    <dgm:cxn modelId="{CC1CE078-310E-482A-A068-4AC7624E946F}" srcId="{93CB9BE7-FC75-4F4E-BE25-CAE9FAA2AE3B}" destId="{05FA954D-1924-46A7-9D6E-41D7227B3F6E}" srcOrd="2" destOrd="0" parTransId="{3AB05C2D-9C32-400E-8770-A6CC49FD7BDC}" sibTransId="{25C219B0-8A63-4D0E-81CE-C9D044653D71}"/>
    <dgm:cxn modelId="{9C8F543A-A745-46AC-ACF0-FE1259071D89}" type="presOf" srcId="{D2DDDE70-A8B8-4E52-90BB-8C67C72692DB}" destId="{3F3A59B6-55F1-40B2-8BC2-0109F4BA63FD}" srcOrd="0" destOrd="0" presId="urn:microsoft.com/office/officeart/2005/8/layout/bProcess3"/>
    <dgm:cxn modelId="{D3D73CF8-44DB-46A8-9263-D9C2EB8D4C42}" type="presOf" srcId="{1F053F31-9613-4B52-B190-F1F9D77239E7}" destId="{4E381F71-3EB8-401D-A2B7-8703BDF8F5ED}" srcOrd="0" destOrd="0" presId="urn:microsoft.com/office/officeart/2005/8/layout/bProcess3"/>
    <dgm:cxn modelId="{4BBD3A57-DD60-4010-BB2A-6AFE93AF429E}" type="presOf" srcId="{8176539D-6AD0-4D75-85FE-EA1BD84EAC82}" destId="{0542DDE6-DC3A-4350-8ABC-9DAF5CE9B6ED}" srcOrd="0" destOrd="0" presId="urn:microsoft.com/office/officeart/2005/8/layout/bProcess3"/>
    <dgm:cxn modelId="{2C69AC51-7790-4733-A3E8-0B2149343808}" srcId="{93CB9BE7-FC75-4F4E-BE25-CAE9FAA2AE3B}" destId="{8176539D-6AD0-4D75-85FE-EA1BD84EAC82}" srcOrd="9" destOrd="0" parTransId="{146AD1E3-EF50-4DAD-8907-6A076135379C}" sibTransId="{CA5BD038-8582-488F-AD74-0AD2895EAD46}"/>
    <dgm:cxn modelId="{9D98FFA0-68C1-4D44-888E-8DD5AC94713A}" type="presOf" srcId="{93CB9BE7-FC75-4F4E-BE25-CAE9FAA2AE3B}" destId="{6325E8F3-66D0-494B-A87A-D6C15825D913}" srcOrd="0" destOrd="0" presId="urn:microsoft.com/office/officeart/2005/8/layout/bProcess3"/>
    <dgm:cxn modelId="{3C43C24F-0E62-4A2D-AD74-9206BD972E10}" type="presOf" srcId="{47FE0C4C-F98D-483B-8DE0-8BAA568B8AF5}" destId="{00EA230E-4A7E-40FD-A7F5-57EDC2032DAD}" srcOrd="1" destOrd="0" presId="urn:microsoft.com/office/officeart/2005/8/layout/bProcess3"/>
    <dgm:cxn modelId="{72071423-8B2C-4002-9156-59C9FE1735E7}" type="presOf" srcId="{A29B90FE-1C66-4465-8A71-A109DED96A9B}" destId="{2C11E17A-6C5A-41C0-B82B-B0181BCB6E3C}" srcOrd="0" destOrd="0" presId="urn:microsoft.com/office/officeart/2005/8/layout/bProcess3"/>
    <dgm:cxn modelId="{5AAD3D8A-8DA1-49E9-9FBB-74322D03F6E3}" type="presOf" srcId="{EF7C0B1E-BE60-4432-B1D8-4B3A7D5DE805}" destId="{AD2D250F-E43A-4159-92B3-BD51362E1A84}" srcOrd="0" destOrd="0" presId="urn:microsoft.com/office/officeart/2005/8/layout/bProcess3"/>
    <dgm:cxn modelId="{00072AE3-88AD-466C-9F7B-EB8964CBC320}" srcId="{93CB9BE7-FC75-4F4E-BE25-CAE9FAA2AE3B}" destId="{3A8B05BB-2A63-4F70-A87F-9223DECFF2E0}" srcOrd="12" destOrd="0" parTransId="{9959E650-7DE7-4D33-9F74-07B0FA84A556}" sibTransId="{494BEE3D-01DD-4991-B7FC-CA11D710523A}"/>
    <dgm:cxn modelId="{C490692F-D86D-4252-8080-D5C974D3013F}" srcId="{93CB9BE7-FC75-4F4E-BE25-CAE9FAA2AE3B}" destId="{4502B793-F995-416C-9C3B-145C1B13D11A}" srcOrd="1" destOrd="0" parTransId="{71810A6A-4476-4A35-8F91-46151052BD89}" sibTransId="{A29B90FE-1C66-4465-8A71-A109DED96A9B}"/>
    <dgm:cxn modelId="{DF400B1C-B329-4081-BCF0-A3FFBFD837C4}" type="presOf" srcId="{A29B90FE-1C66-4465-8A71-A109DED96A9B}" destId="{6B4BE552-104E-404A-B14E-177ADB7F0B3F}" srcOrd="1" destOrd="0" presId="urn:microsoft.com/office/officeart/2005/8/layout/bProcess3"/>
    <dgm:cxn modelId="{4B1CB9E3-BB48-407B-8C48-BAB342F3909B}" srcId="{93CB9BE7-FC75-4F4E-BE25-CAE9FAA2AE3B}" destId="{56C806C0-0493-442D-8AC7-CBD6762E9837}" srcOrd="10" destOrd="0" parTransId="{120FADBB-BE88-4665-9EAE-BEA2D2D5FB42}" sibTransId="{47FE0C4C-F98D-483B-8DE0-8BAA568B8AF5}"/>
    <dgm:cxn modelId="{7AE974D9-15E4-4C7C-AF7E-42C695A202FF}" srcId="{93CB9BE7-FC75-4F4E-BE25-CAE9FAA2AE3B}" destId="{2BD23012-AC42-43D9-BC6E-E5CBE1799C1D}" srcOrd="14" destOrd="0" parTransId="{C78DE71A-520F-42E9-8389-1A6CDFEF9525}" sibTransId="{FAE2D0DE-8DD9-4B21-9ED7-B0C6E324323B}"/>
    <dgm:cxn modelId="{B0E3282C-883D-45C0-BD3E-CC8042A9C732}" type="presOf" srcId="{4502B793-F995-416C-9C3B-145C1B13D11A}" destId="{7790DC95-A759-4932-89E3-468873BA6820}" srcOrd="0" destOrd="0" presId="urn:microsoft.com/office/officeart/2005/8/layout/bProcess3"/>
    <dgm:cxn modelId="{D062C825-EE7C-44F4-B5C2-9298920860F0}" type="presOf" srcId="{4276A42B-0573-4AFF-9048-DC8472659777}" destId="{A23BF682-3668-4169-9137-551D92F34629}" srcOrd="1" destOrd="0" presId="urn:microsoft.com/office/officeart/2005/8/layout/bProcess3"/>
    <dgm:cxn modelId="{1AB3C795-457B-4F74-8ACA-42EDBC312F0B}" type="presOf" srcId="{FD40FD5F-063E-4D21-A78F-FA56484C5122}" destId="{C64D61F8-B5CB-45E7-88E0-B4185C398FB0}" srcOrd="0" destOrd="0" presId="urn:microsoft.com/office/officeart/2005/8/layout/bProcess3"/>
    <dgm:cxn modelId="{44C0AD49-9F5D-4122-844F-01958C604504}" type="presOf" srcId="{56C806C0-0493-442D-8AC7-CBD6762E9837}" destId="{0238ACFB-06D8-4AD2-9238-3B2C8D9BA1B1}" srcOrd="0" destOrd="0" presId="urn:microsoft.com/office/officeart/2005/8/layout/bProcess3"/>
    <dgm:cxn modelId="{0A942821-72F8-47DF-87EE-B3BD528EC04C}" srcId="{93CB9BE7-FC75-4F4E-BE25-CAE9FAA2AE3B}" destId="{1F053F31-9613-4B52-B190-F1F9D77239E7}" srcOrd="8" destOrd="0" parTransId="{9065F2D5-2EDD-46D4-ACEA-C3012A0AC5F8}" sibTransId="{0F8812BA-C156-4DE6-B12B-8340A1AFA86E}"/>
    <dgm:cxn modelId="{719C8197-3880-4361-8408-13C141202E94}" type="presOf" srcId="{EB325754-42A6-4BB6-993A-A7185E2DBFAD}" destId="{7C0360D8-9A49-4F3C-A8AF-090F3908E3C9}" srcOrd="1" destOrd="0" presId="urn:microsoft.com/office/officeart/2005/8/layout/bProcess3"/>
    <dgm:cxn modelId="{DF7EE4F7-F8DC-4022-B462-D14A3FF7BF61}" srcId="{93CB9BE7-FC75-4F4E-BE25-CAE9FAA2AE3B}" destId="{444C2D80-52FF-432F-8E19-9CF7E6CC4222}" srcOrd="7" destOrd="0" parTransId="{87054CDC-5AA5-4310-AEB1-1DE5F6B6ADDA}" sibTransId="{D2DDDE70-A8B8-4E52-90BB-8C67C72692DB}"/>
    <dgm:cxn modelId="{1ADCDC4C-6342-4B4D-AA0E-784247B7BA0B}" type="presParOf" srcId="{6325E8F3-66D0-494B-A87A-D6C15825D913}" destId="{5EB9B875-956A-445C-9F75-2BABA88F474E}" srcOrd="0" destOrd="0" presId="urn:microsoft.com/office/officeart/2005/8/layout/bProcess3"/>
    <dgm:cxn modelId="{6B023722-056D-45CF-890A-9D3AC8B1A87E}" type="presParOf" srcId="{6325E8F3-66D0-494B-A87A-D6C15825D913}" destId="{201E9652-3197-4CAA-A2AF-A0BB99F4B267}" srcOrd="1" destOrd="0" presId="urn:microsoft.com/office/officeart/2005/8/layout/bProcess3"/>
    <dgm:cxn modelId="{3B37ED23-81E4-4A1D-BBEF-E66C9730462F}" type="presParOf" srcId="{201E9652-3197-4CAA-A2AF-A0BB99F4B267}" destId="{86A22E73-332A-4BA4-8568-6A07D7569FFF}" srcOrd="0" destOrd="0" presId="urn:microsoft.com/office/officeart/2005/8/layout/bProcess3"/>
    <dgm:cxn modelId="{4507556E-1D3C-4F1C-AFEA-1E56DDCF9740}" type="presParOf" srcId="{6325E8F3-66D0-494B-A87A-D6C15825D913}" destId="{7790DC95-A759-4932-89E3-468873BA6820}" srcOrd="2" destOrd="0" presId="urn:microsoft.com/office/officeart/2005/8/layout/bProcess3"/>
    <dgm:cxn modelId="{9EAEF78C-AAAF-4C68-965B-5C211104AD7D}" type="presParOf" srcId="{6325E8F3-66D0-494B-A87A-D6C15825D913}" destId="{2C11E17A-6C5A-41C0-B82B-B0181BCB6E3C}" srcOrd="3" destOrd="0" presId="urn:microsoft.com/office/officeart/2005/8/layout/bProcess3"/>
    <dgm:cxn modelId="{9E97667A-FBE7-485B-AF7F-3A1DF0041909}" type="presParOf" srcId="{2C11E17A-6C5A-41C0-B82B-B0181BCB6E3C}" destId="{6B4BE552-104E-404A-B14E-177ADB7F0B3F}" srcOrd="0" destOrd="0" presId="urn:microsoft.com/office/officeart/2005/8/layout/bProcess3"/>
    <dgm:cxn modelId="{E55A4BE7-4808-4D06-8EA5-83090D086C97}" type="presParOf" srcId="{6325E8F3-66D0-494B-A87A-D6C15825D913}" destId="{B8ED057E-7B7B-496E-B3FD-D66D13861BDC}" srcOrd="4" destOrd="0" presId="urn:microsoft.com/office/officeart/2005/8/layout/bProcess3"/>
    <dgm:cxn modelId="{FA96C24C-2735-49A2-AC30-1B9DBD30D7E5}" type="presParOf" srcId="{6325E8F3-66D0-494B-A87A-D6C15825D913}" destId="{C4F1C652-4990-4BF0-9E49-7E0CAFEF6183}" srcOrd="5" destOrd="0" presId="urn:microsoft.com/office/officeart/2005/8/layout/bProcess3"/>
    <dgm:cxn modelId="{BF74D85A-14D6-4089-95F7-56E8EEA434A0}" type="presParOf" srcId="{C4F1C652-4990-4BF0-9E49-7E0CAFEF6183}" destId="{096C9538-2997-4EFA-8A73-85187EFCEF59}" srcOrd="0" destOrd="0" presId="urn:microsoft.com/office/officeart/2005/8/layout/bProcess3"/>
    <dgm:cxn modelId="{7BB7F010-8566-4530-A9BC-74D884849465}" type="presParOf" srcId="{6325E8F3-66D0-494B-A87A-D6C15825D913}" destId="{AD2D250F-E43A-4159-92B3-BD51362E1A84}" srcOrd="6" destOrd="0" presId="urn:microsoft.com/office/officeart/2005/8/layout/bProcess3"/>
    <dgm:cxn modelId="{67610F7E-D24B-4664-97D9-788BAA1B98F3}" type="presParOf" srcId="{6325E8F3-66D0-494B-A87A-D6C15825D913}" destId="{0FECE94A-C00C-4503-9A8C-801DEAB08CF5}" srcOrd="7" destOrd="0" presId="urn:microsoft.com/office/officeart/2005/8/layout/bProcess3"/>
    <dgm:cxn modelId="{924CF87F-222B-4150-8020-641B2FC9DC23}" type="presParOf" srcId="{0FECE94A-C00C-4503-9A8C-801DEAB08CF5}" destId="{2C1BBEB7-0302-44BF-B14F-ADBE8F62C38F}" srcOrd="0" destOrd="0" presId="urn:microsoft.com/office/officeart/2005/8/layout/bProcess3"/>
    <dgm:cxn modelId="{6396767B-C098-4965-993E-4BC61F310890}" type="presParOf" srcId="{6325E8F3-66D0-494B-A87A-D6C15825D913}" destId="{6A08500C-5CB3-4957-99BA-5FCCA6123916}" srcOrd="8" destOrd="0" presId="urn:microsoft.com/office/officeart/2005/8/layout/bProcess3"/>
    <dgm:cxn modelId="{11B54155-7205-4ABA-9295-19B2FE16F33E}" type="presParOf" srcId="{6325E8F3-66D0-494B-A87A-D6C15825D913}" destId="{7E1F7E10-8FC6-486F-9C66-10A29D601299}" srcOrd="9" destOrd="0" presId="urn:microsoft.com/office/officeart/2005/8/layout/bProcess3"/>
    <dgm:cxn modelId="{A8393F06-1C33-4F71-ABA8-0334B76AC6B5}" type="presParOf" srcId="{7E1F7E10-8FC6-486F-9C66-10A29D601299}" destId="{CB8EEC7C-0D29-41FE-9905-4E6998DA9E5B}" srcOrd="0" destOrd="0" presId="urn:microsoft.com/office/officeart/2005/8/layout/bProcess3"/>
    <dgm:cxn modelId="{DECD0A70-AED5-4B3F-90F2-A55B627188E8}" type="presParOf" srcId="{6325E8F3-66D0-494B-A87A-D6C15825D913}" destId="{87708A0F-FE51-4DB6-AB63-72B9E8B3FD68}" srcOrd="10" destOrd="0" presId="urn:microsoft.com/office/officeart/2005/8/layout/bProcess3"/>
    <dgm:cxn modelId="{C9D1A451-E5C8-4A0A-9860-E2B26A41C96C}" type="presParOf" srcId="{6325E8F3-66D0-494B-A87A-D6C15825D913}" destId="{50338CB5-4D4D-4238-B87A-06D95B350AFB}" srcOrd="11" destOrd="0" presId="urn:microsoft.com/office/officeart/2005/8/layout/bProcess3"/>
    <dgm:cxn modelId="{1E2CFF57-EB2B-4E4F-A092-27B3200E6BD7}" type="presParOf" srcId="{50338CB5-4D4D-4238-B87A-06D95B350AFB}" destId="{7C0360D8-9A49-4F3C-A8AF-090F3908E3C9}" srcOrd="0" destOrd="0" presId="urn:microsoft.com/office/officeart/2005/8/layout/bProcess3"/>
    <dgm:cxn modelId="{75C19929-6A48-49A7-89C6-D803263C6F0B}" type="presParOf" srcId="{6325E8F3-66D0-494B-A87A-D6C15825D913}" destId="{F8042262-9922-4456-8206-26E3CBBAC1C0}" srcOrd="12" destOrd="0" presId="urn:microsoft.com/office/officeart/2005/8/layout/bProcess3"/>
    <dgm:cxn modelId="{670A4088-DF43-4A17-83E1-8D3045D92D87}" type="presParOf" srcId="{6325E8F3-66D0-494B-A87A-D6C15825D913}" destId="{C50955C0-52F6-4318-B4C6-7E4159DE8C22}" srcOrd="13" destOrd="0" presId="urn:microsoft.com/office/officeart/2005/8/layout/bProcess3"/>
    <dgm:cxn modelId="{8B19EDF3-0312-4417-A2D0-E8D34E23A230}" type="presParOf" srcId="{C50955C0-52F6-4318-B4C6-7E4159DE8C22}" destId="{A23BF682-3668-4169-9137-551D92F34629}" srcOrd="0" destOrd="0" presId="urn:microsoft.com/office/officeart/2005/8/layout/bProcess3"/>
    <dgm:cxn modelId="{02A6ABA9-F3DC-4314-9660-F5E84360660E}" type="presParOf" srcId="{6325E8F3-66D0-494B-A87A-D6C15825D913}" destId="{4B079628-9CDC-4A97-A3E4-F0D96D7B5535}" srcOrd="14" destOrd="0" presId="urn:microsoft.com/office/officeart/2005/8/layout/bProcess3"/>
    <dgm:cxn modelId="{CE32FABC-32FD-4373-ABF3-C90B79CD2E3D}" type="presParOf" srcId="{6325E8F3-66D0-494B-A87A-D6C15825D913}" destId="{3F3A59B6-55F1-40B2-8BC2-0109F4BA63FD}" srcOrd="15" destOrd="0" presId="urn:microsoft.com/office/officeart/2005/8/layout/bProcess3"/>
    <dgm:cxn modelId="{12F838C1-1289-40D5-B948-717B3F202D3E}" type="presParOf" srcId="{3F3A59B6-55F1-40B2-8BC2-0109F4BA63FD}" destId="{3BCF6845-039E-4DC7-A218-E7444957FA3D}" srcOrd="0" destOrd="0" presId="urn:microsoft.com/office/officeart/2005/8/layout/bProcess3"/>
    <dgm:cxn modelId="{09FEB084-5D0F-40F4-B433-58C56B61E09F}" type="presParOf" srcId="{6325E8F3-66D0-494B-A87A-D6C15825D913}" destId="{4E381F71-3EB8-401D-A2B7-8703BDF8F5ED}" srcOrd="16" destOrd="0" presId="urn:microsoft.com/office/officeart/2005/8/layout/bProcess3"/>
    <dgm:cxn modelId="{13A63C57-B486-4BDA-B8B1-DF6EBDB6168B}" type="presParOf" srcId="{6325E8F3-66D0-494B-A87A-D6C15825D913}" destId="{E7CD4E1B-CE4B-4260-9122-5C66B22CD5D7}" srcOrd="17" destOrd="0" presId="urn:microsoft.com/office/officeart/2005/8/layout/bProcess3"/>
    <dgm:cxn modelId="{94EEAF6F-F9B6-4784-A3BC-89F64EE83C17}" type="presParOf" srcId="{E7CD4E1B-CE4B-4260-9122-5C66B22CD5D7}" destId="{44C4D0FD-EB8E-4546-B296-C72076B2D773}" srcOrd="0" destOrd="0" presId="urn:microsoft.com/office/officeart/2005/8/layout/bProcess3"/>
    <dgm:cxn modelId="{B3EFB888-2AFC-4693-910A-B3064453D34B}" type="presParOf" srcId="{6325E8F3-66D0-494B-A87A-D6C15825D913}" destId="{0542DDE6-DC3A-4350-8ABC-9DAF5CE9B6ED}" srcOrd="18" destOrd="0" presId="urn:microsoft.com/office/officeart/2005/8/layout/bProcess3"/>
    <dgm:cxn modelId="{519A2D4E-8136-44E9-BAC2-124B8137BC8F}" type="presParOf" srcId="{6325E8F3-66D0-494B-A87A-D6C15825D913}" destId="{722BBD2E-3282-4A56-B426-628BC68EDE6F}" srcOrd="19" destOrd="0" presId="urn:microsoft.com/office/officeart/2005/8/layout/bProcess3"/>
    <dgm:cxn modelId="{0B210D59-1834-4321-9040-5D39C249B10A}" type="presParOf" srcId="{722BBD2E-3282-4A56-B426-628BC68EDE6F}" destId="{8A8EB8EE-7393-47E5-962B-AC99EA38B9DE}" srcOrd="0" destOrd="0" presId="urn:microsoft.com/office/officeart/2005/8/layout/bProcess3"/>
    <dgm:cxn modelId="{F5AFCE33-7060-41CE-A07C-786B449DC432}" type="presParOf" srcId="{6325E8F3-66D0-494B-A87A-D6C15825D913}" destId="{0238ACFB-06D8-4AD2-9238-3B2C8D9BA1B1}" srcOrd="20" destOrd="0" presId="urn:microsoft.com/office/officeart/2005/8/layout/bProcess3"/>
    <dgm:cxn modelId="{2B0077CF-EE39-434D-8EE1-C986762B0980}" type="presParOf" srcId="{6325E8F3-66D0-494B-A87A-D6C15825D913}" destId="{8D047038-3EC6-4855-BA47-9A8F22EAFE84}" srcOrd="21" destOrd="0" presId="urn:microsoft.com/office/officeart/2005/8/layout/bProcess3"/>
    <dgm:cxn modelId="{DBF9E7E3-117A-46EB-A42E-F8E3AC94614A}" type="presParOf" srcId="{8D047038-3EC6-4855-BA47-9A8F22EAFE84}" destId="{00EA230E-4A7E-40FD-A7F5-57EDC2032DAD}" srcOrd="0" destOrd="0" presId="urn:microsoft.com/office/officeart/2005/8/layout/bProcess3"/>
    <dgm:cxn modelId="{36129F35-9293-46A4-93B7-E7ACCCA71B1B}" type="presParOf" srcId="{6325E8F3-66D0-494B-A87A-D6C15825D913}" destId="{E0E27429-B725-4442-A5B6-FF3D3393F616}" srcOrd="22" destOrd="0" presId="urn:microsoft.com/office/officeart/2005/8/layout/bProcess3"/>
    <dgm:cxn modelId="{E46CAD3F-9272-409D-80B8-91B431E5A0F6}" type="presParOf" srcId="{6325E8F3-66D0-494B-A87A-D6C15825D913}" destId="{24899F03-E4E4-435E-8D3F-2151A4785D98}" srcOrd="23" destOrd="0" presId="urn:microsoft.com/office/officeart/2005/8/layout/bProcess3"/>
    <dgm:cxn modelId="{0ADD6530-3FCD-4B89-9696-71D0523FA865}" type="presParOf" srcId="{24899F03-E4E4-435E-8D3F-2151A4785D98}" destId="{DB8AB9C5-10A9-4DBF-8163-4CF0C197DE3C}" srcOrd="0" destOrd="0" presId="urn:microsoft.com/office/officeart/2005/8/layout/bProcess3"/>
    <dgm:cxn modelId="{B4C7D558-5CAE-44D5-930E-E3C6271CC7BA}" type="presParOf" srcId="{6325E8F3-66D0-494B-A87A-D6C15825D913}" destId="{AB787663-2728-40EE-9B22-35B24A25826D}" srcOrd="24" destOrd="0" presId="urn:microsoft.com/office/officeart/2005/8/layout/bProcess3"/>
    <dgm:cxn modelId="{86F6726A-C470-4DB5-A2C1-53B4A0225667}" type="presParOf" srcId="{6325E8F3-66D0-494B-A87A-D6C15825D913}" destId="{809C3002-8804-4977-A04B-79F515ED446D}" srcOrd="25" destOrd="0" presId="urn:microsoft.com/office/officeart/2005/8/layout/bProcess3"/>
    <dgm:cxn modelId="{A3921859-2C4D-4047-8EDD-BB1B1AFF187F}" type="presParOf" srcId="{809C3002-8804-4977-A04B-79F515ED446D}" destId="{B63017F8-24A3-455A-9572-1076F35E3060}" srcOrd="0" destOrd="0" presId="urn:microsoft.com/office/officeart/2005/8/layout/bProcess3"/>
    <dgm:cxn modelId="{6A9709A6-41B8-41DC-B315-23CDF05C36B7}" type="presParOf" srcId="{6325E8F3-66D0-494B-A87A-D6C15825D913}" destId="{C64D61F8-B5CB-45E7-88E0-B4185C398FB0}" srcOrd="26" destOrd="0" presId="urn:microsoft.com/office/officeart/2005/8/layout/bProcess3"/>
    <dgm:cxn modelId="{0407B23B-B2E9-452C-8A3C-0428C75EC014}" type="presParOf" srcId="{6325E8F3-66D0-494B-A87A-D6C15825D913}" destId="{6E9E45BB-E88A-46E0-9907-F2D95E192D55}" srcOrd="27" destOrd="0" presId="urn:microsoft.com/office/officeart/2005/8/layout/bProcess3"/>
    <dgm:cxn modelId="{72B8748F-85C7-412D-BE78-A9741B74EE1C}" type="presParOf" srcId="{6E9E45BB-E88A-46E0-9907-F2D95E192D55}" destId="{2A8A74C9-BC30-42B8-B46A-97A1965FD49C}" srcOrd="0" destOrd="0" presId="urn:microsoft.com/office/officeart/2005/8/layout/bProcess3"/>
    <dgm:cxn modelId="{2A974528-C5C7-434D-A256-1D05F90C68CD}" type="presParOf" srcId="{6325E8F3-66D0-494B-A87A-D6C15825D913}" destId="{D23C79A3-7320-4FE0-9020-36E536B6E72A}" srcOrd="28" destOrd="0" presId="urn:microsoft.com/office/officeart/2005/8/layout/bProcess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97FB42-26C3-4660-8F3A-1641F729D273}"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PE"/>
        </a:p>
      </dgm:t>
    </dgm:pt>
    <dgm:pt modelId="{EDB2E41D-511B-4D55-95EB-A3C7DB42E8BD}">
      <dgm:prSet phldrT="[Texto]" custT="1"/>
      <dgm:spPr/>
      <dgm:t>
        <a:bodyPr/>
        <a:lstStyle/>
        <a:p>
          <a:r>
            <a:rPr lang="es-PE" sz="1800" b="0" dirty="0" smtClean="0">
              <a:latin typeface="Arial" panose="020B0604020202020204" pitchFamily="34" charset="0"/>
              <a:cs typeface="Arial" panose="020B0604020202020204" pitchFamily="34" charset="0"/>
            </a:rPr>
            <a:t>Avanzar hacia el Área del Libre Comercio del Asia Pacífico / Integración Económica Regional</a:t>
          </a:r>
          <a:endParaRPr lang="es-PE" sz="1800" b="0" dirty="0">
            <a:latin typeface="Arial" panose="020B0604020202020204" pitchFamily="34" charset="0"/>
            <a:cs typeface="Arial" panose="020B0604020202020204" pitchFamily="34" charset="0"/>
          </a:endParaRPr>
        </a:p>
      </dgm:t>
    </dgm:pt>
    <dgm:pt modelId="{1BC4506E-3345-4B3A-91E8-79A8884C798D}" type="parTrans" cxnId="{CEA737F1-D473-40AB-8C33-61B2477FF4DF}">
      <dgm:prSet/>
      <dgm:spPr/>
      <dgm:t>
        <a:bodyPr/>
        <a:lstStyle/>
        <a:p>
          <a:endParaRPr lang="es-PE" sz="4800" b="1">
            <a:latin typeface="Arial" panose="020B0604020202020204" pitchFamily="34" charset="0"/>
            <a:cs typeface="Arial" panose="020B0604020202020204" pitchFamily="34" charset="0"/>
          </a:endParaRPr>
        </a:p>
      </dgm:t>
    </dgm:pt>
    <dgm:pt modelId="{E296B2C7-D7B6-486C-83CA-3878E3108DEA}" type="sibTrans" cxnId="{CEA737F1-D473-40AB-8C33-61B2477FF4DF}">
      <dgm:prSet/>
      <dgm:spPr/>
      <dgm:t>
        <a:bodyPr/>
        <a:lstStyle/>
        <a:p>
          <a:endParaRPr lang="es-PE" sz="4800" b="1">
            <a:latin typeface="Arial" panose="020B0604020202020204" pitchFamily="34" charset="0"/>
            <a:cs typeface="Arial" panose="020B0604020202020204" pitchFamily="34" charset="0"/>
          </a:endParaRPr>
        </a:p>
      </dgm:t>
    </dgm:pt>
    <dgm:pt modelId="{370D6921-4BE7-4F15-83A7-5A587A7455B2}">
      <dgm:prSet phldrT="[Texto]" custT="1"/>
      <dgm:spPr/>
      <dgm:t>
        <a:bodyPr/>
        <a:lstStyle/>
        <a:p>
          <a:r>
            <a:rPr lang="es-PE" sz="1800" b="0" dirty="0" smtClean="0">
              <a:latin typeface="Arial" panose="020B0604020202020204" pitchFamily="34" charset="0"/>
              <a:cs typeface="Arial" panose="020B0604020202020204" pitchFamily="34" charset="0"/>
            </a:rPr>
            <a:t>Promover la internacionalización de las pymes y su inserción en las cadenas globales de valor</a:t>
          </a:r>
          <a:endParaRPr lang="es-PE" sz="1800" b="0" dirty="0">
            <a:latin typeface="Arial" panose="020B0604020202020204" pitchFamily="34" charset="0"/>
            <a:cs typeface="Arial" panose="020B0604020202020204" pitchFamily="34" charset="0"/>
          </a:endParaRPr>
        </a:p>
      </dgm:t>
    </dgm:pt>
    <dgm:pt modelId="{94C236AD-E791-4C63-800C-B3EA31E1EA1C}" type="parTrans" cxnId="{7B6E57AC-9746-4CC9-9181-1A85D73987F7}">
      <dgm:prSet/>
      <dgm:spPr/>
      <dgm:t>
        <a:bodyPr/>
        <a:lstStyle/>
        <a:p>
          <a:endParaRPr lang="es-PE" sz="4800" b="1">
            <a:latin typeface="Arial" panose="020B0604020202020204" pitchFamily="34" charset="0"/>
            <a:cs typeface="Arial" panose="020B0604020202020204" pitchFamily="34" charset="0"/>
          </a:endParaRPr>
        </a:p>
      </dgm:t>
    </dgm:pt>
    <dgm:pt modelId="{A5C28881-0307-4579-BED5-8B04969EE81C}" type="sibTrans" cxnId="{7B6E57AC-9746-4CC9-9181-1A85D73987F7}">
      <dgm:prSet/>
      <dgm:spPr/>
      <dgm:t>
        <a:bodyPr/>
        <a:lstStyle/>
        <a:p>
          <a:endParaRPr lang="es-PE" sz="4800" b="1">
            <a:latin typeface="Arial" panose="020B0604020202020204" pitchFamily="34" charset="0"/>
            <a:cs typeface="Arial" panose="020B0604020202020204" pitchFamily="34" charset="0"/>
          </a:endParaRPr>
        </a:p>
      </dgm:t>
    </dgm:pt>
    <dgm:pt modelId="{D6BE731C-0646-41C4-A76C-A573278755C8}">
      <dgm:prSet phldrT="[Texto]" custT="1"/>
      <dgm:spPr/>
      <dgm:t>
        <a:bodyPr/>
        <a:lstStyle/>
        <a:p>
          <a:r>
            <a:rPr lang="es-PE" sz="1800" b="0" dirty="0" smtClean="0">
              <a:latin typeface="Arial" panose="020B0604020202020204" pitchFamily="34" charset="0"/>
              <a:cs typeface="Arial" panose="020B0604020202020204" pitchFamily="34" charset="0"/>
            </a:rPr>
            <a:t>Mejorar la eficiencia de la cadena de suministros y la conectividad en la región</a:t>
          </a:r>
          <a:endParaRPr lang="es-PE" sz="1800" b="0" dirty="0">
            <a:latin typeface="Arial" panose="020B0604020202020204" pitchFamily="34" charset="0"/>
            <a:cs typeface="Arial" panose="020B0604020202020204" pitchFamily="34" charset="0"/>
          </a:endParaRPr>
        </a:p>
      </dgm:t>
    </dgm:pt>
    <dgm:pt modelId="{7A47665F-CE2B-4C4E-896B-D7057FAA4192}" type="parTrans" cxnId="{AD01B14E-C1ED-4968-B1D5-2CC86140D7EC}">
      <dgm:prSet/>
      <dgm:spPr/>
      <dgm:t>
        <a:bodyPr/>
        <a:lstStyle/>
        <a:p>
          <a:endParaRPr lang="es-PE" sz="4800" b="1">
            <a:latin typeface="Arial" panose="020B0604020202020204" pitchFamily="34" charset="0"/>
            <a:cs typeface="Arial" panose="020B0604020202020204" pitchFamily="34" charset="0"/>
          </a:endParaRPr>
        </a:p>
      </dgm:t>
    </dgm:pt>
    <dgm:pt modelId="{E973CFC7-CEFC-4F7A-8CCE-4290C0F2580B}" type="sibTrans" cxnId="{AD01B14E-C1ED-4968-B1D5-2CC86140D7EC}">
      <dgm:prSet/>
      <dgm:spPr/>
      <dgm:t>
        <a:bodyPr/>
        <a:lstStyle/>
        <a:p>
          <a:endParaRPr lang="es-PE" sz="4800" b="1">
            <a:latin typeface="Arial" panose="020B0604020202020204" pitchFamily="34" charset="0"/>
            <a:cs typeface="Arial" panose="020B0604020202020204" pitchFamily="34" charset="0"/>
          </a:endParaRPr>
        </a:p>
      </dgm:t>
    </dgm:pt>
    <dgm:pt modelId="{ECE38161-8103-40DF-8E84-5C65B18B3FFD}" type="pres">
      <dgm:prSet presAssocID="{BB97FB42-26C3-4660-8F3A-1641F729D273}" presName="linear" presStyleCnt="0">
        <dgm:presLayoutVars>
          <dgm:dir/>
          <dgm:animLvl val="lvl"/>
          <dgm:resizeHandles val="exact"/>
        </dgm:presLayoutVars>
      </dgm:prSet>
      <dgm:spPr/>
      <dgm:t>
        <a:bodyPr/>
        <a:lstStyle/>
        <a:p>
          <a:endParaRPr lang="es-PE"/>
        </a:p>
      </dgm:t>
    </dgm:pt>
    <dgm:pt modelId="{CC65772D-85A8-47E0-BF91-458FEDBF1A12}" type="pres">
      <dgm:prSet presAssocID="{EDB2E41D-511B-4D55-95EB-A3C7DB42E8BD}" presName="parentLin" presStyleCnt="0"/>
      <dgm:spPr/>
      <dgm:t>
        <a:bodyPr/>
        <a:lstStyle/>
        <a:p>
          <a:endParaRPr lang="es-PE"/>
        </a:p>
      </dgm:t>
    </dgm:pt>
    <dgm:pt modelId="{759BCC80-D757-4365-B7EE-84C86409B225}" type="pres">
      <dgm:prSet presAssocID="{EDB2E41D-511B-4D55-95EB-A3C7DB42E8BD}" presName="parentLeftMargin" presStyleLbl="node1" presStyleIdx="0" presStyleCnt="3"/>
      <dgm:spPr/>
      <dgm:t>
        <a:bodyPr/>
        <a:lstStyle/>
        <a:p>
          <a:endParaRPr lang="es-PE"/>
        </a:p>
      </dgm:t>
    </dgm:pt>
    <dgm:pt modelId="{92A1F64B-7377-49BA-9C13-F09A8CF5B4FA}" type="pres">
      <dgm:prSet presAssocID="{EDB2E41D-511B-4D55-95EB-A3C7DB42E8BD}" presName="parentText" presStyleLbl="node1" presStyleIdx="0" presStyleCnt="3" custScaleX="114286" custLinFactNeighborY="5516">
        <dgm:presLayoutVars>
          <dgm:chMax val="0"/>
          <dgm:bulletEnabled val="1"/>
        </dgm:presLayoutVars>
      </dgm:prSet>
      <dgm:spPr/>
      <dgm:t>
        <a:bodyPr/>
        <a:lstStyle/>
        <a:p>
          <a:endParaRPr lang="es-PE"/>
        </a:p>
      </dgm:t>
    </dgm:pt>
    <dgm:pt modelId="{D4DA2BB9-3098-4B0D-B1A1-9FA30849635B}" type="pres">
      <dgm:prSet presAssocID="{EDB2E41D-511B-4D55-95EB-A3C7DB42E8BD}" presName="negativeSpace" presStyleCnt="0"/>
      <dgm:spPr/>
      <dgm:t>
        <a:bodyPr/>
        <a:lstStyle/>
        <a:p>
          <a:endParaRPr lang="es-PE"/>
        </a:p>
      </dgm:t>
    </dgm:pt>
    <dgm:pt modelId="{29E8856F-A735-49E0-B447-0F96065C5A79}" type="pres">
      <dgm:prSet presAssocID="{EDB2E41D-511B-4D55-95EB-A3C7DB42E8BD}" presName="childText" presStyleLbl="conFgAcc1" presStyleIdx="0" presStyleCnt="3">
        <dgm:presLayoutVars>
          <dgm:bulletEnabled val="1"/>
        </dgm:presLayoutVars>
        <dgm:style>
          <a:lnRef idx="2">
            <a:schemeClr val="accent2"/>
          </a:lnRef>
          <a:fillRef idx="1">
            <a:schemeClr val="lt1"/>
          </a:fillRef>
          <a:effectRef idx="0">
            <a:schemeClr val="accent2"/>
          </a:effectRef>
          <a:fontRef idx="minor">
            <a:schemeClr val="dk1"/>
          </a:fontRef>
        </dgm:style>
      </dgm:prSet>
      <dgm:spPr/>
      <dgm:t>
        <a:bodyPr/>
        <a:lstStyle/>
        <a:p>
          <a:endParaRPr lang="es-PE"/>
        </a:p>
      </dgm:t>
    </dgm:pt>
    <dgm:pt modelId="{C2F6962A-A5D1-4FE9-B8E7-CE3CD0B8FB10}" type="pres">
      <dgm:prSet presAssocID="{E296B2C7-D7B6-486C-83CA-3878E3108DEA}" presName="spaceBetweenRectangles" presStyleCnt="0"/>
      <dgm:spPr/>
      <dgm:t>
        <a:bodyPr/>
        <a:lstStyle/>
        <a:p>
          <a:endParaRPr lang="es-PE"/>
        </a:p>
      </dgm:t>
    </dgm:pt>
    <dgm:pt modelId="{FD341C85-6701-4033-94F4-CD58A11032B2}" type="pres">
      <dgm:prSet presAssocID="{370D6921-4BE7-4F15-83A7-5A587A7455B2}" presName="parentLin" presStyleCnt="0"/>
      <dgm:spPr/>
      <dgm:t>
        <a:bodyPr/>
        <a:lstStyle/>
        <a:p>
          <a:endParaRPr lang="es-PE"/>
        </a:p>
      </dgm:t>
    </dgm:pt>
    <dgm:pt modelId="{812063DB-6036-4890-BB87-857B67918D62}" type="pres">
      <dgm:prSet presAssocID="{370D6921-4BE7-4F15-83A7-5A587A7455B2}" presName="parentLeftMargin" presStyleLbl="node1" presStyleIdx="0" presStyleCnt="3"/>
      <dgm:spPr/>
      <dgm:t>
        <a:bodyPr/>
        <a:lstStyle/>
        <a:p>
          <a:endParaRPr lang="es-PE"/>
        </a:p>
      </dgm:t>
    </dgm:pt>
    <dgm:pt modelId="{3D406B01-281A-4556-A0D1-2545F94C0F2E}" type="pres">
      <dgm:prSet presAssocID="{370D6921-4BE7-4F15-83A7-5A587A7455B2}" presName="parentText" presStyleLbl="node1" presStyleIdx="1" presStyleCnt="3" custScaleX="114286" custLinFactNeighborY="5443">
        <dgm:presLayoutVars>
          <dgm:chMax val="0"/>
          <dgm:bulletEnabled val="1"/>
        </dgm:presLayoutVars>
      </dgm:prSet>
      <dgm:spPr/>
      <dgm:t>
        <a:bodyPr/>
        <a:lstStyle/>
        <a:p>
          <a:endParaRPr lang="es-PE"/>
        </a:p>
      </dgm:t>
    </dgm:pt>
    <dgm:pt modelId="{BC68F652-9FA6-4C87-9F5C-603AD1D5F3E5}" type="pres">
      <dgm:prSet presAssocID="{370D6921-4BE7-4F15-83A7-5A587A7455B2}" presName="negativeSpace" presStyleCnt="0"/>
      <dgm:spPr/>
      <dgm:t>
        <a:bodyPr/>
        <a:lstStyle/>
        <a:p>
          <a:endParaRPr lang="es-PE"/>
        </a:p>
      </dgm:t>
    </dgm:pt>
    <dgm:pt modelId="{ED1B932A-9C91-41FE-9A87-A94FCFB65589}" type="pres">
      <dgm:prSet presAssocID="{370D6921-4BE7-4F15-83A7-5A587A7455B2}" presName="childText" presStyleLbl="conFgAcc1" presStyleIdx="1" presStyleCnt="3">
        <dgm:presLayoutVars>
          <dgm:bulletEnabled val="1"/>
        </dgm:presLayoutVars>
        <dgm:style>
          <a:lnRef idx="2">
            <a:schemeClr val="accent2"/>
          </a:lnRef>
          <a:fillRef idx="1">
            <a:schemeClr val="lt1"/>
          </a:fillRef>
          <a:effectRef idx="0">
            <a:schemeClr val="accent2"/>
          </a:effectRef>
          <a:fontRef idx="minor">
            <a:schemeClr val="dk1"/>
          </a:fontRef>
        </dgm:style>
      </dgm:prSet>
      <dgm:spPr/>
      <dgm:t>
        <a:bodyPr/>
        <a:lstStyle/>
        <a:p>
          <a:endParaRPr lang="es-PE"/>
        </a:p>
      </dgm:t>
    </dgm:pt>
    <dgm:pt modelId="{DDCDD51C-C10D-47C3-B57A-A586C1BE7072}" type="pres">
      <dgm:prSet presAssocID="{A5C28881-0307-4579-BED5-8B04969EE81C}" presName="spaceBetweenRectangles" presStyleCnt="0"/>
      <dgm:spPr/>
      <dgm:t>
        <a:bodyPr/>
        <a:lstStyle/>
        <a:p>
          <a:endParaRPr lang="es-PE"/>
        </a:p>
      </dgm:t>
    </dgm:pt>
    <dgm:pt modelId="{F3F42053-DA4E-4AB4-967B-17B111E92AFD}" type="pres">
      <dgm:prSet presAssocID="{D6BE731C-0646-41C4-A76C-A573278755C8}" presName="parentLin" presStyleCnt="0"/>
      <dgm:spPr/>
      <dgm:t>
        <a:bodyPr/>
        <a:lstStyle/>
        <a:p>
          <a:endParaRPr lang="es-PE"/>
        </a:p>
      </dgm:t>
    </dgm:pt>
    <dgm:pt modelId="{FD3C31BA-C322-4841-9B61-43CB00A5CC6A}" type="pres">
      <dgm:prSet presAssocID="{D6BE731C-0646-41C4-A76C-A573278755C8}" presName="parentLeftMargin" presStyleLbl="node1" presStyleIdx="1" presStyleCnt="3"/>
      <dgm:spPr/>
      <dgm:t>
        <a:bodyPr/>
        <a:lstStyle/>
        <a:p>
          <a:endParaRPr lang="es-PE"/>
        </a:p>
      </dgm:t>
    </dgm:pt>
    <dgm:pt modelId="{BC3FB70E-4928-48A7-8596-0EF99E673053}" type="pres">
      <dgm:prSet presAssocID="{D6BE731C-0646-41C4-A76C-A573278755C8}" presName="parentText" presStyleLbl="node1" presStyleIdx="2" presStyleCnt="3" custScaleX="114286" custLinFactNeighborY="5369">
        <dgm:presLayoutVars>
          <dgm:chMax val="0"/>
          <dgm:bulletEnabled val="1"/>
        </dgm:presLayoutVars>
      </dgm:prSet>
      <dgm:spPr/>
      <dgm:t>
        <a:bodyPr/>
        <a:lstStyle/>
        <a:p>
          <a:endParaRPr lang="es-PE"/>
        </a:p>
      </dgm:t>
    </dgm:pt>
    <dgm:pt modelId="{2A278133-B74E-4358-8052-527D2EC2C467}" type="pres">
      <dgm:prSet presAssocID="{D6BE731C-0646-41C4-A76C-A573278755C8}" presName="negativeSpace" presStyleCnt="0"/>
      <dgm:spPr/>
      <dgm:t>
        <a:bodyPr/>
        <a:lstStyle/>
        <a:p>
          <a:endParaRPr lang="es-PE"/>
        </a:p>
      </dgm:t>
    </dgm:pt>
    <dgm:pt modelId="{68EB9D02-1412-467F-B5A5-C15A246F6DC2}" type="pres">
      <dgm:prSet presAssocID="{D6BE731C-0646-41C4-A76C-A573278755C8}" presName="childText" presStyleLbl="conFgAcc1" presStyleIdx="2" presStyleCnt="3">
        <dgm:presLayoutVars>
          <dgm:bulletEnabled val="1"/>
        </dgm:presLayoutVars>
        <dgm:style>
          <a:lnRef idx="2">
            <a:schemeClr val="accent2"/>
          </a:lnRef>
          <a:fillRef idx="1">
            <a:schemeClr val="lt1"/>
          </a:fillRef>
          <a:effectRef idx="0">
            <a:schemeClr val="accent2"/>
          </a:effectRef>
          <a:fontRef idx="minor">
            <a:schemeClr val="dk1"/>
          </a:fontRef>
        </dgm:style>
      </dgm:prSet>
      <dgm:spPr/>
      <dgm:t>
        <a:bodyPr/>
        <a:lstStyle/>
        <a:p>
          <a:endParaRPr lang="es-PE"/>
        </a:p>
      </dgm:t>
    </dgm:pt>
  </dgm:ptLst>
  <dgm:cxnLst>
    <dgm:cxn modelId="{35911D50-4182-454E-A059-F5AD4A554B17}" type="presOf" srcId="{370D6921-4BE7-4F15-83A7-5A587A7455B2}" destId="{812063DB-6036-4890-BB87-857B67918D62}" srcOrd="0" destOrd="0" presId="urn:microsoft.com/office/officeart/2005/8/layout/list1"/>
    <dgm:cxn modelId="{478CD867-074F-4874-8F48-7B9401774482}" type="presOf" srcId="{370D6921-4BE7-4F15-83A7-5A587A7455B2}" destId="{3D406B01-281A-4556-A0D1-2545F94C0F2E}" srcOrd="1" destOrd="0" presId="urn:microsoft.com/office/officeart/2005/8/layout/list1"/>
    <dgm:cxn modelId="{2169FD65-89FA-4E9B-9DCB-AEC038A50570}" type="presOf" srcId="{D6BE731C-0646-41C4-A76C-A573278755C8}" destId="{FD3C31BA-C322-4841-9B61-43CB00A5CC6A}" srcOrd="0" destOrd="0" presId="urn:microsoft.com/office/officeart/2005/8/layout/list1"/>
    <dgm:cxn modelId="{CEA737F1-D473-40AB-8C33-61B2477FF4DF}" srcId="{BB97FB42-26C3-4660-8F3A-1641F729D273}" destId="{EDB2E41D-511B-4D55-95EB-A3C7DB42E8BD}" srcOrd="0" destOrd="0" parTransId="{1BC4506E-3345-4B3A-91E8-79A8884C798D}" sibTransId="{E296B2C7-D7B6-486C-83CA-3878E3108DEA}"/>
    <dgm:cxn modelId="{7B6E57AC-9746-4CC9-9181-1A85D73987F7}" srcId="{BB97FB42-26C3-4660-8F3A-1641F729D273}" destId="{370D6921-4BE7-4F15-83A7-5A587A7455B2}" srcOrd="1" destOrd="0" parTransId="{94C236AD-E791-4C63-800C-B3EA31E1EA1C}" sibTransId="{A5C28881-0307-4579-BED5-8B04969EE81C}"/>
    <dgm:cxn modelId="{AD01B14E-C1ED-4968-B1D5-2CC86140D7EC}" srcId="{BB97FB42-26C3-4660-8F3A-1641F729D273}" destId="{D6BE731C-0646-41C4-A76C-A573278755C8}" srcOrd="2" destOrd="0" parTransId="{7A47665F-CE2B-4C4E-896B-D7057FAA4192}" sibTransId="{E973CFC7-CEFC-4F7A-8CCE-4290C0F2580B}"/>
    <dgm:cxn modelId="{F3C16A78-146C-489E-97E5-6D8235372E8A}" type="presOf" srcId="{BB97FB42-26C3-4660-8F3A-1641F729D273}" destId="{ECE38161-8103-40DF-8E84-5C65B18B3FFD}" srcOrd="0" destOrd="0" presId="urn:microsoft.com/office/officeart/2005/8/layout/list1"/>
    <dgm:cxn modelId="{EC23D967-3AF5-48DE-A4B7-B819D62FBB3E}" type="presOf" srcId="{D6BE731C-0646-41C4-A76C-A573278755C8}" destId="{BC3FB70E-4928-48A7-8596-0EF99E673053}" srcOrd="1" destOrd="0" presId="urn:microsoft.com/office/officeart/2005/8/layout/list1"/>
    <dgm:cxn modelId="{BB45425F-E61D-4496-8608-73520EE67AF9}" type="presOf" srcId="{EDB2E41D-511B-4D55-95EB-A3C7DB42E8BD}" destId="{759BCC80-D757-4365-B7EE-84C86409B225}" srcOrd="0" destOrd="0" presId="urn:microsoft.com/office/officeart/2005/8/layout/list1"/>
    <dgm:cxn modelId="{6D8B5355-476F-4FB3-851A-D76825440648}" type="presOf" srcId="{EDB2E41D-511B-4D55-95EB-A3C7DB42E8BD}" destId="{92A1F64B-7377-49BA-9C13-F09A8CF5B4FA}" srcOrd="1" destOrd="0" presId="urn:microsoft.com/office/officeart/2005/8/layout/list1"/>
    <dgm:cxn modelId="{896A0A17-4172-453E-8EEE-8545B254BF96}" type="presParOf" srcId="{ECE38161-8103-40DF-8E84-5C65B18B3FFD}" destId="{CC65772D-85A8-47E0-BF91-458FEDBF1A12}" srcOrd="0" destOrd="0" presId="urn:microsoft.com/office/officeart/2005/8/layout/list1"/>
    <dgm:cxn modelId="{C16CEAF4-C580-4690-AAB3-35EDED63CBEB}" type="presParOf" srcId="{CC65772D-85A8-47E0-BF91-458FEDBF1A12}" destId="{759BCC80-D757-4365-B7EE-84C86409B225}" srcOrd="0" destOrd="0" presId="urn:microsoft.com/office/officeart/2005/8/layout/list1"/>
    <dgm:cxn modelId="{8D1CAD75-A263-4FBD-893C-969D1B05A38C}" type="presParOf" srcId="{CC65772D-85A8-47E0-BF91-458FEDBF1A12}" destId="{92A1F64B-7377-49BA-9C13-F09A8CF5B4FA}" srcOrd="1" destOrd="0" presId="urn:microsoft.com/office/officeart/2005/8/layout/list1"/>
    <dgm:cxn modelId="{81F41031-93BF-4028-8FE7-CF3E872A06E2}" type="presParOf" srcId="{ECE38161-8103-40DF-8E84-5C65B18B3FFD}" destId="{D4DA2BB9-3098-4B0D-B1A1-9FA30849635B}" srcOrd="1" destOrd="0" presId="urn:microsoft.com/office/officeart/2005/8/layout/list1"/>
    <dgm:cxn modelId="{82BAFC79-7D9B-4EA6-A3ED-806C0426CB3E}" type="presParOf" srcId="{ECE38161-8103-40DF-8E84-5C65B18B3FFD}" destId="{29E8856F-A735-49E0-B447-0F96065C5A79}" srcOrd="2" destOrd="0" presId="urn:microsoft.com/office/officeart/2005/8/layout/list1"/>
    <dgm:cxn modelId="{85BDE2F5-7A07-4F43-A99E-77E11B885FA1}" type="presParOf" srcId="{ECE38161-8103-40DF-8E84-5C65B18B3FFD}" destId="{C2F6962A-A5D1-4FE9-B8E7-CE3CD0B8FB10}" srcOrd="3" destOrd="0" presId="urn:microsoft.com/office/officeart/2005/8/layout/list1"/>
    <dgm:cxn modelId="{28C63E49-83DF-40A7-9A15-492559E3631C}" type="presParOf" srcId="{ECE38161-8103-40DF-8E84-5C65B18B3FFD}" destId="{FD341C85-6701-4033-94F4-CD58A11032B2}" srcOrd="4" destOrd="0" presId="urn:microsoft.com/office/officeart/2005/8/layout/list1"/>
    <dgm:cxn modelId="{DFAE8F5C-BC81-41B9-90F2-3F4AD19C0A08}" type="presParOf" srcId="{FD341C85-6701-4033-94F4-CD58A11032B2}" destId="{812063DB-6036-4890-BB87-857B67918D62}" srcOrd="0" destOrd="0" presId="urn:microsoft.com/office/officeart/2005/8/layout/list1"/>
    <dgm:cxn modelId="{B2642817-A2AE-414E-B84D-18DDAB6BA792}" type="presParOf" srcId="{FD341C85-6701-4033-94F4-CD58A11032B2}" destId="{3D406B01-281A-4556-A0D1-2545F94C0F2E}" srcOrd="1" destOrd="0" presId="urn:microsoft.com/office/officeart/2005/8/layout/list1"/>
    <dgm:cxn modelId="{A2A54558-932E-4FC8-B2AD-1EDAC091243E}" type="presParOf" srcId="{ECE38161-8103-40DF-8E84-5C65B18B3FFD}" destId="{BC68F652-9FA6-4C87-9F5C-603AD1D5F3E5}" srcOrd="5" destOrd="0" presId="urn:microsoft.com/office/officeart/2005/8/layout/list1"/>
    <dgm:cxn modelId="{392C3089-71B9-4866-ADE3-E1CCA98B013B}" type="presParOf" srcId="{ECE38161-8103-40DF-8E84-5C65B18B3FFD}" destId="{ED1B932A-9C91-41FE-9A87-A94FCFB65589}" srcOrd="6" destOrd="0" presId="urn:microsoft.com/office/officeart/2005/8/layout/list1"/>
    <dgm:cxn modelId="{D60872B4-DD3E-4369-8544-61B1D00C3A82}" type="presParOf" srcId="{ECE38161-8103-40DF-8E84-5C65B18B3FFD}" destId="{DDCDD51C-C10D-47C3-B57A-A586C1BE7072}" srcOrd="7" destOrd="0" presId="urn:microsoft.com/office/officeart/2005/8/layout/list1"/>
    <dgm:cxn modelId="{99961628-865F-498F-920A-313624320126}" type="presParOf" srcId="{ECE38161-8103-40DF-8E84-5C65B18B3FFD}" destId="{F3F42053-DA4E-4AB4-967B-17B111E92AFD}" srcOrd="8" destOrd="0" presId="urn:microsoft.com/office/officeart/2005/8/layout/list1"/>
    <dgm:cxn modelId="{59A44A2C-A474-4992-94C2-C584FC080CBB}" type="presParOf" srcId="{F3F42053-DA4E-4AB4-967B-17B111E92AFD}" destId="{FD3C31BA-C322-4841-9B61-43CB00A5CC6A}" srcOrd="0" destOrd="0" presId="urn:microsoft.com/office/officeart/2005/8/layout/list1"/>
    <dgm:cxn modelId="{B62870FE-1409-44AB-9950-F055E31F0AA9}" type="presParOf" srcId="{F3F42053-DA4E-4AB4-967B-17B111E92AFD}" destId="{BC3FB70E-4928-48A7-8596-0EF99E673053}" srcOrd="1" destOrd="0" presId="urn:microsoft.com/office/officeart/2005/8/layout/list1"/>
    <dgm:cxn modelId="{F1C0B0F3-A425-43F9-910E-E0E2AC0547B3}" type="presParOf" srcId="{ECE38161-8103-40DF-8E84-5C65B18B3FFD}" destId="{2A278133-B74E-4358-8052-527D2EC2C467}" srcOrd="9" destOrd="0" presId="urn:microsoft.com/office/officeart/2005/8/layout/list1"/>
    <dgm:cxn modelId="{0124D164-9F58-406D-A344-3146A4C5C11C}" type="presParOf" srcId="{ECE38161-8103-40DF-8E84-5C65B18B3FFD}" destId="{68EB9D02-1412-467F-B5A5-C15A246F6DC2}" srcOrd="10" destOrd="0" presId="urn:microsoft.com/office/officeart/2005/8/layout/list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289BA-53D6-4C53-913C-04331CFB3F10}">
      <dsp:nvSpPr>
        <dsp:cNvPr id="0" name=""/>
        <dsp:cNvSpPr/>
      </dsp:nvSpPr>
      <dsp:spPr>
        <a:xfrm rot="16200000">
          <a:off x="884770" y="-883785"/>
          <a:ext cx="792087" cy="2559659"/>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lvl="0" algn="ctr" defTabSz="711200">
            <a:lnSpc>
              <a:spcPct val="90000"/>
            </a:lnSpc>
            <a:spcBef>
              <a:spcPct val="0"/>
            </a:spcBef>
            <a:spcAft>
              <a:spcPct val="35000"/>
            </a:spcAft>
          </a:pPr>
          <a:r>
            <a:rPr lang="es-PE" sz="1600" kern="1200" dirty="0" smtClean="0">
              <a:latin typeface="Arial" panose="020B0604020202020204" pitchFamily="34" charset="0"/>
              <a:cs typeface="Arial" panose="020B0604020202020204" pitchFamily="34" charset="0"/>
            </a:rPr>
            <a:t>Liberalización del comercio y de la inversión</a:t>
          </a:r>
          <a:endParaRPr lang="es-PE" sz="1600" kern="1200" dirty="0"/>
        </a:p>
      </dsp:txBody>
      <dsp:txXfrm rot="5400000">
        <a:off x="984" y="158418"/>
        <a:ext cx="2559659" cy="475253"/>
      </dsp:txXfrm>
    </dsp:sp>
    <dsp:sp modelId="{CE7AAAB9-443F-4DF9-93C6-87DDEF8074DE}">
      <dsp:nvSpPr>
        <dsp:cNvPr id="0" name=""/>
        <dsp:cNvSpPr/>
      </dsp:nvSpPr>
      <dsp:spPr>
        <a:xfrm rot="16200000">
          <a:off x="3636404" y="-883785"/>
          <a:ext cx="792087" cy="2559659"/>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lvl="0" algn="ctr" defTabSz="711200">
            <a:lnSpc>
              <a:spcPct val="90000"/>
            </a:lnSpc>
            <a:spcBef>
              <a:spcPct val="0"/>
            </a:spcBef>
            <a:spcAft>
              <a:spcPct val="35000"/>
            </a:spcAft>
          </a:pPr>
          <a:r>
            <a:rPr lang="es-PE" sz="1600" kern="1200" smtClean="0">
              <a:latin typeface="Arial" panose="020B0604020202020204" pitchFamily="34" charset="0"/>
              <a:cs typeface="Arial" panose="020B0604020202020204" pitchFamily="34" charset="0"/>
            </a:rPr>
            <a:t>Facilitación de los negocios</a:t>
          </a:r>
          <a:endParaRPr lang="es-PE" sz="1600" kern="1200" dirty="0">
            <a:latin typeface="Arial" panose="020B0604020202020204" pitchFamily="34" charset="0"/>
            <a:cs typeface="Arial" panose="020B0604020202020204" pitchFamily="34" charset="0"/>
          </a:endParaRPr>
        </a:p>
      </dsp:txBody>
      <dsp:txXfrm rot="5400000">
        <a:off x="2752618" y="158418"/>
        <a:ext cx="2559659" cy="475253"/>
      </dsp:txXfrm>
    </dsp:sp>
    <dsp:sp modelId="{E68A5877-F367-44A7-BFDD-B940F1882D6B}">
      <dsp:nvSpPr>
        <dsp:cNvPr id="0" name=""/>
        <dsp:cNvSpPr/>
      </dsp:nvSpPr>
      <dsp:spPr>
        <a:xfrm rot="16200000">
          <a:off x="6388037" y="-883785"/>
          <a:ext cx="792087" cy="2559659"/>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lvl="0" algn="ctr" defTabSz="711200">
            <a:lnSpc>
              <a:spcPct val="90000"/>
            </a:lnSpc>
            <a:spcBef>
              <a:spcPct val="0"/>
            </a:spcBef>
            <a:spcAft>
              <a:spcPct val="35000"/>
            </a:spcAft>
          </a:pPr>
          <a:r>
            <a:rPr lang="es-PE" sz="1600" kern="1200" smtClean="0">
              <a:latin typeface="Arial" panose="020B0604020202020204" pitchFamily="34" charset="0"/>
              <a:cs typeface="Arial" panose="020B0604020202020204" pitchFamily="34" charset="0"/>
            </a:rPr>
            <a:t>Cooperación económica y técnica</a:t>
          </a:r>
          <a:endParaRPr lang="es-PE" sz="1600" kern="1200" dirty="0" smtClean="0">
            <a:latin typeface="Arial" panose="020B0604020202020204" pitchFamily="34" charset="0"/>
            <a:cs typeface="Arial" panose="020B0604020202020204" pitchFamily="34" charset="0"/>
          </a:endParaRPr>
        </a:p>
      </dsp:txBody>
      <dsp:txXfrm rot="5400000">
        <a:off x="5504251" y="158418"/>
        <a:ext cx="2559659" cy="475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E9652-3197-4CAA-A2AF-A0BB99F4B267}">
      <dsp:nvSpPr>
        <dsp:cNvPr id="0" name=""/>
        <dsp:cNvSpPr/>
      </dsp:nvSpPr>
      <dsp:spPr>
        <a:xfrm>
          <a:off x="1885640" y="328118"/>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2005957" y="372409"/>
        <a:ext cx="14275" cy="2857"/>
      </dsp:txXfrm>
    </dsp:sp>
    <dsp:sp modelId="{5EB9B875-956A-445C-9F75-2BABA88F474E}">
      <dsp:nvSpPr>
        <dsp:cNvPr id="0" name=""/>
        <dsp:cNvSpPr/>
      </dsp:nvSpPr>
      <dsp:spPr>
        <a:xfrm>
          <a:off x="646094" y="1434"/>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Aranceles</a:t>
          </a:r>
          <a:endParaRPr lang="es-PE" sz="1200" b="1" kern="1200">
            <a:solidFill>
              <a:schemeClr val="tx1"/>
            </a:solidFill>
          </a:endParaRPr>
        </a:p>
      </dsp:txBody>
      <dsp:txXfrm>
        <a:off x="646094" y="1434"/>
        <a:ext cx="1241346" cy="744807"/>
      </dsp:txXfrm>
    </dsp:sp>
    <dsp:sp modelId="{2C11E17A-6C5A-41C0-B82B-B0181BCB6E3C}">
      <dsp:nvSpPr>
        <dsp:cNvPr id="0" name=""/>
        <dsp:cNvSpPr/>
      </dsp:nvSpPr>
      <dsp:spPr>
        <a:xfrm>
          <a:off x="3412497" y="328118"/>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532814" y="372409"/>
        <a:ext cx="14275" cy="2857"/>
      </dsp:txXfrm>
    </dsp:sp>
    <dsp:sp modelId="{7790DC95-A759-4932-89E3-468873BA6820}">
      <dsp:nvSpPr>
        <dsp:cNvPr id="0" name=""/>
        <dsp:cNvSpPr/>
      </dsp:nvSpPr>
      <dsp:spPr>
        <a:xfrm>
          <a:off x="2172950" y="1434"/>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Barreras no arancelarias</a:t>
          </a:r>
          <a:endParaRPr lang="es-PE" sz="1200" b="1" kern="1200">
            <a:solidFill>
              <a:schemeClr val="tx1"/>
            </a:solidFill>
          </a:endParaRPr>
        </a:p>
      </dsp:txBody>
      <dsp:txXfrm>
        <a:off x="2172950" y="1434"/>
        <a:ext cx="1241346" cy="744807"/>
      </dsp:txXfrm>
    </dsp:sp>
    <dsp:sp modelId="{C4F1C652-4990-4BF0-9E49-7E0CAFEF6183}">
      <dsp:nvSpPr>
        <dsp:cNvPr id="0" name=""/>
        <dsp:cNvSpPr/>
      </dsp:nvSpPr>
      <dsp:spPr>
        <a:xfrm>
          <a:off x="4939353" y="328118"/>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059670" y="372409"/>
        <a:ext cx="14275" cy="2857"/>
      </dsp:txXfrm>
    </dsp:sp>
    <dsp:sp modelId="{B8ED057E-7B7B-496E-B3FD-D66D13861BDC}">
      <dsp:nvSpPr>
        <dsp:cNvPr id="0" name=""/>
        <dsp:cNvSpPr/>
      </dsp:nvSpPr>
      <dsp:spPr>
        <a:xfrm>
          <a:off x="3699806" y="1434"/>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Servicios</a:t>
          </a:r>
          <a:endParaRPr lang="es-PE" sz="1200" b="1" kern="1200">
            <a:solidFill>
              <a:schemeClr val="tx1"/>
            </a:solidFill>
          </a:endParaRPr>
        </a:p>
      </dsp:txBody>
      <dsp:txXfrm>
        <a:off x="3699806" y="1434"/>
        <a:ext cx="1241346" cy="744807"/>
      </dsp:txXfrm>
    </dsp:sp>
    <dsp:sp modelId="{0FECE94A-C00C-4503-9A8C-801DEAB08CF5}">
      <dsp:nvSpPr>
        <dsp:cNvPr id="0" name=""/>
        <dsp:cNvSpPr/>
      </dsp:nvSpPr>
      <dsp:spPr>
        <a:xfrm>
          <a:off x="6466209" y="328118"/>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586526" y="372409"/>
        <a:ext cx="14275" cy="2857"/>
      </dsp:txXfrm>
    </dsp:sp>
    <dsp:sp modelId="{AD2D250F-E43A-4159-92B3-BD51362E1A84}">
      <dsp:nvSpPr>
        <dsp:cNvPr id="0" name=""/>
        <dsp:cNvSpPr/>
      </dsp:nvSpPr>
      <dsp:spPr>
        <a:xfrm>
          <a:off x="5226662" y="1434"/>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Inversión</a:t>
          </a:r>
          <a:endParaRPr lang="es-PE" sz="1200" b="1" kern="1200">
            <a:solidFill>
              <a:schemeClr val="tx1"/>
            </a:solidFill>
          </a:endParaRPr>
        </a:p>
      </dsp:txBody>
      <dsp:txXfrm>
        <a:off x="5226662" y="1434"/>
        <a:ext cx="1241346" cy="744807"/>
      </dsp:txXfrm>
    </dsp:sp>
    <dsp:sp modelId="{7E1F7E10-8FC6-486F-9C66-10A29D601299}">
      <dsp:nvSpPr>
        <dsp:cNvPr id="0" name=""/>
        <dsp:cNvSpPr/>
      </dsp:nvSpPr>
      <dsp:spPr>
        <a:xfrm>
          <a:off x="1266767" y="744442"/>
          <a:ext cx="6107424" cy="254909"/>
        </a:xfrm>
        <a:custGeom>
          <a:avLst/>
          <a:gdLst/>
          <a:ahLst/>
          <a:cxnLst/>
          <a:rect l="0" t="0" r="0" b="0"/>
          <a:pathLst>
            <a:path>
              <a:moveTo>
                <a:pt x="6107424" y="0"/>
              </a:moveTo>
              <a:lnTo>
                <a:pt x="6107424" y="144554"/>
              </a:lnTo>
              <a:lnTo>
                <a:pt x="0" y="144554"/>
              </a:lnTo>
              <a:lnTo>
                <a:pt x="0" y="254909"/>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4167627" y="870468"/>
        <a:ext cx="305704" cy="2857"/>
      </dsp:txXfrm>
    </dsp:sp>
    <dsp:sp modelId="{6A08500C-5CB3-4957-99BA-5FCCA6123916}">
      <dsp:nvSpPr>
        <dsp:cNvPr id="0" name=""/>
        <dsp:cNvSpPr/>
      </dsp:nvSpPr>
      <dsp:spPr>
        <a:xfrm>
          <a:off x="6753519" y="1434"/>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Estándares y Conformidad</a:t>
          </a:r>
          <a:endParaRPr lang="es-PE" sz="1200" b="1" kern="1200">
            <a:solidFill>
              <a:schemeClr val="tx1"/>
            </a:solidFill>
          </a:endParaRPr>
        </a:p>
      </dsp:txBody>
      <dsp:txXfrm>
        <a:off x="6753519" y="1434"/>
        <a:ext cx="1241346" cy="744807"/>
      </dsp:txXfrm>
    </dsp:sp>
    <dsp:sp modelId="{50338CB5-4D4D-4238-B87A-06D95B350AFB}">
      <dsp:nvSpPr>
        <dsp:cNvPr id="0" name=""/>
        <dsp:cNvSpPr/>
      </dsp:nvSpPr>
      <dsp:spPr>
        <a:xfrm>
          <a:off x="1885640" y="1358436"/>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2005957" y="1402727"/>
        <a:ext cx="14275" cy="2857"/>
      </dsp:txXfrm>
    </dsp:sp>
    <dsp:sp modelId="{87708A0F-FE51-4DB6-AB63-72B9E8B3FD68}">
      <dsp:nvSpPr>
        <dsp:cNvPr id="0" name=""/>
        <dsp:cNvSpPr/>
      </dsp:nvSpPr>
      <dsp:spPr>
        <a:xfrm>
          <a:off x="646094" y="1031752"/>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Procedimientos Aduaneros</a:t>
          </a:r>
          <a:endParaRPr lang="es-PE" sz="1200" b="1" kern="1200">
            <a:solidFill>
              <a:schemeClr val="tx1"/>
            </a:solidFill>
          </a:endParaRPr>
        </a:p>
      </dsp:txBody>
      <dsp:txXfrm>
        <a:off x="646094" y="1031752"/>
        <a:ext cx="1241346" cy="744807"/>
      </dsp:txXfrm>
    </dsp:sp>
    <dsp:sp modelId="{C50955C0-52F6-4318-B4C6-7E4159DE8C22}">
      <dsp:nvSpPr>
        <dsp:cNvPr id="0" name=""/>
        <dsp:cNvSpPr/>
      </dsp:nvSpPr>
      <dsp:spPr>
        <a:xfrm>
          <a:off x="3412497" y="1358436"/>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532814" y="1402727"/>
        <a:ext cx="14275" cy="2857"/>
      </dsp:txXfrm>
    </dsp:sp>
    <dsp:sp modelId="{F8042262-9922-4456-8206-26E3CBBAC1C0}">
      <dsp:nvSpPr>
        <dsp:cNvPr id="0" name=""/>
        <dsp:cNvSpPr/>
      </dsp:nvSpPr>
      <dsp:spPr>
        <a:xfrm>
          <a:off x="2172950" y="1031752"/>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Derechos de Propiedad Intelectual</a:t>
          </a:r>
          <a:endParaRPr lang="es-PE" sz="1200" b="1" kern="1200">
            <a:solidFill>
              <a:schemeClr val="tx1"/>
            </a:solidFill>
          </a:endParaRPr>
        </a:p>
      </dsp:txBody>
      <dsp:txXfrm>
        <a:off x="2172950" y="1031752"/>
        <a:ext cx="1241346" cy="744807"/>
      </dsp:txXfrm>
    </dsp:sp>
    <dsp:sp modelId="{3F3A59B6-55F1-40B2-8BC2-0109F4BA63FD}">
      <dsp:nvSpPr>
        <dsp:cNvPr id="0" name=""/>
        <dsp:cNvSpPr/>
      </dsp:nvSpPr>
      <dsp:spPr>
        <a:xfrm>
          <a:off x="4939353" y="1358436"/>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059670" y="1402727"/>
        <a:ext cx="14275" cy="2857"/>
      </dsp:txXfrm>
    </dsp:sp>
    <dsp:sp modelId="{4B079628-9CDC-4A97-A3E4-F0D96D7B5535}">
      <dsp:nvSpPr>
        <dsp:cNvPr id="0" name=""/>
        <dsp:cNvSpPr/>
      </dsp:nvSpPr>
      <dsp:spPr>
        <a:xfrm>
          <a:off x="3699806" y="1031752"/>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Política de Competencia</a:t>
          </a:r>
          <a:endParaRPr lang="es-PE" sz="1200" b="1" kern="1200" dirty="0">
            <a:solidFill>
              <a:schemeClr val="tx1"/>
            </a:solidFill>
          </a:endParaRPr>
        </a:p>
      </dsp:txBody>
      <dsp:txXfrm>
        <a:off x="3699806" y="1031752"/>
        <a:ext cx="1241346" cy="744807"/>
      </dsp:txXfrm>
    </dsp:sp>
    <dsp:sp modelId="{E7CD4E1B-CE4B-4260-9122-5C66B22CD5D7}">
      <dsp:nvSpPr>
        <dsp:cNvPr id="0" name=""/>
        <dsp:cNvSpPr/>
      </dsp:nvSpPr>
      <dsp:spPr>
        <a:xfrm>
          <a:off x="6466209" y="1358436"/>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586526" y="1402727"/>
        <a:ext cx="14275" cy="2857"/>
      </dsp:txXfrm>
    </dsp:sp>
    <dsp:sp modelId="{4E381F71-3EB8-401D-A2B7-8703BDF8F5ED}">
      <dsp:nvSpPr>
        <dsp:cNvPr id="0" name=""/>
        <dsp:cNvSpPr/>
      </dsp:nvSpPr>
      <dsp:spPr>
        <a:xfrm>
          <a:off x="5226662" y="1031752"/>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Compras Públicas</a:t>
          </a:r>
          <a:endParaRPr lang="es-PE" sz="1200" b="1" kern="1200">
            <a:solidFill>
              <a:schemeClr val="tx1"/>
            </a:solidFill>
          </a:endParaRPr>
        </a:p>
      </dsp:txBody>
      <dsp:txXfrm>
        <a:off x="5226662" y="1031752"/>
        <a:ext cx="1241346" cy="744807"/>
      </dsp:txXfrm>
    </dsp:sp>
    <dsp:sp modelId="{722BBD2E-3282-4A56-B426-628BC68EDE6F}">
      <dsp:nvSpPr>
        <dsp:cNvPr id="0" name=""/>
        <dsp:cNvSpPr/>
      </dsp:nvSpPr>
      <dsp:spPr>
        <a:xfrm>
          <a:off x="1266767" y="1774759"/>
          <a:ext cx="6107424" cy="254909"/>
        </a:xfrm>
        <a:custGeom>
          <a:avLst/>
          <a:gdLst/>
          <a:ahLst/>
          <a:cxnLst/>
          <a:rect l="0" t="0" r="0" b="0"/>
          <a:pathLst>
            <a:path>
              <a:moveTo>
                <a:pt x="6107424" y="0"/>
              </a:moveTo>
              <a:lnTo>
                <a:pt x="6107424" y="144554"/>
              </a:lnTo>
              <a:lnTo>
                <a:pt x="0" y="144554"/>
              </a:lnTo>
              <a:lnTo>
                <a:pt x="0" y="254909"/>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4167627" y="1900785"/>
        <a:ext cx="305704" cy="2857"/>
      </dsp:txXfrm>
    </dsp:sp>
    <dsp:sp modelId="{0542DDE6-DC3A-4350-8ABC-9DAF5CE9B6ED}">
      <dsp:nvSpPr>
        <dsp:cNvPr id="0" name=""/>
        <dsp:cNvSpPr/>
      </dsp:nvSpPr>
      <dsp:spPr>
        <a:xfrm>
          <a:off x="6753519" y="1031752"/>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Desregulación</a:t>
          </a:r>
          <a:endParaRPr lang="es-PE" sz="1200" b="1" kern="1200" dirty="0">
            <a:solidFill>
              <a:schemeClr val="tx1"/>
            </a:solidFill>
          </a:endParaRPr>
        </a:p>
      </dsp:txBody>
      <dsp:txXfrm>
        <a:off x="6753519" y="1031752"/>
        <a:ext cx="1241346" cy="744807"/>
      </dsp:txXfrm>
    </dsp:sp>
    <dsp:sp modelId="{8D047038-3EC6-4855-BA47-9A8F22EAFE84}">
      <dsp:nvSpPr>
        <dsp:cNvPr id="0" name=""/>
        <dsp:cNvSpPr/>
      </dsp:nvSpPr>
      <dsp:spPr>
        <a:xfrm>
          <a:off x="1885640" y="2388753"/>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2005957" y="2433044"/>
        <a:ext cx="14275" cy="2857"/>
      </dsp:txXfrm>
    </dsp:sp>
    <dsp:sp modelId="{0238ACFB-06D8-4AD2-9238-3B2C8D9BA1B1}">
      <dsp:nvSpPr>
        <dsp:cNvPr id="0" name=""/>
        <dsp:cNvSpPr/>
      </dsp:nvSpPr>
      <dsp:spPr>
        <a:xfrm>
          <a:off x="646094" y="2062069"/>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Obligaciones OMC/Reglas de Origen</a:t>
          </a:r>
          <a:endParaRPr lang="es-PE" sz="1200" b="1" kern="1200">
            <a:solidFill>
              <a:schemeClr val="tx1"/>
            </a:solidFill>
          </a:endParaRPr>
        </a:p>
      </dsp:txBody>
      <dsp:txXfrm>
        <a:off x="646094" y="2062069"/>
        <a:ext cx="1241346" cy="744807"/>
      </dsp:txXfrm>
    </dsp:sp>
    <dsp:sp modelId="{24899F03-E4E4-435E-8D3F-2151A4785D98}">
      <dsp:nvSpPr>
        <dsp:cNvPr id="0" name=""/>
        <dsp:cNvSpPr/>
      </dsp:nvSpPr>
      <dsp:spPr>
        <a:xfrm>
          <a:off x="3412497" y="2388753"/>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532814" y="2433044"/>
        <a:ext cx="14275" cy="2857"/>
      </dsp:txXfrm>
    </dsp:sp>
    <dsp:sp modelId="{E0E27429-B725-4442-A5B6-FF3D3393F616}">
      <dsp:nvSpPr>
        <dsp:cNvPr id="0" name=""/>
        <dsp:cNvSpPr/>
      </dsp:nvSpPr>
      <dsp:spPr>
        <a:xfrm>
          <a:off x="2172950" y="2062069"/>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Mediación de Disputas</a:t>
          </a:r>
          <a:endParaRPr lang="es-PE" sz="1200" b="1" kern="1200">
            <a:solidFill>
              <a:schemeClr val="tx1"/>
            </a:solidFill>
          </a:endParaRPr>
        </a:p>
      </dsp:txBody>
      <dsp:txXfrm>
        <a:off x="2172950" y="2062069"/>
        <a:ext cx="1241346" cy="744807"/>
      </dsp:txXfrm>
    </dsp:sp>
    <dsp:sp modelId="{809C3002-8804-4977-A04B-79F515ED446D}">
      <dsp:nvSpPr>
        <dsp:cNvPr id="0" name=""/>
        <dsp:cNvSpPr/>
      </dsp:nvSpPr>
      <dsp:spPr>
        <a:xfrm>
          <a:off x="4939353" y="2388753"/>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059670" y="2433044"/>
        <a:ext cx="14275" cy="2857"/>
      </dsp:txXfrm>
    </dsp:sp>
    <dsp:sp modelId="{AB787663-2728-40EE-9B22-35B24A25826D}">
      <dsp:nvSpPr>
        <dsp:cNvPr id="0" name=""/>
        <dsp:cNvSpPr/>
      </dsp:nvSpPr>
      <dsp:spPr>
        <a:xfrm>
          <a:off x="3699806" y="2062069"/>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Movilidad de personas de negocios</a:t>
          </a:r>
          <a:endParaRPr lang="es-PE" sz="1200" b="1" kern="1200">
            <a:solidFill>
              <a:schemeClr val="tx1"/>
            </a:solidFill>
          </a:endParaRPr>
        </a:p>
      </dsp:txBody>
      <dsp:txXfrm>
        <a:off x="3699806" y="2062069"/>
        <a:ext cx="1241346" cy="744807"/>
      </dsp:txXfrm>
    </dsp:sp>
    <dsp:sp modelId="{6E9E45BB-E88A-46E0-9907-F2D95E192D55}">
      <dsp:nvSpPr>
        <dsp:cNvPr id="0" name=""/>
        <dsp:cNvSpPr/>
      </dsp:nvSpPr>
      <dsp:spPr>
        <a:xfrm>
          <a:off x="6466209" y="2388753"/>
          <a:ext cx="254909" cy="91440"/>
        </a:xfrm>
        <a:custGeom>
          <a:avLst/>
          <a:gdLst/>
          <a:ahLst/>
          <a:cxnLst/>
          <a:rect l="0" t="0" r="0" b="0"/>
          <a:pathLst>
            <a:path>
              <a:moveTo>
                <a:pt x="0" y="45720"/>
              </a:moveTo>
              <a:lnTo>
                <a:pt x="254909" y="45720"/>
              </a:lnTo>
            </a:path>
          </a:pathLst>
        </a:custGeom>
        <a:noFill/>
        <a:ln w="9525" cap="flat" cmpd="sng" algn="ctr">
          <a:solidFill>
            <a:srgbClr val="FF0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586526" y="2433044"/>
        <a:ext cx="14275" cy="2857"/>
      </dsp:txXfrm>
    </dsp:sp>
    <dsp:sp modelId="{C64D61F8-B5CB-45E7-88E0-B4185C398FB0}">
      <dsp:nvSpPr>
        <dsp:cNvPr id="0" name=""/>
        <dsp:cNvSpPr/>
      </dsp:nvSpPr>
      <dsp:spPr>
        <a:xfrm>
          <a:off x="5226662" y="2062069"/>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Transparencia</a:t>
          </a:r>
          <a:endParaRPr lang="es-PE" sz="1200" b="1" kern="1200" dirty="0">
            <a:solidFill>
              <a:schemeClr val="tx1"/>
            </a:solidFill>
          </a:endParaRPr>
        </a:p>
      </dsp:txBody>
      <dsp:txXfrm>
        <a:off x="5226662" y="2062069"/>
        <a:ext cx="1241346" cy="744807"/>
      </dsp:txXfrm>
    </dsp:sp>
    <dsp:sp modelId="{D23C79A3-7320-4FE0-9020-36E536B6E72A}">
      <dsp:nvSpPr>
        <dsp:cNvPr id="0" name=""/>
        <dsp:cNvSpPr/>
      </dsp:nvSpPr>
      <dsp:spPr>
        <a:xfrm>
          <a:off x="6753519" y="2062069"/>
          <a:ext cx="1241346" cy="744807"/>
        </a:xfrm>
        <a:prstGeom prst="rect">
          <a:avLst/>
        </a:prstGeom>
        <a:solidFill>
          <a:schemeClr val="bg1">
            <a:alpha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PE" sz="1200" b="1" kern="1200" smtClean="0">
              <a:solidFill>
                <a:schemeClr val="tx1"/>
              </a:solidFill>
            </a:rPr>
            <a:t>Acuerdos de Libre Comercio /Acuerdos de Comercio</a:t>
          </a:r>
          <a:endParaRPr lang="es-PE" sz="1200" b="1" kern="1200" dirty="0">
            <a:solidFill>
              <a:schemeClr val="tx1"/>
            </a:solidFill>
          </a:endParaRPr>
        </a:p>
      </dsp:txBody>
      <dsp:txXfrm>
        <a:off x="6753519" y="2062069"/>
        <a:ext cx="1241346" cy="744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8856F-A735-49E0-B447-0F96065C5A79}">
      <dsp:nvSpPr>
        <dsp:cNvPr id="0" name=""/>
        <dsp:cNvSpPr/>
      </dsp:nvSpPr>
      <dsp:spPr>
        <a:xfrm>
          <a:off x="0" y="426564"/>
          <a:ext cx="7200799" cy="6804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2A1F64B-7377-49BA-9C13-F09A8CF5B4FA}">
      <dsp:nvSpPr>
        <dsp:cNvPr id="0" name=""/>
        <dsp:cNvSpPr/>
      </dsp:nvSpPr>
      <dsp:spPr>
        <a:xfrm>
          <a:off x="360040" y="72009"/>
          <a:ext cx="5760654" cy="7970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Avanzar hacia el Área del Libre Comercio del Asia Pacífico / Integración Económica Regional</a:t>
          </a:r>
          <a:endParaRPr lang="es-PE" sz="1800" b="0" kern="1200" dirty="0">
            <a:latin typeface="Arial" panose="020B0604020202020204" pitchFamily="34" charset="0"/>
            <a:cs typeface="Arial" panose="020B0604020202020204" pitchFamily="34" charset="0"/>
          </a:endParaRPr>
        </a:p>
      </dsp:txBody>
      <dsp:txXfrm>
        <a:off x="398948" y="110917"/>
        <a:ext cx="5682838" cy="719224"/>
      </dsp:txXfrm>
    </dsp:sp>
    <dsp:sp modelId="{ED1B932A-9C91-41FE-9A87-A94FCFB65589}">
      <dsp:nvSpPr>
        <dsp:cNvPr id="0" name=""/>
        <dsp:cNvSpPr/>
      </dsp:nvSpPr>
      <dsp:spPr>
        <a:xfrm>
          <a:off x="0" y="1651284"/>
          <a:ext cx="7200799" cy="6804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D406B01-281A-4556-A0D1-2545F94C0F2E}">
      <dsp:nvSpPr>
        <dsp:cNvPr id="0" name=""/>
        <dsp:cNvSpPr/>
      </dsp:nvSpPr>
      <dsp:spPr>
        <a:xfrm>
          <a:off x="360040" y="1296147"/>
          <a:ext cx="5760654" cy="7970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Promover la internacionalización de las pymes y su inserción en las cadenas globales de valor</a:t>
          </a:r>
          <a:endParaRPr lang="es-PE" sz="1800" b="0" kern="1200" dirty="0">
            <a:latin typeface="Arial" panose="020B0604020202020204" pitchFamily="34" charset="0"/>
            <a:cs typeface="Arial" panose="020B0604020202020204" pitchFamily="34" charset="0"/>
          </a:endParaRPr>
        </a:p>
      </dsp:txBody>
      <dsp:txXfrm>
        <a:off x="398948" y="1335055"/>
        <a:ext cx="5682838" cy="719224"/>
      </dsp:txXfrm>
    </dsp:sp>
    <dsp:sp modelId="{68EB9D02-1412-467F-B5A5-C15A246F6DC2}">
      <dsp:nvSpPr>
        <dsp:cNvPr id="0" name=""/>
        <dsp:cNvSpPr/>
      </dsp:nvSpPr>
      <dsp:spPr>
        <a:xfrm>
          <a:off x="0" y="2876005"/>
          <a:ext cx="7200799" cy="6804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C3FB70E-4928-48A7-8596-0EF99E673053}">
      <dsp:nvSpPr>
        <dsp:cNvPr id="0" name=""/>
        <dsp:cNvSpPr/>
      </dsp:nvSpPr>
      <dsp:spPr>
        <a:xfrm>
          <a:off x="360040" y="2520278"/>
          <a:ext cx="5760654" cy="7970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Mejorar la eficiencia de la cadena de suministros y la conectividad en la región</a:t>
          </a:r>
          <a:endParaRPr lang="es-PE" sz="1800" b="0" kern="1200" dirty="0">
            <a:latin typeface="Arial" panose="020B0604020202020204" pitchFamily="34" charset="0"/>
            <a:cs typeface="Arial" panose="020B0604020202020204" pitchFamily="34" charset="0"/>
          </a:endParaRPr>
        </a:p>
      </dsp:txBody>
      <dsp:txXfrm>
        <a:off x="398948" y="2559186"/>
        <a:ext cx="5682838"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0.05814</cdr:x>
      <cdr:y>0.96188</cdr:y>
    </cdr:from>
    <cdr:to>
      <cdr:x>0.26027</cdr:x>
      <cdr:y>1</cdr:y>
    </cdr:to>
    <cdr:sp macro="" textlink="">
      <cdr:nvSpPr>
        <cdr:cNvPr id="2" name="1 CuadroTexto"/>
        <cdr:cNvSpPr txBox="1"/>
      </cdr:nvSpPr>
      <cdr:spPr>
        <a:xfrm xmlns:a="http://schemas.openxmlformats.org/drawingml/2006/main">
          <a:off x="360039" y="5679570"/>
          <a:ext cx="1251728" cy="2250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PE" sz="1100" b="1" dirty="0"/>
            <a:t>Fuente: FMI 2015 </a:t>
          </a:r>
        </a:p>
      </cdr:txBody>
    </cdr:sp>
  </cdr:relSizeAnchor>
</c:userShapes>
</file>

<file path=ppt/drawings/drawing2.xml><?xml version="1.0" encoding="utf-8"?>
<c:userShapes xmlns:c="http://schemas.openxmlformats.org/drawingml/2006/chart">
  <cdr:relSizeAnchor xmlns:cdr="http://schemas.openxmlformats.org/drawingml/2006/chartDrawing">
    <cdr:from>
      <cdr:x>0.14588</cdr:x>
      <cdr:y>0</cdr:y>
    </cdr:from>
    <cdr:to>
      <cdr:x>0.85355</cdr:x>
      <cdr:y>0.17105</cdr:y>
    </cdr:to>
    <cdr:sp macro="" textlink="">
      <cdr:nvSpPr>
        <cdr:cNvPr id="2" name="1 CuadroTexto"/>
        <cdr:cNvSpPr txBox="1"/>
      </cdr:nvSpPr>
      <cdr:spPr>
        <a:xfrm xmlns:a="http://schemas.openxmlformats.org/drawingml/2006/main">
          <a:off x="1217241" y="0"/>
          <a:ext cx="5904656" cy="93610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s-ES" sz="1800" b="1" dirty="0" smtClean="0"/>
            <a:t>Exportaciones de </a:t>
          </a:r>
          <a:r>
            <a:rPr lang="es-ES" sz="1800" b="1" dirty="0"/>
            <a:t>la Alianza del Pacífico a las Economías</a:t>
          </a:r>
          <a:r>
            <a:rPr lang="es-ES" sz="1800" b="1" baseline="0" dirty="0"/>
            <a:t> de APEC 2010-2014 </a:t>
          </a:r>
        </a:p>
        <a:p xmlns:a="http://schemas.openxmlformats.org/drawingml/2006/main">
          <a:pPr algn="ctr"/>
          <a:r>
            <a:rPr lang="es-ES" b="1" baseline="0" dirty="0"/>
            <a:t>(US$ millones)</a:t>
          </a:r>
        </a:p>
        <a:p xmlns:a="http://schemas.openxmlformats.org/drawingml/2006/main">
          <a:endParaRPr lang="es-ES" sz="1100" dirty="0"/>
        </a:p>
      </cdr:txBody>
    </cdr:sp>
  </cdr:relSizeAnchor>
  <cdr:relSizeAnchor xmlns:cdr="http://schemas.openxmlformats.org/drawingml/2006/chartDrawing">
    <cdr:from>
      <cdr:x>0.43484</cdr:x>
      <cdr:y>0.74821</cdr:y>
    </cdr:from>
    <cdr:to>
      <cdr:x>0.50539</cdr:x>
      <cdr:y>0.8115</cdr:y>
    </cdr:to>
    <cdr:sp macro="" textlink="">
      <cdr:nvSpPr>
        <cdr:cNvPr id="3" name="4 CuadroTexto"/>
        <cdr:cNvSpPr txBox="1"/>
      </cdr:nvSpPr>
      <cdr:spPr>
        <a:xfrm xmlns:a="http://schemas.openxmlformats.org/drawingml/2006/main">
          <a:off x="3628277" y="4094644"/>
          <a:ext cx="588662" cy="34636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400" b="1" dirty="0">
              <a:solidFill>
                <a:sysClr val="window" lastClr="FFFFFF"/>
              </a:solidFill>
              <a:latin typeface="Arial" pitchFamily="34" charset="0"/>
              <a:cs typeface="Arial" pitchFamily="34" charset="0"/>
            </a:rPr>
            <a:t>77%</a:t>
          </a:r>
        </a:p>
      </cdr:txBody>
    </cdr:sp>
  </cdr:relSizeAnchor>
  <cdr:relSizeAnchor xmlns:cdr="http://schemas.openxmlformats.org/drawingml/2006/chartDrawing">
    <cdr:from>
      <cdr:x>0.57738</cdr:x>
      <cdr:y>0.75</cdr:y>
    </cdr:from>
    <cdr:to>
      <cdr:x>0.64793</cdr:x>
      <cdr:y>0.81329</cdr:y>
    </cdr:to>
    <cdr:sp macro="" textlink="">
      <cdr:nvSpPr>
        <cdr:cNvPr id="4" name="4 CuadroTexto"/>
        <cdr:cNvSpPr txBox="1"/>
      </cdr:nvSpPr>
      <cdr:spPr>
        <a:xfrm xmlns:a="http://schemas.openxmlformats.org/drawingml/2006/main">
          <a:off x="4817641" y="4104456"/>
          <a:ext cx="588662" cy="34636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400" b="1" dirty="0">
              <a:solidFill>
                <a:sysClr val="window" lastClr="FFFFFF"/>
              </a:solidFill>
              <a:latin typeface="Arial" pitchFamily="34" charset="0"/>
              <a:cs typeface="Arial" pitchFamily="34" charset="0"/>
            </a:rPr>
            <a:t>78%</a:t>
          </a:r>
        </a:p>
      </cdr:txBody>
    </cdr:sp>
  </cdr:relSizeAnchor>
  <cdr:relSizeAnchor xmlns:cdr="http://schemas.openxmlformats.org/drawingml/2006/chartDrawing">
    <cdr:from>
      <cdr:x>0.71547</cdr:x>
      <cdr:y>0.74821</cdr:y>
    </cdr:from>
    <cdr:to>
      <cdr:x>0.78602</cdr:x>
      <cdr:y>0.8115</cdr:y>
    </cdr:to>
    <cdr:sp macro="" textlink="">
      <cdr:nvSpPr>
        <cdr:cNvPr id="5" name="4 CuadroTexto"/>
        <cdr:cNvSpPr txBox="1"/>
      </cdr:nvSpPr>
      <cdr:spPr>
        <a:xfrm xmlns:a="http://schemas.openxmlformats.org/drawingml/2006/main">
          <a:off x="5969769" y="4094644"/>
          <a:ext cx="588662" cy="34636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400" b="1" dirty="0">
              <a:solidFill>
                <a:sysClr val="window" lastClr="FFFFFF"/>
              </a:solidFill>
              <a:latin typeface="Arial" pitchFamily="34" charset="0"/>
              <a:cs typeface="Arial" pitchFamily="34" charset="0"/>
            </a:rPr>
            <a:t>79%</a:t>
          </a:r>
        </a:p>
      </cdr:txBody>
    </cdr:sp>
  </cdr:relSizeAnchor>
  <cdr:relSizeAnchor xmlns:cdr="http://schemas.openxmlformats.org/drawingml/2006/chartDrawing">
    <cdr:from>
      <cdr:x>0.56012</cdr:x>
      <cdr:y>0.19737</cdr:y>
    </cdr:from>
    <cdr:to>
      <cdr:x>0.64642</cdr:x>
      <cdr:y>0.23684</cdr:y>
    </cdr:to>
    <cdr:sp macro="" textlink="">
      <cdr:nvSpPr>
        <cdr:cNvPr id="6" name="5 CuadroTexto"/>
        <cdr:cNvSpPr txBox="1"/>
      </cdr:nvSpPr>
      <cdr:spPr>
        <a:xfrm xmlns:a="http://schemas.openxmlformats.org/drawingml/2006/main">
          <a:off x="4673625" y="1080120"/>
          <a:ext cx="72008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PE" sz="1100" b="1" dirty="0" smtClean="0"/>
            <a:t>557, 338</a:t>
          </a:r>
          <a:endParaRPr lang="es-PE" sz="1100" b="1" dirty="0"/>
        </a:p>
      </cdr:txBody>
    </cdr:sp>
  </cdr:relSizeAnchor>
  <cdr:relSizeAnchor xmlns:cdr="http://schemas.openxmlformats.org/drawingml/2006/chartDrawing">
    <cdr:from>
      <cdr:x>0.28403</cdr:x>
      <cdr:y>0.22368</cdr:y>
    </cdr:from>
    <cdr:to>
      <cdr:x>0.38752</cdr:x>
      <cdr:y>0.26806</cdr:y>
    </cdr:to>
    <cdr:sp macro="" textlink="">
      <cdr:nvSpPr>
        <cdr:cNvPr id="7" name="6 CuadroTexto"/>
        <cdr:cNvSpPr txBox="1"/>
      </cdr:nvSpPr>
      <cdr:spPr>
        <a:xfrm xmlns:a="http://schemas.openxmlformats.org/drawingml/2006/main">
          <a:off x="2369877" y="1224136"/>
          <a:ext cx="863588" cy="2428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PE" sz="1100" dirty="0"/>
        </a:p>
      </cdr:txBody>
    </cdr:sp>
  </cdr:relSizeAnchor>
  <cdr:relSizeAnchor xmlns:cdr="http://schemas.openxmlformats.org/drawingml/2006/chartDrawing">
    <cdr:from>
      <cdr:x>0.28403</cdr:x>
      <cdr:y>0.23684</cdr:y>
    </cdr:from>
    <cdr:to>
      <cdr:x>0.38752</cdr:x>
      <cdr:y>0.28947</cdr:y>
    </cdr:to>
    <cdr:sp macro="" textlink="">
      <cdr:nvSpPr>
        <cdr:cNvPr id="8" name="7 CuadroTexto"/>
        <cdr:cNvSpPr txBox="1"/>
      </cdr:nvSpPr>
      <cdr:spPr>
        <a:xfrm xmlns:a="http://schemas.openxmlformats.org/drawingml/2006/main">
          <a:off x="2369877" y="1296144"/>
          <a:ext cx="86358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PE" sz="1100" b="1" dirty="0" smtClean="0"/>
            <a:t>553, 596</a:t>
          </a:r>
          <a:endParaRPr lang="es-PE"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0.25387</cdr:x>
      <cdr:y>0.01526</cdr:y>
    </cdr:from>
    <cdr:to>
      <cdr:x>0.87758</cdr:x>
      <cdr:y>0.21058</cdr:y>
    </cdr:to>
    <cdr:sp macro="" textlink="">
      <cdr:nvSpPr>
        <cdr:cNvPr id="2" name="1 CuadroTexto"/>
        <cdr:cNvSpPr txBox="1"/>
      </cdr:nvSpPr>
      <cdr:spPr>
        <a:xfrm xmlns:a="http://schemas.openxmlformats.org/drawingml/2006/main">
          <a:off x="1876425" y="71438"/>
          <a:ext cx="46101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PE" sz="1100"/>
        </a:p>
      </cdr:txBody>
    </cdr:sp>
  </cdr:relSizeAnchor>
  <cdr:relSizeAnchor xmlns:cdr="http://schemas.openxmlformats.org/drawingml/2006/chartDrawing">
    <cdr:from>
      <cdr:x>0.18557</cdr:x>
      <cdr:y>0.00509</cdr:y>
    </cdr:from>
    <cdr:to>
      <cdr:x>0.83892</cdr:x>
      <cdr:y>0.17407</cdr:y>
    </cdr:to>
    <cdr:sp macro="" textlink="">
      <cdr:nvSpPr>
        <cdr:cNvPr id="3" name="2 CuadroTexto"/>
        <cdr:cNvSpPr txBox="1"/>
      </cdr:nvSpPr>
      <cdr:spPr>
        <a:xfrm xmlns:a="http://schemas.openxmlformats.org/drawingml/2006/main">
          <a:off x="1539540" y="26580"/>
          <a:ext cx="5420371" cy="88240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s-PE" sz="1600" b="1" dirty="0">
              <a:effectLst/>
              <a:latin typeface="+mn-lt"/>
              <a:ea typeface="+mn-ea"/>
              <a:cs typeface="+mn-cs"/>
            </a:rPr>
            <a:t>Arribo</a:t>
          </a:r>
          <a:r>
            <a:rPr lang="es-PE" sz="1600" b="1" baseline="0" dirty="0">
              <a:effectLst/>
              <a:latin typeface="+mn-lt"/>
              <a:ea typeface="+mn-ea"/>
              <a:cs typeface="+mn-cs"/>
            </a:rPr>
            <a:t> de Turistas Provenientes de las Economías APEC a los Países de la Alianza del Pacífico</a:t>
          </a:r>
          <a:endParaRPr lang="es-PE" sz="1600" dirty="0">
            <a:effectLst/>
          </a:endParaRPr>
        </a:p>
        <a:p xmlns:a="http://schemas.openxmlformats.org/drawingml/2006/main">
          <a:pPr algn="ctr"/>
          <a:r>
            <a:rPr lang="es-PE" sz="1600" b="1" baseline="0" dirty="0">
              <a:effectLst/>
              <a:latin typeface="+mn-lt"/>
              <a:ea typeface="+mn-ea"/>
              <a:cs typeface="+mn-cs"/>
            </a:rPr>
            <a:t>(2009 - 2013</a:t>
          </a:r>
          <a:r>
            <a:rPr lang="es-PE" sz="1600" b="1" baseline="0" dirty="0" smtClean="0">
              <a:effectLst/>
              <a:latin typeface="+mn-lt"/>
              <a:ea typeface="+mn-ea"/>
              <a:cs typeface="+mn-cs"/>
            </a:rPr>
            <a:t>)</a:t>
          </a:r>
          <a:endParaRPr lang="es-PE" sz="1600" dirty="0">
            <a:effectLst/>
          </a:endParaRPr>
        </a:p>
      </cdr:txBody>
    </cdr:sp>
  </cdr:relSizeAnchor>
  <cdr:relSizeAnchor xmlns:cdr="http://schemas.openxmlformats.org/drawingml/2006/chartDrawing">
    <cdr:from>
      <cdr:x>0.43398</cdr:x>
      <cdr:y>0.82123</cdr:y>
    </cdr:from>
    <cdr:to>
      <cdr:x>0.49391</cdr:x>
      <cdr:y>0.89524</cdr:y>
    </cdr:to>
    <cdr:sp macro="" textlink="">
      <cdr:nvSpPr>
        <cdr:cNvPr id="4" name="9 CuadroTexto"/>
        <cdr:cNvSpPr txBox="1"/>
      </cdr:nvSpPr>
      <cdr:spPr>
        <a:xfrm xmlns:a="http://schemas.openxmlformats.org/drawingml/2006/main">
          <a:off x="3600400" y="4288402"/>
          <a:ext cx="497247" cy="38647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PE" sz="1400" b="1" dirty="0">
              <a:solidFill>
                <a:schemeClr val="bg1"/>
              </a:solidFill>
            </a:rPr>
            <a:t>80%</a:t>
          </a:r>
        </a:p>
      </cdr:txBody>
    </cdr:sp>
  </cdr:relSizeAnchor>
  <cdr:relSizeAnchor xmlns:cdr="http://schemas.openxmlformats.org/drawingml/2006/chartDrawing">
    <cdr:from>
      <cdr:x>0.58153</cdr:x>
      <cdr:y>0.82124</cdr:y>
    </cdr:from>
    <cdr:to>
      <cdr:x>0.64229</cdr:x>
      <cdr:y>0.89524</cdr:y>
    </cdr:to>
    <cdr:sp macro="" textlink="">
      <cdr:nvSpPr>
        <cdr:cNvPr id="5" name="9 CuadroTexto"/>
        <cdr:cNvSpPr txBox="1"/>
      </cdr:nvSpPr>
      <cdr:spPr>
        <a:xfrm xmlns:a="http://schemas.openxmlformats.org/drawingml/2006/main">
          <a:off x="4824536" y="4288428"/>
          <a:ext cx="504067" cy="38642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PE" sz="1400" b="1" dirty="0">
              <a:solidFill>
                <a:schemeClr val="bg1"/>
              </a:solidFill>
            </a:rPr>
            <a:t>80%</a:t>
          </a:r>
        </a:p>
      </cdr:txBody>
    </cdr:sp>
  </cdr:relSizeAnchor>
  <cdr:relSizeAnchor xmlns:cdr="http://schemas.openxmlformats.org/drawingml/2006/chartDrawing">
    <cdr:from>
      <cdr:x>0.7204</cdr:x>
      <cdr:y>0.82124</cdr:y>
    </cdr:from>
    <cdr:to>
      <cdr:x>0.78116</cdr:x>
      <cdr:y>0.89524</cdr:y>
    </cdr:to>
    <cdr:sp macro="" textlink="">
      <cdr:nvSpPr>
        <cdr:cNvPr id="6" name="9 CuadroTexto"/>
        <cdr:cNvSpPr txBox="1"/>
      </cdr:nvSpPr>
      <cdr:spPr>
        <a:xfrm xmlns:a="http://schemas.openxmlformats.org/drawingml/2006/main">
          <a:off x="5976664" y="4288428"/>
          <a:ext cx="504091" cy="38642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PE" sz="1400" b="1" dirty="0">
              <a:solidFill>
                <a:schemeClr val="bg1"/>
              </a:solidFill>
            </a:rPr>
            <a:t>79%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BEF5D1CA-E13E-4F35-9427-3345D60AA825}" type="datetimeFigureOut">
              <a:rPr lang="es-PE" smtClean="0"/>
              <a:t>03/09/2015</a:t>
            </a:fld>
            <a:endParaRPr lang="es-PE"/>
          </a:p>
        </p:txBody>
      </p:sp>
      <p:sp>
        <p:nvSpPr>
          <p:cNvPr id="4" name="3 Marcador de pie de página"/>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0538DDB3-C769-4A1B-9670-B89E13723369}" type="slidenum">
              <a:rPr lang="es-PE" smtClean="0"/>
              <a:t>‹Nº›</a:t>
            </a:fld>
            <a:endParaRPr lang="es-PE"/>
          </a:p>
        </p:txBody>
      </p:sp>
    </p:spTree>
    <p:extLst>
      <p:ext uri="{BB962C8B-B14F-4D97-AF65-F5344CB8AC3E}">
        <p14:creationId xmlns:p14="http://schemas.microsoft.com/office/powerpoint/2010/main" val="258278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03B9EB49-D0C2-4015-BA26-94FAC8CDD543}" type="datetimeFigureOut">
              <a:rPr lang="es-ES" smtClean="0"/>
              <a:pPr/>
              <a:t>03/09/2015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003C5D2E-E214-4610-B56A-509496860A02}" type="slidenum">
              <a:rPr lang="es-ES" smtClean="0"/>
              <a:pPr/>
              <a:t>‹Nº›</a:t>
            </a:fld>
            <a:endParaRPr lang="es-ES"/>
          </a:p>
        </p:txBody>
      </p:sp>
    </p:spTree>
    <p:extLst>
      <p:ext uri="{BB962C8B-B14F-4D97-AF65-F5344CB8AC3E}">
        <p14:creationId xmlns:p14="http://schemas.microsoft.com/office/powerpoint/2010/main" val="11845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36E787B-46B7-429F-AD5C-F78555124785}" type="slidenum">
              <a:rPr lang="es-ES" smtClean="0"/>
              <a:pPr/>
              <a:t>1</a:t>
            </a:fld>
            <a:endParaRPr lang="es-ES"/>
          </a:p>
        </p:txBody>
      </p:sp>
    </p:spTree>
    <p:extLst>
      <p:ext uri="{BB962C8B-B14F-4D97-AF65-F5344CB8AC3E}">
        <p14:creationId xmlns:p14="http://schemas.microsoft.com/office/powerpoint/2010/main" val="371759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10</a:t>
            </a:fld>
            <a:endParaRPr lang="es-ES"/>
          </a:p>
        </p:txBody>
      </p:sp>
    </p:spTree>
    <p:extLst>
      <p:ext uri="{BB962C8B-B14F-4D97-AF65-F5344CB8AC3E}">
        <p14:creationId xmlns:p14="http://schemas.microsoft.com/office/powerpoint/2010/main" val="72725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11</a:t>
            </a:fld>
            <a:endParaRPr lang="es-ES"/>
          </a:p>
        </p:txBody>
      </p:sp>
    </p:spTree>
    <p:extLst>
      <p:ext uri="{BB962C8B-B14F-4D97-AF65-F5344CB8AC3E}">
        <p14:creationId xmlns:p14="http://schemas.microsoft.com/office/powerpoint/2010/main" val="199351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12</a:t>
            </a:fld>
            <a:endParaRPr lang="es-ES"/>
          </a:p>
        </p:txBody>
      </p:sp>
    </p:spTree>
    <p:extLst>
      <p:ext uri="{BB962C8B-B14F-4D97-AF65-F5344CB8AC3E}">
        <p14:creationId xmlns:p14="http://schemas.microsoft.com/office/powerpoint/2010/main" val="411778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13</a:t>
            </a:fld>
            <a:endParaRPr lang="es-ES"/>
          </a:p>
        </p:txBody>
      </p:sp>
    </p:spTree>
    <p:extLst>
      <p:ext uri="{BB962C8B-B14F-4D97-AF65-F5344CB8AC3E}">
        <p14:creationId xmlns:p14="http://schemas.microsoft.com/office/powerpoint/2010/main" val="132148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14</a:t>
            </a:fld>
            <a:endParaRPr lang="es-ES"/>
          </a:p>
        </p:txBody>
      </p:sp>
    </p:spTree>
    <p:extLst>
      <p:ext uri="{BB962C8B-B14F-4D97-AF65-F5344CB8AC3E}">
        <p14:creationId xmlns:p14="http://schemas.microsoft.com/office/powerpoint/2010/main" val="260041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15</a:t>
            </a:fld>
            <a:endParaRPr lang="es-ES"/>
          </a:p>
        </p:txBody>
      </p:sp>
    </p:spTree>
    <p:extLst>
      <p:ext uri="{BB962C8B-B14F-4D97-AF65-F5344CB8AC3E}">
        <p14:creationId xmlns:p14="http://schemas.microsoft.com/office/powerpoint/2010/main" val="3320611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16</a:t>
            </a:fld>
            <a:endParaRPr lang="es-ES"/>
          </a:p>
        </p:txBody>
      </p:sp>
    </p:spTree>
    <p:extLst>
      <p:ext uri="{BB962C8B-B14F-4D97-AF65-F5344CB8AC3E}">
        <p14:creationId xmlns:p14="http://schemas.microsoft.com/office/powerpoint/2010/main" val="198939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17</a:t>
            </a:fld>
            <a:endParaRPr lang="es-ES"/>
          </a:p>
        </p:txBody>
      </p:sp>
    </p:spTree>
    <p:extLst>
      <p:ext uri="{BB962C8B-B14F-4D97-AF65-F5344CB8AC3E}">
        <p14:creationId xmlns:p14="http://schemas.microsoft.com/office/powerpoint/2010/main" val="4254168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18</a:t>
            </a:fld>
            <a:endParaRPr lang="es-ES"/>
          </a:p>
        </p:txBody>
      </p:sp>
    </p:spTree>
    <p:extLst>
      <p:ext uri="{BB962C8B-B14F-4D97-AF65-F5344CB8AC3E}">
        <p14:creationId xmlns:p14="http://schemas.microsoft.com/office/powerpoint/2010/main" val="1989396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19</a:t>
            </a:fld>
            <a:endParaRPr lang="es-ES"/>
          </a:p>
        </p:txBody>
      </p:sp>
    </p:spTree>
    <p:extLst>
      <p:ext uri="{BB962C8B-B14F-4D97-AF65-F5344CB8AC3E}">
        <p14:creationId xmlns:p14="http://schemas.microsoft.com/office/powerpoint/2010/main" val="198939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36E787B-46B7-429F-AD5C-F78555124785}" type="slidenum">
              <a:rPr lang="es-ES" smtClean="0"/>
              <a:pPr/>
              <a:t>2</a:t>
            </a:fld>
            <a:endParaRPr lang="es-ES"/>
          </a:p>
        </p:txBody>
      </p:sp>
    </p:spTree>
    <p:extLst>
      <p:ext uri="{BB962C8B-B14F-4D97-AF65-F5344CB8AC3E}">
        <p14:creationId xmlns:p14="http://schemas.microsoft.com/office/powerpoint/2010/main" val="3717597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20</a:t>
            </a:fld>
            <a:endParaRPr lang="es-ES"/>
          </a:p>
        </p:txBody>
      </p:sp>
    </p:spTree>
    <p:extLst>
      <p:ext uri="{BB962C8B-B14F-4D97-AF65-F5344CB8AC3E}">
        <p14:creationId xmlns:p14="http://schemas.microsoft.com/office/powerpoint/2010/main" val="197664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21</a:t>
            </a:fld>
            <a:endParaRPr lang="es-ES"/>
          </a:p>
        </p:txBody>
      </p:sp>
    </p:spTree>
    <p:extLst>
      <p:ext uri="{BB962C8B-B14F-4D97-AF65-F5344CB8AC3E}">
        <p14:creationId xmlns:p14="http://schemas.microsoft.com/office/powerpoint/2010/main" val="4182496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22</a:t>
            </a:fld>
            <a:endParaRPr lang="es-ES"/>
          </a:p>
        </p:txBody>
      </p:sp>
    </p:spTree>
    <p:extLst>
      <p:ext uri="{BB962C8B-B14F-4D97-AF65-F5344CB8AC3E}">
        <p14:creationId xmlns:p14="http://schemas.microsoft.com/office/powerpoint/2010/main" val="2449877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23</a:t>
            </a:fld>
            <a:endParaRPr lang="es-ES"/>
          </a:p>
        </p:txBody>
      </p:sp>
    </p:spTree>
    <p:extLst>
      <p:ext uri="{BB962C8B-B14F-4D97-AF65-F5344CB8AC3E}">
        <p14:creationId xmlns:p14="http://schemas.microsoft.com/office/powerpoint/2010/main" val="3483380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24</a:t>
            </a:fld>
            <a:endParaRPr lang="es-ES"/>
          </a:p>
        </p:txBody>
      </p:sp>
    </p:spTree>
    <p:extLst>
      <p:ext uri="{BB962C8B-B14F-4D97-AF65-F5344CB8AC3E}">
        <p14:creationId xmlns:p14="http://schemas.microsoft.com/office/powerpoint/2010/main" val="3132397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25</a:t>
            </a:fld>
            <a:endParaRPr lang="es-ES"/>
          </a:p>
        </p:txBody>
      </p:sp>
    </p:spTree>
    <p:extLst>
      <p:ext uri="{BB962C8B-B14F-4D97-AF65-F5344CB8AC3E}">
        <p14:creationId xmlns:p14="http://schemas.microsoft.com/office/powerpoint/2010/main" val="2420389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26</a:t>
            </a:fld>
            <a:endParaRPr lang="es-ES"/>
          </a:p>
        </p:txBody>
      </p:sp>
    </p:spTree>
    <p:extLst>
      <p:ext uri="{BB962C8B-B14F-4D97-AF65-F5344CB8AC3E}">
        <p14:creationId xmlns:p14="http://schemas.microsoft.com/office/powerpoint/2010/main" val="2651040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27</a:t>
            </a:fld>
            <a:endParaRPr lang="es-ES"/>
          </a:p>
        </p:txBody>
      </p:sp>
    </p:spTree>
    <p:extLst>
      <p:ext uri="{BB962C8B-B14F-4D97-AF65-F5344CB8AC3E}">
        <p14:creationId xmlns:p14="http://schemas.microsoft.com/office/powerpoint/2010/main" val="1953428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28</a:t>
            </a:fld>
            <a:endParaRPr lang="es-ES"/>
          </a:p>
        </p:txBody>
      </p:sp>
    </p:spTree>
    <p:extLst>
      <p:ext uri="{BB962C8B-B14F-4D97-AF65-F5344CB8AC3E}">
        <p14:creationId xmlns:p14="http://schemas.microsoft.com/office/powerpoint/2010/main" val="361663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29</a:t>
            </a:fld>
            <a:endParaRPr lang="es-ES"/>
          </a:p>
        </p:txBody>
      </p:sp>
    </p:spTree>
    <p:extLst>
      <p:ext uri="{BB962C8B-B14F-4D97-AF65-F5344CB8AC3E}">
        <p14:creationId xmlns:p14="http://schemas.microsoft.com/office/powerpoint/2010/main" val="103429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36E787B-46B7-429F-AD5C-F78555124785}" type="slidenum">
              <a:rPr lang="es-ES" smtClean="0"/>
              <a:pPr/>
              <a:t>3</a:t>
            </a:fld>
            <a:endParaRPr lang="es-ES"/>
          </a:p>
        </p:txBody>
      </p:sp>
    </p:spTree>
    <p:extLst>
      <p:ext uri="{BB962C8B-B14F-4D97-AF65-F5344CB8AC3E}">
        <p14:creationId xmlns:p14="http://schemas.microsoft.com/office/powerpoint/2010/main" val="3717597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30</a:t>
            </a:fld>
            <a:endParaRPr lang="es-ES"/>
          </a:p>
        </p:txBody>
      </p:sp>
    </p:spTree>
    <p:extLst>
      <p:ext uri="{BB962C8B-B14F-4D97-AF65-F5344CB8AC3E}">
        <p14:creationId xmlns:p14="http://schemas.microsoft.com/office/powerpoint/2010/main" val="2836927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31</a:t>
            </a:fld>
            <a:endParaRPr lang="es-ES"/>
          </a:p>
        </p:txBody>
      </p:sp>
    </p:spTree>
    <p:extLst>
      <p:ext uri="{BB962C8B-B14F-4D97-AF65-F5344CB8AC3E}">
        <p14:creationId xmlns:p14="http://schemas.microsoft.com/office/powerpoint/2010/main" val="158460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32</a:t>
            </a:fld>
            <a:endParaRPr lang="es-ES"/>
          </a:p>
        </p:txBody>
      </p:sp>
    </p:spTree>
    <p:extLst>
      <p:ext uri="{BB962C8B-B14F-4D97-AF65-F5344CB8AC3E}">
        <p14:creationId xmlns:p14="http://schemas.microsoft.com/office/powerpoint/2010/main" val="2920181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33</a:t>
            </a:fld>
            <a:endParaRPr lang="es-ES"/>
          </a:p>
        </p:txBody>
      </p:sp>
    </p:spTree>
    <p:extLst>
      <p:ext uri="{BB962C8B-B14F-4D97-AF65-F5344CB8AC3E}">
        <p14:creationId xmlns:p14="http://schemas.microsoft.com/office/powerpoint/2010/main" val="3197217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34</a:t>
            </a:fld>
            <a:endParaRPr lang="es-ES"/>
          </a:p>
        </p:txBody>
      </p:sp>
    </p:spTree>
    <p:extLst>
      <p:ext uri="{BB962C8B-B14F-4D97-AF65-F5344CB8AC3E}">
        <p14:creationId xmlns:p14="http://schemas.microsoft.com/office/powerpoint/2010/main" val="2974246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35</a:t>
            </a:fld>
            <a:endParaRPr lang="es-ES"/>
          </a:p>
        </p:txBody>
      </p:sp>
    </p:spTree>
    <p:extLst>
      <p:ext uri="{BB962C8B-B14F-4D97-AF65-F5344CB8AC3E}">
        <p14:creationId xmlns:p14="http://schemas.microsoft.com/office/powerpoint/2010/main" val="493279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36</a:t>
            </a:fld>
            <a:endParaRPr lang="es-ES"/>
          </a:p>
        </p:txBody>
      </p:sp>
    </p:spTree>
    <p:extLst>
      <p:ext uri="{BB962C8B-B14F-4D97-AF65-F5344CB8AC3E}">
        <p14:creationId xmlns:p14="http://schemas.microsoft.com/office/powerpoint/2010/main" val="437978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37</a:t>
            </a:fld>
            <a:endParaRPr lang="es-ES"/>
          </a:p>
        </p:txBody>
      </p:sp>
    </p:spTree>
    <p:extLst>
      <p:ext uri="{BB962C8B-B14F-4D97-AF65-F5344CB8AC3E}">
        <p14:creationId xmlns:p14="http://schemas.microsoft.com/office/powerpoint/2010/main" val="3311468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38</a:t>
            </a:fld>
            <a:endParaRPr lang="es-ES"/>
          </a:p>
        </p:txBody>
      </p:sp>
    </p:spTree>
    <p:extLst>
      <p:ext uri="{BB962C8B-B14F-4D97-AF65-F5344CB8AC3E}">
        <p14:creationId xmlns:p14="http://schemas.microsoft.com/office/powerpoint/2010/main" val="827334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39</a:t>
            </a:fld>
            <a:endParaRPr lang="es-ES"/>
          </a:p>
        </p:txBody>
      </p:sp>
    </p:spTree>
    <p:extLst>
      <p:ext uri="{BB962C8B-B14F-4D97-AF65-F5344CB8AC3E}">
        <p14:creationId xmlns:p14="http://schemas.microsoft.com/office/powerpoint/2010/main" val="289602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4</a:t>
            </a:fld>
            <a:endParaRPr lang="es-ES"/>
          </a:p>
        </p:txBody>
      </p:sp>
    </p:spTree>
    <p:extLst>
      <p:ext uri="{BB962C8B-B14F-4D97-AF65-F5344CB8AC3E}">
        <p14:creationId xmlns:p14="http://schemas.microsoft.com/office/powerpoint/2010/main" val="795567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40</a:t>
            </a:fld>
            <a:endParaRPr lang="es-ES"/>
          </a:p>
        </p:txBody>
      </p:sp>
    </p:spTree>
    <p:extLst>
      <p:ext uri="{BB962C8B-B14F-4D97-AF65-F5344CB8AC3E}">
        <p14:creationId xmlns:p14="http://schemas.microsoft.com/office/powerpoint/2010/main" val="2882198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41</a:t>
            </a:fld>
            <a:endParaRPr lang="es-ES"/>
          </a:p>
        </p:txBody>
      </p:sp>
    </p:spTree>
    <p:extLst>
      <p:ext uri="{BB962C8B-B14F-4D97-AF65-F5344CB8AC3E}">
        <p14:creationId xmlns:p14="http://schemas.microsoft.com/office/powerpoint/2010/main" val="1426031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42</a:t>
            </a:fld>
            <a:endParaRPr lang="es-ES"/>
          </a:p>
        </p:txBody>
      </p:sp>
    </p:spTree>
    <p:extLst>
      <p:ext uri="{BB962C8B-B14F-4D97-AF65-F5344CB8AC3E}">
        <p14:creationId xmlns:p14="http://schemas.microsoft.com/office/powerpoint/2010/main" val="3615135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43</a:t>
            </a:fld>
            <a:endParaRPr lang="es-ES"/>
          </a:p>
        </p:txBody>
      </p:sp>
    </p:spTree>
    <p:extLst>
      <p:ext uri="{BB962C8B-B14F-4D97-AF65-F5344CB8AC3E}">
        <p14:creationId xmlns:p14="http://schemas.microsoft.com/office/powerpoint/2010/main" val="3756447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36E787B-46B7-429F-AD5C-F78555124785}" type="slidenum">
              <a:rPr lang="es-ES" smtClean="0"/>
              <a:pPr/>
              <a:t>44</a:t>
            </a:fld>
            <a:endParaRPr lang="es-ES"/>
          </a:p>
        </p:txBody>
      </p:sp>
    </p:spTree>
    <p:extLst>
      <p:ext uri="{BB962C8B-B14F-4D97-AF65-F5344CB8AC3E}">
        <p14:creationId xmlns:p14="http://schemas.microsoft.com/office/powerpoint/2010/main" val="371759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BF7B50-DAD1-4B65-8771-D85CB0463636}" type="slidenum">
              <a:rPr lang="es-PE" smtClean="0"/>
              <a:t>5</a:t>
            </a:fld>
            <a:endParaRPr lang="es-PE" dirty="0"/>
          </a:p>
        </p:txBody>
      </p:sp>
    </p:spTree>
    <p:extLst>
      <p:ext uri="{BB962C8B-B14F-4D97-AF65-F5344CB8AC3E}">
        <p14:creationId xmlns:p14="http://schemas.microsoft.com/office/powerpoint/2010/main" val="139092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03C5D2E-E214-4610-B56A-509496860A02}" type="slidenum">
              <a:rPr lang="es-ES" smtClean="0"/>
              <a:pPr/>
              <a:t>6</a:t>
            </a:fld>
            <a:endParaRPr lang="es-ES"/>
          </a:p>
        </p:txBody>
      </p:sp>
    </p:spTree>
    <p:extLst>
      <p:ext uri="{BB962C8B-B14F-4D97-AF65-F5344CB8AC3E}">
        <p14:creationId xmlns:p14="http://schemas.microsoft.com/office/powerpoint/2010/main" val="127800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8647A2F-1749-4755-904F-55B08027614D}" type="slidenum">
              <a:rPr lang="es-PE" smtClean="0"/>
              <a:pPr/>
              <a:t>7</a:t>
            </a:fld>
            <a:endParaRPr lang="es-PE"/>
          </a:p>
        </p:txBody>
      </p:sp>
    </p:spTree>
    <p:extLst>
      <p:ext uri="{BB962C8B-B14F-4D97-AF65-F5344CB8AC3E}">
        <p14:creationId xmlns:p14="http://schemas.microsoft.com/office/powerpoint/2010/main" val="80181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smtClean="0"/>
              <a:t>Evaluación de los avances hacia la metas de </a:t>
            </a:r>
            <a:r>
              <a:rPr lang="es-PE" dirty="0" err="1" smtClean="0"/>
              <a:t>Bogor</a:t>
            </a:r>
            <a:r>
              <a:rPr lang="es-PE" dirty="0" smtClean="0"/>
              <a:t> (2010, 2012, 2014)</a:t>
            </a:r>
          </a:p>
          <a:p>
            <a:r>
              <a:rPr lang="es-PE" dirty="0" smtClean="0"/>
              <a:t>http://www.apec.org/About-Us/About-APEC/Achievements-and-Benefits/Bogor-Goals.aspx</a:t>
            </a:r>
            <a:endParaRPr lang="es-PE" dirty="0"/>
          </a:p>
        </p:txBody>
      </p:sp>
      <p:sp>
        <p:nvSpPr>
          <p:cNvPr id="4" name="3 Marcador de número de diapositiva"/>
          <p:cNvSpPr>
            <a:spLocks noGrp="1"/>
          </p:cNvSpPr>
          <p:nvPr>
            <p:ph type="sldNum" sz="quarter" idx="10"/>
          </p:nvPr>
        </p:nvSpPr>
        <p:spPr/>
        <p:txBody>
          <a:bodyPr/>
          <a:lstStyle/>
          <a:p>
            <a:fld id="{28647A2F-1749-4755-904F-55B08027614D}" type="slidenum">
              <a:rPr lang="es-PE" smtClean="0"/>
              <a:pPr/>
              <a:t>8</a:t>
            </a:fld>
            <a:endParaRPr lang="es-PE"/>
          </a:p>
        </p:txBody>
      </p:sp>
    </p:spTree>
    <p:extLst>
      <p:ext uri="{BB962C8B-B14F-4D97-AF65-F5344CB8AC3E}">
        <p14:creationId xmlns:p14="http://schemas.microsoft.com/office/powerpoint/2010/main" val="80181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8647A2F-1749-4755-904F-55B08027614D}" type="slidenum">
              <a:rPr lang="es-PE" smtClean="0"/>
              <a:pPr/>
              <a:t>9</a:t>
            </a:fld>
            <a:endParaRPr lang="es-PE"/>
          </a:p>
        </p:txBody>
      </p:sp>
    </p:spTree>
    <p:extLst>
      <p:ext uri="{BB962C8B-B14F-4D97-AF65-F5344CB8AC3E}">
        <p14:creationId xmlns:p14="http://schemas.microsoft.com/office/powerpoint/2010/main" val="80181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663ADDD-E165-4091-B030-92EF5F36D43B}" type="datetime1">
              <a:rPr lang="es-ES" smtClean="0"/>
              <a:t>03/09/2015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94DA793-626B-476F-B2DB-0A9ED9D8BE60}" type="datetime1">
              <a:rPr lang="es-ES" smtClean="0"/>
              <a:t>03/09/2015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A884A8-D16C-4096-A44B-33689180B2E8}" type="datetime1">
              <a:rPr lang="es-ES" smtClean="0"/>
              <a:t>03/09/2015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CDD30CC-C467-479E-81A4-CC340CA478CE}" type="datetime1">
              <a:rPr lang="es-ES" smtClean="0"/>
              <a:t>03/09/2015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2B8AB4-4D35-4CB9-AEA9-F1605B798919}" type="datetime1">
              <a:rPr lang="es-ES" smtClean="0"/>
              <a:t>03/09/2015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12BE71E-AEFB-41C3-860C-D085DDAB3CF7}" type="datetime1">
              <a:rPr lang="es-ES" smtClean="0"/>
              <a:t>03/09/2015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11F73D0-3A12-4A88-B402-932F1DB667B0}" type="datetime1">
              <a:rPr lang="es-ES" smtClean="0"/>
              <a:t>03/09/2015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67043B3-4B4B-4DD4-9BD4-5233A1459CBD}" type="datetime1">
              <a:rPr lang="es-ES" smtClean="0"/>
              <a:t>03/09/2015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4D7C1F4-085C-443E-9823-E30DB7614F0D}" type="datetime1">
              <a:rPr lang="es-ES" smtClean="0"/>
              <a:t>03/09/2015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BB34A5-4A53-47BB-AA58-00DAE3E27336}" type="datetime1">
              <a:rPr lang="es-ES" smtClean="0"/>
              <a:t>03/09/2015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07DD5A-2FBD-4B9B-9BEC-CBA201D51D13}" type="datetime1">
              <a:rPr lang="es-ES" smtClean="0"/>
              <a:t>03/09/2015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5DD093-EF34-47AD-9067-564669669B2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B2878-0FD6-476F-8B7C-1F252F6DE1AF}" type="datetime1">
              <a:rPr lang="es-ES" smtClean="0"/>
              <a:t>03/09/2015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DD093-EF34-47AD-9067-564669669B2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Hoja_de_c_lculo_de_Microsoft_Excel1.xlsx"/><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package" Target="../embeddings/Hoja_de_c_lculo_de_Microsoft_Excel2.xlsx"/><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hart" Target="../charts/chart6.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eg"/><Relationship Id="rId9" Type="http://schemas.microsoft.com/office/2007/relationships/diagramDrawing" Target="../diagrams/drawing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www.trademap.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chart" Target="../charts/chart8.xml"/><Relationship Id="rId7"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hart" Target="../charts/chart9.xml"/><Relationship Id="rId7"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6.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6.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6.pn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6.pn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6.pn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jpe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6 Imagen" descr="Descripción: cid:image002.png@01CBE3FB.0001DE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781911"/>
            <a:ext cx="10620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29816" y="2852936"/>
            <a:ext cx="8640960" cy="3754874"/>
          </a:xfrm>
          <a:prstGeom prst="rect">
            <a:avLst/>
          </a:prstGeom>
          <a:noFill/>
        </p:spPr>
        <p:txBody>
          <a:bodyPr wrap="square" rtlCol="0">
            <a:spAutoFit/>
          </a:bodyPr>
          <a:lstStyle/>
          <a:p>
            <a:pPr algn="ctr"/>
            <a:endParaRPr lang="es-PE" sz="2800" b="1" dirty="0" smtClean="0">
              <a:latin typeface="Arial" panose="020B0604020202020204" pitchFamily="34" charset="0"/>
              <a:cs typeface="Arial" panose="020B0604020202020204" pitchFamily="34" charset="0"/>
            </a:endParaRPr>
          </a:p>
          <a:p>
            <a:pPr algn="ctr"/>
            <a:r>
              <a:rPr lang="es-PE"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SEMANA ASIA</a:t>
            </a:r>
            <a:endParaRPr lang="es-PE"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PE" sz="2800" b="1" dirty="0" smtClean="0">
                <a:latin typeface="Arial" panose="020B0604020202020204" pitchFamily="34" charset="0"/>
                <a:cs typeface="Arial" panose="020B0604020202020204" pitchFamily="34" charset="0"/>
              </a:rPr>
              <a:t>La Alianza del Pacífico y las </a:t>
            </a:r>
            <a:r>
              <a:rPr lang="es-PE" sz="2800" b="1" dirty="0" err="1" smtClean="0">
                <a:latin typeface="Arial" panose="020B0604020202020204" pitchFamily="34" charset="0"/>
                <a:cs typeface="Arial" panose="020B0604020202020204" pitchFamily="34" charset="0"/>
              </a:rPr>
              <a:t>Multilatinas</a:t>
            </a:r>
            <a:r>
              <a:rPr lang="es-PE" sz="2800" b="1" dirty="0" smtClean="0">
                <a:latin typeface="Arial" panose="020B0604020202020204" pitchFamily="34" charset="0"/>
                <a:cs typeface="Arial" panose="020B0604020202020204" pitchFamily="34" charset="0"/>
              </a:rPr>
              <a:t>:</a:t>
            </a:r>
          </a:p>
          <a:p>
            <a:pPr algn="ctr"/>
            <a:r>
              <a:rPr lang="es-PE" sz="2400" b="1" dirty="0" smtClean="0">
                <a:latin typeface="Arial" panose="020B0604020202020204" pitchFamily="34" charset="0"/>
                <a:cs typeface="Arial" panose="020B0604020202020204" pitchFamily="34" charset="0"/>
              </a:rPr>
              <a:t>“</a:t>
            </a:r>
            <a:r>
              <a:rPr lang="es-PE" sz="2400" b="1" dirty="0" smtClean="0">
                <a:latin typeface="Arial" panose="020B0604020202020204" pitchFamily="34" charset="0"/>
                <a:cs typeface="Arial" panose="020B0604020202020204" pitchFamily="34" charset="0"/>
              </a:rPr>
              <a:t>Estrategias de Acercamiento al Asia-Pacífico”</a:t>
            </a:r>
          </a:p>
          <a:p>
            <a:pPr algn="ctr"/>
            <a:endParaRPr lang="es-PE" sz="2400" dirty="0" smtClean="0">
              <a:latin typeface="Arial" panose="020B0604020202020204" pitchFamily="34" charset="0"/>
              <a:cs typeface="Arial" panose="020B0604020202020204" pitchFamily="34" charset="0"/>
            </a:endParaRPr>
          </a:p>
          <a:p>
            <a:pPr algn="ctr"/>
            <a:r>
              <a:rPr lang="es-PE" dirty="0" smtClean="0">
                <a:latin typeface="Arial" panose="020B0604020202020204" pitchFamily="34" charset="0"/>
                <a:cs typeface="Arial" panose="020B0604020202020204" pitchFamily="34" charset="0"/>
              </a:rPr>
              <a:t>19 – 21 agosto 2015</a:t>
            </a:r>
          </a:p>
          <a:p>
            <a:pPr algn="ctr"/>
            <a:endParaRPr lang="es-PE" dirty="0">
              <a:latin typeface="Arial" panose="020B0604020202020204" pitchFamily="34" charset="0"/>
              <a:cs typeface="Arial" panose="020B0604020202020204" pitchFamily="34" charset="0"/>
            </a:endParaRPr>
          </a:p>
          <a:p>
            <a:pPr algn="ctr"/>
            <a:r>
              <a:rPr lang="es-PE"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Universidad EAFIT</a:t>
            </a:r>
            <a:endParaRPr lang="es-PE"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PE" dirty="0" smtClean="0">
                <a:latin typeface="Arial" panose="020B0604020202020204" pitchFamily="34" charset="0"/>
                <a:cs typeface="Arial" panose="020B0604020202020204" pitchFamily="34" charset="0"/>
              </a:rPr>
              <a:t>Medellín</a:t>
            </a:r>
            <a:r>
              <a:rPr lang="es-PE" dirty="0" smtClean="0">
                <a:latin typeface="Arial" panose="020B0604020202020204" pitchFamily="34" charset="0"/>
                <a:cs typeface="Arial" panose="020B0604020202020204" pitchFamily="34" charset="0"/>
              </a:rPr>
              <a:t>, Colombia</a:t>
            </a:r>
          </a:p>
          <a:p>
            <a:pPr algn="ctr"/>
            <a:endParaRPr lang="es-PE" sz="2400" dirty="0" smtClean="0">
              <a:latin typeface="Arial" panose="020B0604020202020204" pitchFamily="34" charset="0"/>
              <a:cs typeface="Arial" panose="020B0604020202020204" pitchFamily="34" charset="0"/>
            </a:endParaRPr>
          </a:p>
        </p:txBody>
      </p:sp>
      <p:pic>
        <p:nvPicPr>
          <p:cNvPr id="9" name="Picture 2" descr="http://www.agci.cl/images/1.alianza-del-pacifico.jpg"/>
          <p:cNvPicPr>
            <a:picLocks noChangeAspect="1" noChangeArrowheads="1"/>
          </p:cNvPicPr>
          <p:nvPr/>
        </p:nvPicPr>
        <p:blipFill rotWithShape="1">
          <a:blip r:embed="rId6">
            <a:extLst>
              <a:ext uri="{28A0092B-C50C-407E-A947-70E740481C1C}">
                <a14:useLocalDpi xmlns:a14="http://schemas.microsoft.com/office/drawing/2010/main" val="0"/>
              </a:ext>
            </a:extLst>
          </a:blip>
          <a:srcRect t="10276" b="14729"/>
          <a:stretch/>
        </p:blipFill>
        <p:spPr bwMode="auto">
          <a:xfrm>
            <a:off x="1329659" y="692696"/>
            <a:ext cx="6048672" cy="235884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865DD093-EF34-47AD-9067-564669669B23}" type="slidenum">
              <a:rPr lang="es-ES" smtClean="0"/>
              <a:pPr/>
              <a:t>1</a:t>
            </a:fld>
            <a:endParaRPr lang="es-ES"/>
          </a:p>
        </p:txBody>
      </p:sp>
    </p:spTree>
    <p:extLst>
      <p:ext uri="{BB962C8B-B14F-4D97-AF65-F5344CB8AC3E}">
        <p14:creationId xmlns:p14="http://schemas.microsoft.com/office/powerpoint/2010/main" val="2195024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797" y="764704"/>
            <a:ext cx="8928992" cy="6063198"/>
          </a:xfrm>
          <a:prstGeom prst="rect">
            <a:avLst/>
          </a:prstGeom>
        </p:spPr>
        <p:txBody>
          <a:bodyPr wrap="square">
            <a:spAutoFit/>
          </a:bodyPr>
          <a:lstStyle/>
          <a:p>
            <a:r>
              <a:rPr lang="es-PE" b="1" dirty="0" smtClean="0">
                <a:cs typeface="Arial" panose="020B0604020202020204" pitchFamily="34" charset="0"/>
              </a:rPr>
              <a:t>Presidencia Anual </a:t>
            </a:r>
          </a:p>
          <a:p>
            <a:pPr algn="just"/>
            <a:r>
              <a:rPr lang="es-PE" sz="1600" dirty="0" smtClean="0">
                <a:cs typeface="Arial" panose="020B0604020202020204" pitchFamily="34" charset="0"/>
              </a:rPr>
              <a:t>Una </a:t>
            </a:r>
            <a:r>
              <a:rPr lang="es-PE" sz="1600" dirty="0">
                <a:cs typeface="Arial" panose="020B0604020202020204" pitchFamily="34" charset="0"/>
              </a:rPr>
              <a:t>de las economías </a:t>
            </a:r>
            <a:r>
              <a:rPr lang="es-PE" sz="1600" dirty="0" smtClean="0">
                <a:cs typeface="Arial" panose="020B0604020202020204" pitchFamily="34" charset="0"/>
              </a:rPr>
              <a:t>asume </a:t>
            </a:r>
            <a:r>
              <a:rPr lang="es-PE" sz="1600" dirty="0">
                <a:cs typeface="Arial" panose="020B0604020202020204" pitchFamily="34" charset="0"/>
              </a:rPr>
              <a:t>voluntariamente la responsabilidad de ser sede anfitriona de las reuniones más importantes del Foro en </a:t>
            </a:r>
            <a:r>
              <a:rPr lang="es-PE" sz="1600" dirty="0" smtClean="0">
                <a:cs typeface="Arial" panose="020B0604020202020204" pitchFamily="34" charset="0"/>
              </a:rPr>
              <a:t>un </a:t>
            </a:r>
            <a:r>
              <a:rPr lang="es-PE" sz="1600" dirty="0">
                <a:cs typeface="Arial" panose="020B0604020202020204" pitchFamily="34" charset="0"/>
              </a:rPr>
              <a:t>año. </a:t>
            </a:r>
            <a:r>
              <a:rPr lang="es-PE" sz="1600" dirty="0" smtClean="0">
                <a:cs typeface="Arial" panose="020B0604020202020204" pitchFamily="34" charset="0"/>
              </a:rPr>
              <a:t>Así, </a:t>
            </a:r>
            <a:r>
              <a:rPr lang="es-PE" sz="1600" dirty="0">
                <a:cs typeface="Arial" panose="020B0604020202020204" pitchFamily="34" charset="0"/>
              </a:rPr>
              <a:t>la economía anfitriona asume la temporal e informal Presidencia de </a:t>
            </a:r>
            <a:r>
              <a:rPr lang="es-PE" sz="1600" dirty="0" smtClean="0">
                <a:cs typeface="Arial" panose="020B0604020202020204" pitchFamily="34" charset="0"/>
              </a:rPr>
              <a:t>APEC, y se </a:t>
            </a:r>
            <a:r>
              <a:rPr lang="es-PE" sz="1600" dirty="0">
                <a:cs typeface="Arial" panose="020B0604020202020204" pitchFamily="34" charset="0"/>
              </a:rPr>
              <a:t>hace responsable de proponer las prioridades del año.</a:t>
            </a:r>
          </a:p>
          <a:p>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endParaRPr lang="es-PE"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a:p>
            <a:endParaRPr lang="es-PE"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a:p>
            <a:endParaRPr lang="es-PE"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a:p>
            <a:endParaRPr lang="es-PE"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a:p>
            <a:endParaRPr lang="es-PE"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a:p>
            <a:endParaRPr lang="es-PE"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a:p>
            <a:endParaRPr lang="es-PE" dirty="0" smtClean="0">
              <a:latin typeface="Arial" panose="020B0604020202020204" pitchFamily="34" charset="0"/>
              <a:cs typeface="Arial" panose="020B0604020202020204" pitchFamily="34" charset="0"/>
            </a:endParaRPr>
          </a:p>
          <a:p>
            <a:endParaRPr lang="es-PE" sz="1400" b="1" i="1" dirty="0" smtClean="0">
              <a:latin typeface="Arial" panose="020B0604020202020204" pitchFamily="34" charset="0"/>
              <a:cs typeface="Arial" panose="020B0604020202020204" pitchFamily="34" charset="0"/>
            </a:endParaRPr>
          </a:p>
          <a:p>
            <a:endParaRPr lang="es-PE" sz="1400" b="1" i="1" dirty="0" smtClean="0">
              <a:latin typeface="Arial" panose="020B0604020202020204" pitchFamily="34" charset="0"/>
              <a:cs typeface="Arial" panose="020B0604020202020204" pitchFamily="34" charset="0"/>
            </a:endParaRPr>
          </a:p>
          <a:p>
            <a:endParaRPr lang="es-PE" sz="1400" b="1" i="1" dirty="0" smtClean="0">
              <a:latin typeface="Arial" panose="020B0604020202020204" pitchFamily="34" charset="0"/>
              <a:cs typeface="Arial" panose="020B0604020202020204" pitchFamily="34" charset="0"/>
            </a:endParaRPr>
          </a:p>
          <a:p>
            <a:r>
              <a:rPr lang="es-PE" sz="1400" b="1" i="1" dirty="0" smtClean="0">
                <a:cs typeface="Arial" panose="020B0604020202020204" pitchFamily="34" charset="0"/>
              </a:rPr>
              <a:t>El </a:t>
            </a:r>
            <a:r>
              <a:rPr lang="es-PE" sz="1400" b="1" i="1" dirty="0">
                <a:cs typeface="Arial" panose="020B0604020202020204" pitchFamily="34" charset="0"/>
              </a:rPr>
              <a:t>Perú lo ha sido en 2008, y en 2016 lo será por segunda vez. Es la economía que con menos años de distancia presidirá el foro.</a:t>
            </a:r>
          </a:p>
        </p:txBody>
      </p:sp>
      <p:sp>
        <p:nvSpPr>
          <p:cNvPr id="6" name="Rectangle 3"/>
          <p:cNvSpPr>
            <a:spLocks noGrp="1" noChangeArrowheads="1"/>
          </p:cNvSpPr>
          <p:nvPr>
            <p:ph idx="1"/>
          </p:nvPr>
        </p:nvSpPr>
        <p:spPr>
          <a:xfrm>
            <a:off x="539552" y="1052736"/>
            <a:ext cx="7560840" cy="5698059"/>
          </a:xfrm>
        </p:spPr>
        <p:txBody>
          <a:bodyPr>
            <a:normAutofit/>
          </a:bodyPr>
          <a:lstStyle/>
          <a:p>
            <a:pPr marL="800100" lvl="2" indent="0">
              <a:buNone/>
            </a:pPr>
            <a:endParaRPr lang="es-PE" sz="1800" dirty="0" smtClean="0">
              <a:solidFill>
                <a:schemeClr val="tx1"/>
              </a:solidFill>
              <a:latin typeface="Arial" pitchFamily="34" charset="0"/>
              <a:cs typeface="Arial" pitchFamily="34" charset="0"/>
            </a:endParaRPr>
          </a:p>
          <a:p>
            <a:pPr marL="800100" lvl="2" indent="0">
              <a:buNone/>
            </a:pPr>
            <a:endParaRPr lang="es-PE" sz="1800" dirty="0">
              <a:latin typeface="Arial" pitchFamily="34" charset="0"/>
              <a:cs typeface="Arial" pitchFamily="34" charset="0"/>
            </a:endParaRPr>
          </a:p>
          <a:p>
            <a:pPr marL="0" indent="0">
              <a:buNone/>
            </a:pPr>
            <a:endParaRPr lang="es-PE" sz="2600" dirty="0">
              <a:latin typeface="Arial" pitchFamily="34" charset="0"/>
              <a:cs typeface="Arial" pitchFamily="34" charset="0"/>
            </a:endParaRPr>
          </a:p>
        </p:txBody>
      </p:sp>
      <p:sp>
        <p:nvSpPr>
          <p:cNvPr id="4" name="3 Marcador de número de diapositiva"/>
          <p:cNvSpPr>
            <a:spLocks noGrp="1"/>
          </p:cNvSpPr>
          <p:nvPr>
            <p:ph type="sldNum" sz="quarter" idx="11"/>
          </p:nvPr>
        </p:nvSpPr>
        <p:spPr>
          <a:xfrm>
            <a:off x="6660232" y="6381328"/>
            <a:ext cx="2016320" cy="365125"/>
          </a:xfrm>
        </p:spPr>
        <p:txBody>
          <a:bodyPr/>
          <a:lstStyle/>
          <a:p>
            <a:pPr algn="r"/>
            <a:r>
              <a:rPr lang="es-ES" dirty="0" smtClean="0"/>
              <a:t>10</a:t>
            </a:r>
            <a:endParaRPr lang="es-ES" dirty="0"/>
          </a:p>
        </p:txBody>
      </p:sp>
      <p:pic>
        <p:nvPicPr>
          <p:cNvPr id="7" name="Picture 8" descr="CABECERA1.jpg"/>
          <p:cNvPicPr>
            <a:picLocks noChangeAspect="1"/>
          </p:cNvPicPr>
          <p:nvPr/>
        </p:nvPicPr>
        <p:blipFill>
          <a:blip r:embed="rId3" cstate="print"/>
          <a:srcRect/>
          <a:stretch>
            <a:fillRect/>
          </a:stretch>
        </p:blipFill>
        <p:spPr bwMode="auto">
          <a:xfrm>
            <a:off x="0" y="0"/>
            <a:ext cx="9144001" cy="764704"/>
          </a:xfrm>
          <a:prstGeom prst="rect">
            <a:avLst/>
          </a:prstGeom>
          <a:noFill/>
          <a:ln w="9525">
            <a:noFill/>
            <a:miter lim="800000"/>
            <a:headEnd/>
            <a:tailEnd/>
          </a:ln>
        </p:spPr>
      </p:pic>
      <p:sp>
        <p:nvSpPr>
          <p:cNvPr id="8" name="1 Título"/>
          <p:cNvSpPr>
            <a:spLocks noGrp="1"/>
          </p:cNvSpPr>
          <p:nvPr>
            <p:ph type="title"/>
          </p:nvPr>
        </p:nvSpPr>
        <p:spPr>
          <a:xfrm>
            <a:off x="446856" y="44624"/>
            <a:ext cx="8229600" cy="504056"/>
          </a:xfrm>
        </p:spPr>
        <p:txBody>
          <a:bodyPr>
            <a:noAutofit/>
          </a:body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es APEC?</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750" t="35156" r="14531" b="29496"/>
          <a:stretch/>
        </p:blipFill>
        <p:spPr bwMode="auto">
          <a:xfrm>
            <a:off x="582849" y="1844821"/>
            <a:ext cx="7992888" cy="437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608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817240" y="1340768"/>
            <a:ext cx="7509520" cy="3240359"/>
          </a:xfrm>
        </p:spPr>
        <p:txBody>
          <a:bodyPr>
            <a:normAutofit/>
          </a:bodyPr>
          <a:lstStyle/>
          <a:p>
            <a:pPr marL="0" indent="0" algn="ctr">
              <a:buNone/>
            </a:pPr>
            <a:r>
              <a:rPr lang="es-PE" sz="4800" b="1" dirty="0" smtClean="0">
                <a:latin typeface="Arial" panose="020B0604020202020204" pitchFamily="34" charset="0"/>
                <a:cs typeface="Arial" panose="020B0604020202020204" pitchFamily="34" charset="0"/>
              </a:rPr>
              <a:t>Beneficios de APEC para el Perú</a:t>
            </a:r>
          </a:p>
        </p:txBody>
      </p:sp>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566295" y="6381328"/>
            <a:ext cx="2133600" cy="365125"/>
          </a:xfrm>
        </p:spPr>
        <p:txBody>
          <a:bodyPr/>
          <a:lstStyle/>
          <a:p>
            <a:pPr>
              <a:defRPr/>
            </a:pPr>
            <a:fld id="{2FAFD2E2-6BA3-4E9D-A466-09BEDE672F49}" type="slidenum">
              <a:rPr lang="es-ES" smtClean="0">
                <a:solidFill>
                  <a:prstClr val="black">
                    <a:tint val="75000"/>
                  </a:prstClr>
                </a:solidFill>
              </a:rPr>
              <a:pPr>
                <a:defRPr/>
              </a:pPr>
              <a:t>11</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1Asia Pacifico\2. LOGISTICA REUNIONES\2014 CHINA\APEC Logo_jpg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3376384"/>
            <a:ext cx="4608512" cy="266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026902"/>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179512" y="761032"/>
            <a:ext cx="8640960" cy="5078313"/>
          </a:xfrm>
          <a:prstGeom prst="rect">
            <a:avLst/>
          </a:prstGeom>
        </p:spPr>
        <p:txBody>
          <a:bodyPr wrap="square">
            <a:spAutoFit/>
          </a:bodyPr>
          <a:lstStyle/>
          <a:p>
            <a:pPr algn="just"/>
            <a:r>
              <a:rPr lang="es-PE" sz="2000" dirty="0">
                <a:cs typeface="Arial" panose="020B0604020202020204" pitchFamily="34" charset="0"/>
              </a:rPr>
              <a:t>APEC es la herramienta principal del Perú para </a:t>
            </a:r>
            <a:r>
              <a:rPr lang="es-PE" sz="2000" b="1" dirty="0">
                <a:cs typeface="Arial" panose="020B0604020202020204" pitchFamily="34" charset="0"/>
              </a:rPr>
              <a:t>fortalecer sus relaciones comerciales y de inversión </a:t>
            </a:r>
            <a:r>
              <a:rPr lang="es-PE" sz="2000" dirty="0">
                <a:cs typeface="Arial" panose="020B0604020202020204" pitchFamily="34" charset="0"/>
              </a:rPr>
              <a:t>con el Asia – Pacífico. </a:t>
            </a:r>
            <a:r>
              <a:rPr lang="es-PE" sz="2000" dirty="0" smtClean="0">
                <a:cs typeface="Arial" panose="020B0604020202020204" pitchFamily="34" charset="0"/>
              </a:rPr>
              <a:t>La participación </a:t>
            </a:r>
            <a:r>
              <a:rPr lang="es-PE" sz="2000" dirty="0">
                <a:cs typeface="Arial" panose="020B0604020202020204" pitchFamily="34" charset="0"/>
              </a:rPr>
              <a:t>del Perú en APEC se traduce en 3 objetivos principales del </a:t>
            </a:r>
            <a:r>
              <a:rPr lang="es-PE" sz="2000" dirty="0" smtClean="0">
                <a:cs typeface="Arial" panose="020B0604020202020204" pitchFamily="34" charset="0"/>
              </a:rPr>
              <a:t>Ministerio de Comercio Exterior y Turismo:</a:t>
            </a:r>
          </a:p>
          <a:p>
            <a:pPr algn="just"/>
            <a:endParaRPr lang="es-PE" sz="1000" dirty="0">
              <a:cs typeface="Arial" panose="020B0604020202020204" pitchFamily="34" charset="0"/>
            </a:endParaRPr>
          </a:p>
          <a:p>
            <a:pPr lvl="1" algn="just">
              <a:buFont typeface="+mj-lt"/>
              <a:buAutoNum type="arabicPeriod"/>
            </a:pPr>
            <a:r>
              <a:rPr lang="es-PE" sz="2000" b="1" dirty="0" smtClean="0">
                <a:cs typeface="Arial" panose="020B0604020202020204" pitchFamily="34" charset="0"/>
              </a:rPr>
              <a:t> Estrategia </a:t>
            </a:r>
            <a:r>
              <a:rPr lang="es-PE" sz="2000" b="1" i="1" dirty="0" err="1">
                <a:cs typeface="Arial" panose="020B0604020202020204" pitchFamily="34" charset="0"/>
              </a:rPr>
              <a:t>Hub</a:t>
            </a:r>
            <a:r>
              <a:rPr lang="es-PE" sz="2000" b="1" dirty="0">
                <a:cs typeface="Arial" panose="020B0604020202020204" pitchFamily="34" charset="0"/>
              </a:rPr>
              <a:t> del Perú: </a:t>
            </a:r>
            <a:r>
              <a:rPr lang="es-PE" sz="2000" dirty="0">
                <a:cs typeface="Arial" panose="020B0604020202020204" pitchFamily="34" charset="0"/>
              </a:rPr>
              <a:t>el Perú aspira a ser el puente </a:t>
            </a:r>
            <a:r>
              <a:rPr lang="es-PE" sz="2000" i="1" dirty="0">
                <a:cs typeface="Arial" panose="020B0604020202020204" pitchFamily="34" charset="0"/>
              </a:rPr>
              <a:t>(</a:t>
            </a:r>
            <a:r>
              <a:rPr lang="es-PE" sz="2000" i="1" dirty="0" err="1">
                <a:cs typeface="Arial" panose="020B0604020202020204" pitchFamily="34" charset="0"/>
              </a:rPr>
              <a:t>hub</a:t>
            </a:r>
            <a:r>
              <a:rPr lang="es-PE" sz="2000" i="1" dirty="0">
                <a:cs typeface="Arial" panose="020B0604020202020204" pitchFamily="34" charset="0"/>
              </a:rPr>
              <a:t>)</a:t>
            </a:r>
            <a:r>
              <a:rPr lang="es-PE" sz="2000" dirty="0">
                <a:cs typeface="Arial" panose="020B0604020202020204" pitchFamily="34" charset="0"/>
              </a:rPr>
              <a:t> productivo-logístico líder entre Asia y </a:t>
            </a:r>
            <a:r>
              <a:rPr lang="es-PE" sz="2000" dirty="0" smtClean="0">
                <a:cs typeface="Arial" panose="020B0604020202020204" pitchFamily="34" charset="0"/>
              </a:rPr>
              <a:t>Sudamérica.</a:t>
            </a:r>
          </a:p>
          <a:p>
            <a:pPr lvl="1" algn="just">
              <a:buFont typeface="+mj-lt"/>
              <a:buAutoNum type="arabicPeriod"/>
            </a:pPr>
            <a:endParaRPr lang="es-PE" sz="1400" dirty="0" smtClean="0">
              <a:cs typeface="Arial" panose="020B0604020202020204" pitchFamily="34" charset="0"/>
            </a:endParaRPr>
          </a:p>
          <a:p>
            <a:pPr lvl="1" algn="just">
              <a:buFont typeface="+mj-lt"/>
              <a:buAutoNum type="arabicPeriod"/>
            </a:pPr>
            <a:endParaRPr lang="es-PE" sz="1000" b="1" dirty="0">
              <a:cs typeface="Arial" panose="020B0604020202020204" pitchFamily="34" charset="0"/>
            </a:endParaRPr>
          </a:p>
          <a:p>
            <a:pPr lvl="1" algn="just">
              <a:buFont typeface="+mj-lt"/>
              <a:buAutoNum type="arabicPeriod"/>
            </a:pPr>
            <a:r>
              <a:rPr lang="es-PE" sz="2000" b="1" dirty="0" smtClean="0">
                <a:cs typeface="Arial" panose="020B0604020202020204" pitchFamily="34" charset="0"/>
              </a:rPr>
              <a:t> Entablar </a:t>
            </a:r>
            <a:r>
              <a:rPr lang="es-PE" sz="2000" b="1" dirty="0">
                <a:cs typeface="Arial" panose="020B0604020202020204" pitchFamily="34" charset="0"/>
              </a:rPr>
              <a:t>alianzas estratégicas a nivel multilateral: </a:t>
            </a:r>
            <a:r>
              <a:rPr lang="es-PE" sz="2000" dirty="0">
                <a:cs typeface="Arial" panose="020B0604020202020204" pitchFamily="34" charset="0"/>
              </a:rPr>
              <a:t>La </a:t>
            </a:r>
            <a:r>
              <a:rPr lang="es-PE" sz="2000" dirty="0" smtClean="0">
                <a:cs typeface="Arial" panose="020B0604020202020204" pitchFamily="34" charset="0"/>
              </a:rPr>
              <a:t>interacción con </a:t>
            </a:r>
            <a:r>
              <a:rPr lang="es-PE" sz="2000" dirty="0">
                <a:cs typeface="Arial" panose="020B0604020202020204" pitchFamily="34" charset="0"/>
              </a:rPr>
              <a:t>las Economías APEC representa una oportunidad para forjar alianzas estratégicas en el plano multilateral (OMC) en defensa </a:t>
            </a:r>
            <a:r>
              <a:rPr lang="es-PE" sz="2000" dirty="0" smtClean="0">
                <a:cs typeface="Arial" panose="020B0604020202020204" pitchFamily="34" charset="0"/>
              </a:rPr>
              <a:t>de los </a:t>
            </a:r>
            <a:r>
              <a:rPr lang="es-PE" sz="2000" dirty="0">
                <a:cs typeface="Arial" panose="020B0604020202020204" pitchFamily="34" charset="0"/>
              </a:rPr>
              <a:t>intereses del </a:t>
            </a:r>
            <a:r>
              <a:rPr lang="es-PE" sz="2000" dirty="0" smtClean="0">
                <a:cs typeface="Arial" panose="020B0604020202020204" pitchFamily="34" charset="0"/>
              </a:rPr>
              <a:t>Perú.</a:t>
            </a:r>
            <a:endParaRPr lang="es-PE" sz="1400" dirty="0" smtClean="0">
              <a:cs typeface="Arial" panose="020B0604020202020204" pitchFamily="34" charset="0"/>
            </a:endParaRPr>
          </a:p>
          <a:p>
            <a:pPr lvl="1" algn="just">
              <a:buFont typeface="+mj-lt"/>
              <a:buAutoNum type="arabicPeriod"/>
            </a:pPr>
            <a:endParaRPr lang="es-PE" sz="1000" dirty="0" smtClean="0">
              <a:cs typeface="Arial" panose="020B0604020202020204" pitchFamily="34" charset="0"/>
            </a:endParaRPr>
          </a:p>
          <a:p>
            <a:pPr lvl="1" algn="just">
              <a:buFont typeface="+mj-lt"/>
              <a:buAutoNum type="arabicPeriod"/>
            </a:pPr>
            <a:r>
              <a:rPr lang="es-PE" sz="2000" b="1" dirty="0">
                <a:cs typeface="Arial" panose="020B0604020202020204" pitchFamily="34" charset="0"/>
              </a:rPr>
              <a:t> </a:t>
            </a:r>
            <a:r>
              <a:rPr lang="es-PE" sz="2000" b="1" dirty="0" smtClean="0">
                <a:cs typeface="Arial" panose="020B0604020202020204" pitchFamily="34" charset="0"/>
              </a:rPr>
              <a:t>Posibilidad </a:t>
            </a:r>
            <a:r>
              <a:rPr lang="es-PE" sz="2000" b="1" dirty="0">
                <a:cs typeface="Arial" panose="020B0604020202020204" pitchFamily="34" charset="0"/>
              </a:rPr>
              <a:t>de profundizar las relaciones </a:t>
            </a:r>
            <a:r>
              <a:rPr lang="es-PE" sz="2000" b="1" dirty="0" smtClean="0">
                <a:cs typeface="Arial" panose="020B0604020202020204" pitchFamily="34" charset="0"/>
              </a:rPr>
              <a:t>de comercio exterior: </a:t>
            </a:r>
            <a:r>
              <a:rPr lang="es-PE" sz="2000" dirty="0" smtClean="0">
                <a:cs typeface="Arial" panose="020B0604020202020204" pitchFamily="34" charset="0"/>
              </a:rPr>
              <a:t>El</a:t>
            </a:r>
            <a:r>
              <a:rPr lang="es-PE" sz="2000" b="1" dirty="0" smtClean="0">
                <a:cs typeface="Arial" panose="020B0604020202020204" pitchFamily="34" charset="0"/>
              </a:rPr>
              <a:t> </a:t>
            </a:r>
            <a:r>
              <a:rPr lang="es-PE" sz="2000" dirty="0" smtClean="0">
                <a:cs typeface="Arial" panose="020B0604020202020204" pitchFamily="34" charset="0"/>
              </a:rPr>
              <a:t>Perú actualmente tiene </a:t>
            </a:r>
            <a:r>
              <a:rPr lang="es-PE" sz="2000" dirty="0" err="1" smtClean="0">
                <a:cs typeface="Arial" panose="020B0604020202020204" pitchFamily="34" charset="0"/>
              </a:rPr>
              <a:t>TLCs</a:t>
            </a:r>
            <a:r>
              <a:rPr lang="es-PE" sz="2000" dirty="0" smtClean="0">
                <a:cs typeface="Arial" panose="020B0604020202020204" pitchFamily="34" charset="0"/>
              </a:rPr>
              <a:t> con </a:t>
            </a:r>
            <a:r>
              <a:rPr lang="es-ES" sz="2000" dirty="0" smtClean="0">
                <a:cs typeface="Arial" panose="020B0604020202020204" pitchFamily="34" charset="0"/>
              </a:rPr>
              <a:t>Estados </a:t>
            </a:r>
            <a:r>
              <a:rPr lang="es-ES" sz="2000" dirty="0">
                <a:cs typeface="Arial" panose="020B0604020202020204" pitchFamily="34" charset="0"/>
              </a:rPr>
              <a:t>Unidos, Canadá, Singapur, Chile, China, Corea, México, Tailandia, </a:t>
            </a:r>
            <a:r>
              <a:rPr lang="es-ES" sz="2000" dirty="0" smtClean="0">
                <a:cs typeface="Arial" panose="020B0604020202020204" pitchFamily="34" charset="0"/>
              </a:rPr>
              <a:t>Japón y TPP (5 Nuevos Mercados: Australia, Brunei, Malasia, Nueva Zelanda y Vietnam). Así, el Perú tendrá acuerdos comerciales con 14 de las otras 20 Economías de APEC. </a:t>
            </a:r>
            <a:endParaRPr lang="es-ES" sz="2000" dirty="0">
              <a:cs typeface="Arial" panose="020B0604020202020204" pitchFamily="34" charset="0"/>
            </a:endParaRPr>
          </a:p>
        </p:txBody>
      </p:sp>
      <p:pic>
        <p:nvPicPr>
          <p:cNvPr id="4"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12</a:t>
            </a:fld>
            <a:endParaRPr lang="es-ES">
              <a:solidFill>
                <a:prstClr val="black">
                  <a:tint val="75000"/>
                </a:prstClr>
              </a:solidFill>
            </a:endParaRPr>
          </a:p>
        </p:txBody>
      </p:sp>
      <p:pic>
        <p:nvPicPr>
          <p:cNvPr id="7"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7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a:spLocks noGrp="1"/>
          </p:cNvSpPr>
          <p:nvPr>
            <p:ph type="title"/>
          </p:nvPr>
        </p:nvSpPr>
        <p:spPr>
          <a:xfrm>
            <a:off x="251520" y="44624"/>
            <a:ext cx="8640960" cy="504056"/>
          </a:xfrm>
        </p:spPr>
        <p:txBody>
          <a:bodyPr>
            <a:noAutofit/>
          </a:body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815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309320"/>
            <a:ext cx="9139237" cy="5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ABECERA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13</a:t>
            </a:fld>
            <a:endParaRPr lang="es-ES">
              <a:solidFill>
                <a:prstClr val="black">
                  <a:tint val="75000"/>
                </a:prstClr>
              </a:solidFill>
            </a:endParaRPr>
          </a:p>
        </p:txBody>
      </p:sp>
      <p:pic>
        <p:nvPicPr>
          <p:cNvPr id="7" name="Picture 8" descr="CABECERA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a:spLocks noGrp="1"/>
          </p:cNvSpPr>
          <p:nvPr>
            <p:ph type="title"/>
          </p:nvPr>
        </p:nvSpPr>
        <p:spPr>
          <a:xfrm>
            <a:off x="251520" y="44624"/>
            <a:ext cx="8640960" cy="504056"/>
          </a:xfrm>
        </p:spPr>
        <p:txBody>
          <a:bodyPr>
            <a:noAutofit/>
          </a:body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0" name="9 Objeto"/>
          <p:cNvGraphicFramePr>
            <a:graphicFrameLocks noChangeAspect="1"/>
          </p:cNvGraphicFramePr>
          <p:nvPr>
            <p:extLst>
              <p:ext uri="{D42A27DB-BD31-4B8C-83A1-F6EECF244321}">
                <p14:modId xmlns:p14="http://schemas.microsoft.com/office/powerpoint/2010/main" val="241986437"/>
              </p:ext>
            </p:extLst>
          </p:nvPr>
        </p:nvGraphicFramePr>
        <p:xfrm>
          <a:off x="611560" y="764704"/>
          <a:ext cx="3705225" cy="5600700"/>
        </p:xfrm>
        <a:graphic>
          <a:graphicData uri="http://schemas.openxmlformats.org/presentationml/2006/ole">
            <mc:AlternateContent xmlns:mc="http://schemas.openxmlformats.org/markup-compatibility/2006">
              <mc:Choice xmlns:v="urn:schemas-microsoft-com:vml" Requires="v">
                <p:oleObj spid="_x0000_s3173" name="Hoja de cálculo" r:id="rId6" imgW="3714784" imgH="5438780" progId="Excel.Sheet.12">
                  <p:embed/>
                </p:oleObj>
              </mc:Choice>
              <mc:Fallback>
                <p:oleObj name="Hoja de cálculo" r:id="rId6" imgW="3714784" imgH="5438780" progId="Excel.Sheet.12">
                  <p:embed/>
                  <p:pic>
                    <p:nvPicPr>
                      <p:cNvPr id="0" name=""/>
                      <p:cNvPicPr/>
                      <p:nvPr/>
                    </p:nvPicPr>
                    <p:blipFill>
                      <a:blip r:embed="rId7"/>
                      <a:stretch>
                        <a:fillRect/>
                      </a:stretch>
                    </p:blipFill>
                    <p:spPr>
                      <a:xfrm>
                        <a:off x="611560" y="764704"/>
                        <a:ext cx="3705225" cy="5600700"/>
                      </a:xfrm>
                      <a:prstGeom prst="rect">
                        <a:avLst/>
                      </a:prstGeom>
                    </p:spPr>
                  </p:pic>
                </p:oleObj>
              </mc:Fallback>
            </mc:AlternateContent>
          </a:graphicData>
        </a:graphic>
      </p:graphicFrame>
      <p:pic>
        <p:nvPicPr>
          <p:cNvPr id="3073" name="Picture 1"/>
          <p:cNvPicPr>
            <a:picLocks noChangeAspect="1" noChangeArrowheads="1"/>
          </p:cNvPicPr>
          <p:nvPr/>
        </p:nvPicPr>
        <p:blipFill rotWithShape="1">
          <a:blip r:embed="rId8">
            <a:extLst>
              <a:ext uri="{28A0092B-C50C-407E-A947-70E740481C1C}">
                <a14:useLocalDpi xmlns:a14="http://schemas.microsoft.com/office/drawing/2010/main" val="0"/>
              </a:ext>
            </a:extLst>
          </a:blip>
          <a:srcRect t="12020" b="6633"/>
          <a:stretch/>
        </p:blipFill>
        <p:spPr bwMode="auto">
          <a:xfrm>
            <a:off x="5508103" y="4438859"/>
            <a:ext cx="2501725" cy="136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4559589" y="1484784"/>
            <a:ext cx="4413870" cy="2062103"/>
          </a:xfrm>
          <a:prstGeom prst="rect">
            <a:avLst/>
          </a:prstGeom>
          <a:noFill/>
        </p:spPr>
        <p:txBody>
          <a:bodyPr wrap="square" rtlCol="0">
            <a:spAutoFit/>
          </a:bodyPr>
          <a:lstStyle/>
          <a:p>
            <a:r>
              <a:rPr lang="es-PE" sz="2000" b="1" dirty="0" smtClean="0"/>
              <a:t>Actualmente, el Perú cuenta con: </a:t>
            </a:r>
          </a:p>
          <a:p>
            <a:pPr marL="285750" indent="-285750">
              <a:buFont typeface="Arial" panose="020B0604020202020204" pitchFamily="34" charset="0"/>
              <a:buChar char="•"/>
            </a:pPr>
            <a:endParaRPr lang="es-PE" b="1" dirty="0" smtClean="0"/>
          </a:p>
          <a:p>
            <a:pPr marL="285750" indent="-285750">
              <a:buFont typeface="Arial" panose="020B0604020202020204" pitchFamily="34" charset="0"/>
              <a:buChar char="•"/>
            </a:pPr>
            <a:r>
              <a:rPr lang="es-PE" b="1" dirty="0" smtClean="0"/>
              <a:t>Embajadas en 14 </a:t>
            </a:r>
            <a:r>
              <a:rPr lang="es-PE" b="1" dirty="0"/>
              <a:t>de las otras 20 Economías APEC. </a:t>
            </a:r>
          </a:p>
          <a:p>
            <a:pPr marL="285750" indent="-285750">
              <a:buFont typeface="Arial" panose="020B0604020202020204" pitchFamily="34" charset="0"/>
              <a:buChar char="•"/>
            </a:pPr>
            <a:endParaRPr lang="es-PE" b="1" dirty="0"/>
          </a:p>
          <a:p>
            <a:pPr marL="285750" indent="-285750">
              <a:buFont typeface="Arial" panose="020B0604020202020204" pitchFamily="34" charset="0"/>
              <a:buChar char="•"/>
            </a:pPr>
            <a:r>
              <a:rPr lang="es-PE" b="1" dirty="0" smtClean="0"/>
              <a:t>Consulados y Consulados honorarios en 17 </a:t>
            </a:r>
            <a:r>
              <a:rPr lang="es-PE" b="1" dirty="0"/>
              <a:t>de las otras 20 Economías APEC. </a:t>
            </a:r>
            <a:endParaRPr lang="es-PE" dirty="0"/>
          </a:p>
        </p:txBody>
      </p:sp>
    </p:spTree>
    <p:extLst>
      <p:ext uri="{BB962C8B-B14F-4D97-AF65-F5344CB8AC3E}">
        <p14:creationId xmlns:p14="http://schemas.microsoft.com/office/powerpoint/2010/main" val="91238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5877272"/>
            <a:ext cx="9139237" cy="95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arcador de número de diapositiva"/>
          <p:cNvSpPr>
            <a:spLocks noGrp="1"/>
          </p:cNvSpPr>
          <p:nvPr>
            <p:ph type="sldNum" sz="quarter" idx="12"/>
          </p:nvPr>
        </p:nvSpPr>
        <p:spPr>
          <a:xfrm>
            <a:off x="6601147" y="6469815"/>
            <a:ext cx="2133600" cy="365125"/>
          </a:xfrm>
        </p:spPr>
        <p:txBody>
          <a:bodyPr/>
          <a:lstStyle/>
          <a:p>
            <a:pPr>
              <a:defRPr/>
            </a:pPr>
            <a:fld id="{2FAFD2E2-6BA3-4E9D-A466-09BEDE672F49}" type="slidenum">
              <a:rPr lang="es-ES" smtClean="0">
                <a:solidFill>
                  <a:prstClr val="black">
                    <a:tint val="75000"/>
                  </a:prstClr>
                </a:solidFill>
              </a:rPr>
              <a:pPr>
                <a:defRPr/>
              </a:pPr>
              <a:t>14</a:t>
            </a:fld>
            <a:endParaRPr lang="es-ES" dirty="0">
              <a:solidFill>
                <a:prstClr val="black">
                  <a:tint val="75000"/>
                </a:prstClr>
              </a:solidFill>
            </a:endParaRPr>
          </a:p>
        </p:txBody>
      </p:sp>
      <p:pic>
        <p:nvPicPr>
          <p:cNvPr id="7"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a:spLocks noGrp="1"/>
          </p:cNvSpPr>
          <p:nvPr>
            <p:ph type="title"/>
          </p:nvPr>
        </p:nvSpPr>
        <p:spPr>
          <a:xfrm>
            <a:off x="251520" y="44624"/>
            <a:ext cx="8640960" cy="504056"/>
          </a:xfrm>
        </p:spPr>
        <p:txBody>
          <a:bodyPr>
            <a:noAutofit/>
          </a:body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CuadroTexto"/>
          <p:cNvSpPr txBox="1"/>
          <p:nvPr/>
        </p:nvSpPr>
        <p:spPr>
          <a:xfrm>
            <a:off x="179512" y="836712"/>
            <a:ext cx="8568952" cy="400110"/>
          </a:xfrm>
          <a:prstGeom prst="rect">
            <a:avLst/>
          </a:prstGeom>
          <a:noFill/>
        </p:spPr>
        <p:txBody>
          <a:bodyPr wrap="square" rtlCol="0">
            <a:spAutoFit/>
          </a:bodyPr>
          <a:lstStyle/>
          <a:p>
            <a:r>
              <a:rPr lang="es-PE" sz="2000" b="1" u="sng" dirty="0"/>
              <a:t>Oficinas Comerciales del Perú en el Exterior  </a:t>
            </a:r>
            <a:r>
              <a:rPr lang="es-PE" sz="2000" b="1" u="sng" dirty="0" smtClean="0"/>
              <a:t>(OCEX) en las Economías APEC</a:t>
            </a:r>
            <a:endParaRPr lang="es-PE" sz="2000" u="sng" dirty="0"/>
          </a:p>
        </p:txBody>
      </p:sp>
      <p:sp>
        <p:nvSpPr>
          <p:cNvPr id="3" name="2 CuadroTexto"/>
          <p:cNvSpPr txBox="1"/>
          <p:nvPr/>
        </p:nvSpPr>
        <p:spPr>
          <a:xfrm>
            <a:off x="179512" y="1484784"/>
            <a:ext cx="2088232" cy="3770263"/>
          </a:xfrm>
          <a:prstGeom prst="rect">
            <a:avLst/>
          </a:prstGeom>
          <a:noFill/>
        </p:spPr>
        <p:txBody>
          <a:bodyPr wrap="square" rtlCol="0">
            <a:spAutoFit/>
          </a:bodyPr>
          <a:lstStyle/>
          <a:p>
            <a:r>
              <a:rPr lang="es-PE" sz="1700" b="1" dirty="0" smtClean="0"/>
              <a:t>EE.UU</a:t>
            </a:r>
          </a:p>
          <a:p>
            <a:pPr marL="285750" indent="-285750">
              <a:buFont typeface="Arial" panose="020B0604020202020204" pitchFamily="34" charset="0"/>
              <a:buChar char="•"/>
            </a:pPr>
            <a:r>
              <a:rPr lang="es-PE" sz="1700" dirty="0" smtClean="0"/>
              <a:t>Nueva York </a:t>
            </a:r>
          </a:p>
          <a:p>
            <a:pPr marL="285750" indent="-285750">
              <a:buFont typeface="Arial" panose="020B0604020202020204" pitchFamily="34" charset="0"/>
              <a:buChar char="•"/>
            </a:pPr>
            <a:r>
              <a:rPr lang="es-PE" sz="1700" dirty="0" smtClean="0"/>
              <a:t>Miami</a:t>
            </a:r>
          </a:p>
          <a:p>
            <a:pPr marL="285750" indent="-285750">
              <a:buFont typeface="Arial" panose="020B0604020202020204" pitchFamily="34" charset="0"/>
              <a:buChar char="•"/>
            </a:pPr>
            <a:r>
              <a:rPr lang="es-PE" sz="1700" dirty="0" smtClean="0"/>
              <a:t>Los Ángeles</a:t>
            </a:r>
          </a:p>
          <a:p>
            <a:pPr marL="285750" indent="-285750">
              <a:buFont typeface="Arial" panose="020B0604020202020204" pitchFamily="34" charset="0"/>
              <a:buChar char="•"/>
            </a:pPr>
            <a:r>
              <a:rPr lang="es-PE" sz="1700" dirty="0" smtClean="0"/>
              <a:t>Washington D.C</a:t>
            </a:r>
          </a:p>
          <a:p>
            <a:pPr marL="285750" indent="-285750">
              <a:buFont typeface="Arial" panose="020B0604020202020204" pitchFamily="34" charset="0"/>
              <a:buChar char="•"/>
            </a:pPr>
            <a:endParaRPr lang="es-PE" sz="1700" dirty="0"/>
          </a:p>
          <a:p>
            <a:r>
              <a:rPr lang="es-PE" sz="1700" b="1" dirty="0" smtClean="0"/>
              <a:t>CANADÁ</a:t>
            </a:r>
          </a:p>
          <a:p>
            <a:pPr marL="285750" indent="-285750">
              <a:buFont typeface="Arial" panose="020B0604020202020204" pitchFamily="34" charset="0"/>
              <a:buChar char="•"/>
            </a:pPr>
            <a:r>
              <a:rPr lang="es-PE" sz="1700" dirty="0" smtClean="0"/>
              <a:t>Toronto </a:t>
            </a:r>
          </a:p>
          <a:p>
            <a:pPr marL="285750" indent="-285750">
              <a:buFont typeface="Arial" panose="020B0604020202020204" pitchFamily="34" charset="0"/>
              <a:buChar char="•"/>
            </a:pPr>
            <a:endParaRPr lang="es-PE" sz="1700" dirty="0"/>
          </a:p>
          <a:p>
            <a:r>
              <a:rPr lang="es-PE" sz="1700" b="1" dirty="0" smtClean="0"/>
              <a:t>MÉXICO </a:t>
            </a:r>
          </a:p>
          <a:p>
            <a:pPr marL="285750" indent="-285750">
              <a:buFont typeface="Arial" panose="020B0604020202020204" pitchFamily="34" charset="0"/>
              <a:buChar char="•"/>
            </a:pPr>
            <a:r>
              <a:rPr lang="es-PE" sz="1700" dirty="0" smtClean="0"/>
              <a:t>México D.F</a:t>
            </a:r>
          </a:p>
          <a:p>
            <a:endParaRPr lang="es-PE" sz="1700" b="1" dirty="0" smtClean="0"/>
          </a:p>
          <a:p>
            <a:r>
              <a:rPr lang="es-PE" sz="1700" b="1" dirty="0" smtClean="0"/>
              <a:t>CHILE</a:t>
            </a:r>
          </a:p>
          <a:p>
            <a:pPr marL="285750" indent="-285750">
              <a:buFont typeface="Arial" panose="020B0604020202020204" pitchFamily="34" charset="0"/>
              <a:buChar char="•"/>
            </a:pPr>
            <a:r>
              <a:rPr lang="es-PE" sz="1700" dirty="0" smtClean="0"/>
              <a:t>Santiago </a:t>
            </a:r>
            <a:r>
              <a:rPr lang="es-PE" b="1" dirty="0" smtClean="0"/>
              <a:t>	</a:t>
            </a:r>
            <a:endParaRPr lang="es-PE" b="1" dirty="0"/>
          </a:p>
        </p:txBody>
      </p:sp>
      <p:sp>
        <p:nvSpPr>
          <p:cNvPr id="13" name="12 CuadroTexto"/>
          <p:cNvSpPr txBox="1"/>
          <p:nvPr/>
        </p:nvSpPr>
        <p:spPr>
          <a:xfrm>
            <a:off x="2267744" y="1484784"/>
            <a:ext cx="2088232" cy="4016484"/>
          </a:xfrm>
          <a:prstGeom prst="rect">
            <a:avLst/>
          </a:prstGeom>
          <a:noFill/>
        </p:spPr>
        <p:txBody>
          <a:bodyPr wrap="square" rtlCol="0">
            <a:spAutoFit/>
          </a:bodyPr>
          <a:lstStyle/>
          <a:p>
            <a:r>
              <a:rPr lang="es-PE" sz="1700" b="1" dirty="0" smtClean="0"/>
              <a:t>CHINA</a:t>
            </a:r>
          </a:p>
          <a:p>
            <a:pPr marL="285750" indent="-285750">
              <a:buFont typeface="Arial" panose="020B0604020202020204" pitchFamily="34" charset="0"/>
              <a:buChar char="•"/>
            </a:pPr>
            <a:r>
              <a:rPr lang="es-PE" sz="1700" dirty="0" smtClean="0"/>
              <a:t>Beijing</a:t>
            </a:r>
          </a:p>
          <a:p>
            <a:pPr marL="285750" indent="-285750">
              <a:buFont typeface="Arial" panose="020B0604020202020204" pitchFamily="34" charset="0"/>
              <a:buChar char="•"/>
            </a:pPr>
            <a:r>
              <a:rPr lang="es-PE" sz="1700" dirty="0" smtClean="0"/>
              <a:t>Shanghái</a:t>
            </a:r>
          </a:p>
          <a:p>
            <a:pPr marL="285750" indent="-285750">
              <a:buFont typeface="Arial" panose="020B0604020202020204" pitchFamily="34" charset="0"/>
              <a:buChar char="•"/>
            </a:pPr>
            <a:endParaRPr lang="es-PE" sz="1700" dirty="0"/>
          </a:p>
          <a:p>
            <a:r>
              <a:rPr lang="es-PE" sz="1700" b="1" dirty="0" smtClean="0"/>
              <a:t>COREA DEL SUR</a:t>
            </a:r>
          </a:p>
          <a:p>
            <a:pPr marL="285750" indent="-285750">
              <a:buFont typeface="Arial" panose="020B0604020202020204" pitchFamily="34" charset="0"/>
              <a:buChar char="•"/>
            </a:pPr>
            <a:r>
              <a:rPr lang="es-PE" sz="1700" dirty="0" smtClean="0"/>
              <a:t>Seúl</a:t>
            </a:r>
          </a:p>
          <a:p>
            <a:pPr marL="285750" indent="-285750">
              <a:buFont typeface="Arial" panose="020B0604020202020204" pitchFamily="34" charset="0"/>
              <a:buChar char="•"/>
            </a:pPr>
            <a:endParaRPr lang="es-PE" sz="1700" dirty="0"/>
          </a:p>
          <a:p>
            <a:r>
              <a:rPr lang="es-PE" sz="1700" b="1" dirty="0" smtClean="0"/>
              <a:t>JAPÓN</a:t>
            </a:r>
          </a:p>
          <a:p>
            <a:pPr marL="285750" indent="-285750">
              <a:buFont typeface="Arial" panose="020B0604020202020204" pitchFamily="34" charset="0"/>
              <a:buChar char="•"/>
            </a:pPr>
            <a:r>
              <a:rPr lang="es-PE" sz="1700" dirty="0" smtClean="0"/>
              <a:t>Tokio</a:t>
            </a:r>
          </a:p>
          <a:p>
            <a:endParaRPr lang="es-PE" sz="1700" b="1" dirty="0" smtClean="0"/>
          </a:p>
          <a:p>
            <a:r>
              <a:rPr lang="es-PE" sz="1700" b="1" dirty="0" smtClean="0"/>
              <a:t>CHINA TAIPÉI</a:t>
            </a:r>
          </a:p>
          <a:p>
            <a:pPr marL="285750" indent="-285750">
              <a:buFont typeface="Arial" panose="020B0604020202020204" pitchFamily="34" charset="0"/>
              <a:buChar char="•"/>
            </a:pPr>
            <a:r>
              <a:rPr lang="es-PE" sz="1700" dirty="0" smtClean="0"/>
              <a:t>Taipéi</a:t>
            </a:r>
            <a:r>
              <a:rPr lang="es-PE" sz="1700" b="1" dirty="0" smtClean="0"/>
              <a:t>	</a:t>
            </a:r>
          </a:p>
          <a:p>
            <a:pPr marL="285750" indent="-285750">
              <a:buFont typeface="Arial" panose="020B0604020202020204" pitchFamily="34" charset="0"/>
              <a:buChar char="•"/>
            </a:pPr>
            <a:endParaRPr lang="es-PE" sz="1700" b="1" dirty="0"/>
          </a:p>
          <a:p>
            <a:r>
              <a:rPr lang="es-PE" sz="1700" b="1" dirty="0" smtClean="0"/>
              <a:t>INDONESIA</a:t>
            </a:r>
          </a:p>
          <a:p>
            <a:pPr marL="285750" indent="-285750">
              <a:buFont typeface="Arial" panose="020B0604020202020204" pitchFamily="34" charset="0"/>
              <a:buChar char="•"/>
            </a:pPr>
            <a:r>
              <a:rPr lang="es-PE" sz="1700" dirty="0" smtClean="0"/>
              <a:t>Yakarta</a:t>
            </a:r>
            <a:endParaRPr lang="es-PE" sz="1700" dirty="0"/>
          </a:p>
        </p:txBody>
      </p:sp>
      <p:pic>
        <p:nvPicPr>
          <p:cNvPr id="4098" name="Picture 2" descr="http://www.unacem.com.pe/wp-content/uploads/2012/04/marcaper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5421" y="1484784"/>
            <a:ext cx="1761969" cy="1183037"/>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179512" y="5732101"/>
            <a:ext cx="2088232" cy="369332"/>
          </a:xfrm>
          <a:prstGeom prst="rect">
            <a:avLst/>
          </a:prstGeom>
          <a:noFill/>
        </p:spPr>
        <p:txBody>
          <a:bodyPr wrap="square" rtlCol="0">
            <a:spAutoFit/>
          </a:bodyPr>
          <a:lstStyle/>
          <a:p>
            <a:r>
              <a:rPr lang="es-PE" dirty="0" smtClean="0"/>
              <a:t>Fuente: MINCETUR</a:t>
            </a:r>
            <a:endParaRPr lang="es-PE" dirty="0"/>
          </a:p>
        </p:txBody>
      </p:sp>
      <p:sp>
        <p:nvSpPr>
          <p:cNvPr id="14" name="13 Rectángulo"/>
          <p:cNvSpPr/>
          <p:nvPr/>
        </p:nvSpPr>
        <p:spPr>
          <a:xfrm>
            <a:off x="4211960" y="3285277"/>
            <a:ext cx="4752528" cy="2446824"/>
          </a:xfrm>
          <a:prstGeom prst="rect">
            <a:avLst/>
          </a:prstGeom>
        </p:spPr>
        <p:txBody>
          <a:bodyPr wrap="square">
            <a:spAutoFit/>
          </a:bodyPr>
          <a:lstStyle/>
          <a:p>
            <a:pPr marL="285750" indent="-285750" algn="just">
              <a:buFont typeface="Arial" panose="020B0604020202020204" pitchFamily="34" charset="0"/>
              <a:buChar char="•"/>
            </a:pPr>
            <a:r>
              <a:rPr lang="es-PE" sz="1700" dirty="0" smtClean="0"/>
              <a:t>Promoción </a:t>
            </a:r>
            <a:r>
              <a:rPr lang="es-PE" sz="1700" dirty="0"/>
              <a:t>de la oferta exportable, turística y artesanal peruana. </a:t>
            </a:r>
            <a:endParaRPr lang="es-PE" sz="1700" dirty="0" smtClean="0"/>
          </a:p>
          <a:p>
            <a:pPr marL="285750" indent="-285750" algn="just">
              <a:buFont typeface="Arial" panose="020B0604020202020204" pitchFamily="34" charset="0"/>
              <a:buChar char="•"/>
            </a:pPr>
            <a:r>
              <a:rPr lang="es-PE" sz="1700" dirty="0" smtClean="0"/>
              <a:t>Apertura </a:t>
            </a:r>
            <a:r>
              <a:rPr lang="es-PE" sz="1700" dirty="0"/>
              <a:t>y consolidación de </a:t>
            </a:r>
            <a:r>
              <a:rPr lang="es-PE" sz="1700" dirty="0" smtClean="0"/>
              <a:t>mercados.</a:t>
            </a:r>
          </a:p>
          <a:p>
            <a:pPr marL="285750" indent="-285750" algn="just">
              <a:buFont typeface="Arial" panose="020B0604020202020204" pitchFamily="34" charset="0"/>
              <a:buChar char="•"/>
            </a:pPr>
            <a:r>
              <a:rPr lang="es-PE" sz="1700" dirty="0" smtClean="0"/>
              <a:t>Proveer </a:t>
            </a:r>
            <a:r>
              <a:rPr lang="es-PE" sz="1700" dirty="0"/>
              <a:t>información para el sector exportador, turístico y artesanal y servir de enlace con potenciales consumidores e inversionistas extranjeros. </a:t>
            </a:r>
            <a:endParaRPr lang="es-PE" sz="1700" dirty="0" smtClean="0"/>
          </a:p>
          <a:p>
            <a:pPr marL="285750" indent="-285750" algn="just">
              <a:buFont typeface="Arial" panose="020B0604020202020204" pitchFamily="34" charset="0"/>
              <a:buChar char="•"/>
            </a:pPr>
            <a:r>
              <a:rPr lang="es-PE" sz="1700" dirty="0" smtClean="0"/>
              <a:t>Captar </a:t>
            </a:r>
            <a:r>
              <a:rPr lang="es-PE" sz="1700" dirty="0"/>
              <a:t>las </a:t>
            </a:r>
            <a:r>
              <a:rPr lang="es-PE" sz="1700" dirty="0" smtClean="0"/>
              <a:t>oportunidades de negocios</a:t>
            </a:r>
          </a:p>
          <a:p>
            <a:pPr marL="285750" indent="-285750" algn="just">
              <a:buFont typeface="Arial" panose="020B0604020202020204" pitchFamily="34" charset="0"/>
              <a:buChar char="•"/>
            </a:pPr>
            <a:r>
              <a:rPr lang="es-PE" sz="1700" dirty="0" smtClean="0"/>
              <a:t>Identificar </a:t>
            </a:r>
            <a:r>
              <a:rPr lang="es-PE" sz="1700" dirty="0"/>
              <a:t>fuentes de inversión y de </a:t>
            </a:r>
            <a:r>
              <a:rPr lang="es-PE" sz="1700" dirty="0" smtClean="0"/>
              <a:t>tecnología.</a:t>
            </a:r>
            <a:endParaRPr lang="es-PE" sz="1700" dirty="0"/>
          </a:p>
        </p:txBody>
      </p:sp>
      <p:sp>
        <p:nvSpPr>
          <p:cNvPr id="15" name="14 CuadroTexto"/>
          <p:cNvSpPr txBox="1"/>
          <p:nvPr/>
        </p:nvSpPr>
        <p:spPr>
          <a:xfrm>
            <a:off x="4355976" y="2747425"/>
            <a:ext cx="3528392" cy="369332"/>
          </a:xfrm>
          <a:prstGeom prst="rect">
            <a:avLst/>
          </a:prstGeom>
          <a:noFill/>
        </p:spPr>
        <p:txBody>
          <a:bodyPr wrap="square" rtlCol="0">
            <a:spAutoFit/>
          </a:bodyPr>
          <a:lstStyle/>
          <a:p>
            <a:r>
              <a:rPr lang="es-PE" b="1" i="1" dirty="0" smtClean="0"/>
              <a:t>Objetivos Principales de las OCEX:</a:t>
            </a:r>
            <a:endParaRPr lang="es-PE" b="1" i="1" dirty="0"/>
          </a:p>
        </p:txBody>
      </p:sp>
      <p:cxnSp>
        <p:nvCxnSpPr>
          <p:cNvPr id="11" name="10 Conector recto"/>
          <p:cNvCxnSpPr/>
          <p:nvPr/>
        </p:nvCxnSpPr>
        <p:spPr>
          <a:xfrm>
            <a:off x="2123728" y="1484784"/>
            <a:ext cx="0" cy="3888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4211960" y="1484784"/>
            <a:ext cx="2880320" cy="1200329"/>
          </a:xfrm>
          <a:prstGeom prst="rect">
            <a:avLst/>
          </a:prstGeom>
          <a:noFill/>
        </p:spPr>
        <p:txBody>
          <a:bodyPr wrap="square" rtlCol="0">
            <a:spAutoFit/>
          </a:bodyPr>
          <a:lstStyle/>
          <a:p>
            <a:pPr algn="just"/>
            <a:r>
              <a:rPr lang="es-PE" dirty="0" smtClean="0"/>
              <a:t>El Perú cuenta con </a:t>
            </a:r>
            <a:r>
              <a:rPr lang="es-PE" b="1" dirty="0" smtClean="0"/>
              <a:t>Oficinas </a:t>
            </a:r>
            <a:r>
              <a:rPr lang="es-PE" b="1" dirty="0"/>
              <a:t>Comerciales en el Exterior (OCEX)</a:t>
            </a:r>
            <a:r>
              <a:rPr lang="es-PE" dirty="0"/>
              <a:t> en 10 de las otras 20 Economías APEC. </a:t>
            </a:r>
          </a:p>
        </p:txBody>
      </p:sp>
    </p:spTree>
    <p:extLst>
      <p:ext uri="{BB962C8B-B14F-4D97-AF65-F5344CB8AC3E}">
        <p14:creationId xmlns:p14="http://schemas.microsoft.com/office/powerpoint/2010/main" val="3304216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a:spLocks noGrp="1"/>
          </p:cNvSpPr>
          <p:nvPr>
            <p:ph type="title"/>
          </p:nvPr>
        </p:nvSpPr>
        <p:spPr>
          <a:xfrm>
            <a:off x="251520" y="44624"/>
            <a:ext cx="8640960" cy="504056"/>
          </a:xfrm>
        </p:spPr>
        <p:txBody>
          <a:bodyPr>
            <a:noAutofit/>
          </a:body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0" name="9 Objeto"/>
          <p:cNvGraphicFramePr>
            <a:graphicFrameLocks noChangeAspect="1"/>
          </p:cNvGraphicFramePr>
          <p:nvPr>
            <p:extLst>
              <p:ext uri="{D42A27DB-BD31-4B8C-83A1-F6EECF244321}">
                <p14:modId xmlns:p14="http://schemas.microsoft.com/office/powerpoint/2010/main" val="1077200236"/>
              </p:ext>
            </p:extLst>
          </p:nvPr>
        </p:nvGraphicFramePr>
        <p:xfrm>
          <a:off x="467544" y="1089402"/>
          <a:ext cx="5292231" cy="5363933"/>
        </p:xfrm>
        <a:graphic>
          <a:graphicData uri="http://schemas.openxmlformats.org/presentationml/2006/ole">
            <mc:AlternateContent xmlns:mc="http://schemas.openxmlformats.org/markup-compatibility/2006">
              <mc:Choice xmlns:v="urn:schemas-microsoft-com:vml" Requires="v">
                <p:oleObj spid="_x0000_s4138" name="Hoja de cálculo" r:id="rId5" imgW="5286257" imgH="5315037" progId="Excel.Sheet.12">
                  <p:embed/>
                </p:oleObj>
              </mc:Choice>
              <mc:Fallback>
                <p:oleObj name="Hoja de cálculo" r:id="rId5" imgW="5286257" imgH="5315037" progId="Excel.Sheet.12">
                  <p:embed/>
                  <p:pic>
                    <p:nvPicPr>
                      <p:cNvPr id="0" name=""/>
                      <p:cNvPicPr/>
                      <p:nvPr/>
                    </p:nvPicPr>
                    <p:blipFill>
                      <a:blip r:embed="rId6"/>
                      <a:stretch>
                        <a:fillRect/>
                      </a:stretch>
                    </p:blipFill>
                    <p:spPr>
                      <a:xfrm>
                        <a:off x="467544" y="1089402"/>
                        <a:ext cx="5292231" cy="5363933"/>
                      </a:xfrm>
                      <a:prstGeom prst="rect">
                        <a:avLst/>
                      </a:prstGeom>
                    </p:spPr>
                  </p:pic>
                </p:oleObj>
              </mc:Fallback>
            </mc:AlternateContent>
          </a:graphicData>
        </a:graphic>
      </p:graphicFrame>
      <p:sp>
        <p:nvSpPr>
          <p:cNvPr id="2" name="1 CuadroTexto"/>
          <p:cNvSpPr txBox="1"/>
          <p:nvPr/>
        </p:nvSpPr>
        <p:spPr>
          <a:xfrm>
            <a:off x="467544" y="620713"/>
            <a:ext cx="7065073" cy="430887"/>
          </a:xfrm>
          <a:prstGeom prst="rect">
            <a:avLst/>
          </a:prstGeom>
          <a:noFill/>
        </p:spPr>
        <p:txBody>
          <a:bodyPr wrap="square" rtlCol="0">
            <a:spAutoFit/>
          </a:bodyPr>
          <a:lstStyle/>
          <a:p>
            <a:r>
              <a:rPr lang="es-PE" sz="2200" b="1" dirty="0" smtClean="0"/>
              <a:t>Embajas</a:t>
            </a:r>
            <a:r>
              <a:rPr lang="es-PE" sz="2200" b="1" dirty="0"/>
              <a:t> </a:t>
            </a:r>
            <a:r>
              <a:rPr lang="es-PE" sz="2200" b="1" dirty="0" smtClean="0"/>
              <a:t>y consulados de las Economías APEC en el Perú:</a:t>
            </a:r>
            <a:endParaRPr lang="es-PE" sz="2200" b="1" dirty="0"/>
          </a:p>
        </p:txBody>
      </p:sp>
      <p:sp>
        <p:nvSpPr>
          <p:cNvPr id="3" name="2 CuadroTexto"/>
          <p:cNvSpPr txBox="1"/>
          <p:nvPr/>
        </p:nvSpPr>
        <p:spPr>
          <a:xfrm>
            <a:off x="6142973" y="1089403"/>
            <a:ext cx="2808312" cy="5062924"/>
          </a:xfrm>
          <a:prstGeom prst="rect">
            <a:avLst/>
          </a:prstGeom>
          <a:noFill/>
        </p:spPr>
        <p:txBody>
          <a:bodyPr wrap="square" rtlCol="0">
            <a:spAutoFit/>
          </a:bodyPr>
          <a:lstStyle/>
          <a:p>
            <a:r>
              <a:rPr lang="es-PE" sz="1700" b="1" dirty="0" smtClean="0"/>
              <a:t>El Perú cuenta con:</a:t>
            </a:r>
          </a:p>
          <a:p>
            <a:endParaRPr lang="es-PE" sz="1700" b="1" dirty="0" smtClean="0"/>
          </a:p>
          <a:p>
            <a:pPr marL="285750" indent="-285750">
              <a:buFont typeface="Arial" panose="020B0604020202020204" pitchFamily="34" charset="0"/>
              <a:buChar char="•"/>
            </a:pPr>
            <a:r>
              <a:rPr lang="es-PE" sz="1700" b="1" dirty="0" smtClean="0"/>
              <a:t>Embajadas de 12  Economías de APEC.</a:t>
            </a:r>
          </a:p>
          <a:p>
            <a:endParaRPr lang="es-PE" sz="1700" b="1" dirty="0" smtClean="0"/>
          </a:p>
          <a:p>
            <a:pPr marL="285750" indent="-285750">
              <a:buFont typeface="Arial" panose="020B0604020202020204" pitchFamily="34" charset="0"/>
              <a:buChar char="•"/>
            </a:pPr>
            <a:r>
              <a:rPr lang="es-PE" sz="1700" b="1" dirty="0" smtClean="0"/>
              <a:t>15 Consulados en diferentes ciudades del Perú, desde Lima hasta Iquitos. </a:t>
            </a:r>
          </a:p>
          <a:p>
            <a:endParaRPr lang="es-PE" sz="1700" b="1" dirty="0" smtClean="0"/>
          </a:p>
          <a:p>
            <a:pPr marL="285750" indent="-285750">
              <a:buFont typeface="Arial" panose="020B0604020202020204" pitchFamily="34" charset="0"/>
              <a:buChar char="•"/>
            </a:pPr>
            <a:r>
              <a:rPr lang="es-PE" sz="1700" b="1" dirty="0" smtClean="0"/>
              <a:t>Oficinas Comerciales de 7 Economías que impulsan el comercio con nuestro país. </a:t>
            </a:r>
          </a:p>
          <a:p>
            <a:endParaRPr lang="es-PE" sz="1700" b="1" dirty="0"/>
          </a:p>
          <a:p>
            <a:pPr marL="285750" indent="-285750">
              <a:buFont typeface="Arial" panose="020B0604020202020204" pitchFamily="34" charset="0"/>
              <a:buChar char="•"/>
            </a:pPr>
            <a:r>
              <a:rPr lang="es-PE" sz="1700" b="1" dirty="0"/>
              <a:t>Asimismo, los ciudadanos peruanos no necesitan visa para viajar a 11 de las otras 20 Economías APEC</a:t>
            </a:r>
            <a:r>
              <a:rPr lang="es-PE" sz="1700" b="1" dirty="0" smtClean="0"/>
              <a:t>.</a:t>
            </a:r>
            <a:endParaRPr lang="es-PE" sz="1700" b="1" dirty="0"/>
          </a:p>
        </p:txBody>
      </p:sp>
      <p:pic>
        <p:nvPicPr>
          <p:cNvPr id="5" name="Picture 6" descr="pie1.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09320"/>
            <a:ext cx="9139237" cy="5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15</a:t>
            </a:fld>
            <a:endParaRPr lang="es-ES" dirty="0">
              <a:solidFill>
                <a:prstClr val="black">
                  <a:tint val="75000"/>
                </a:prstClr>
              </a:solidFill>
            </a:endParaRPr>
          </a:p>
        </p:txBody>
      </p:sp>
    </p:spTree>
    <p:extLst>
      <p:ext uri="{BB962C8B-B14F-4D97-AF65-F5344CB8AC3E}">
        <p14:creationId xmlns:p14="http://schemas.microsoft.com/office/powerpoint/2010/main" val="1514329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 Gráfico"/>
          <p:cNvGraphicFramePr>
            <a:graphicFrameLocks/>
          </p:cNvGraphicFramePr>
          <p:nvPr>
            <p:extLst>
              <p:ext uri="{D42A27DB-BD31-4B8C-83A1-F6EECF244321}">
                <p14:modId xmlns:p14="http://schemas.microsoft.com/office/powerpoint/2010/main" val="3523974379"/>
              </p:ext>
            </p:extLst>
          </p:nvPr>
        </p:nvGraphicFramePr>
        <p:xfrm>
          <a:off x="73595" y="793677"/>
          <a:ext cx="9007922" cy="417846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57076" y="5065949"/>
            <a:ext cx="8640960" cy="1323439"/>
          </a:xfrm>
          <a:prstGeom prst="rect">
            <a:avLst/>
          </a:prstGeom>
          <a:noFill/>
        </p:spPr>
        <p:txBody>
          <a:bodyPr wrap="square" rtlCol="0">
            <a:spAutoFit/>
          </a:bodyPr>
          <a:lstStyle/>
          <a:p>
            <a:pPr algn="just"/>
            <a:r>
              <a:rPr lang="es-PE" sz="1600" dirty="0" smtClean="0"/>
              <a:t>En 2014 las exportaciones a APEC representaron el </a:t>
            </a:r>
            <a:r>
              <a:rPr lang="es-PE" sz="1600" b="1" dirty="0" smtClean="0"/>
              <a:t>57% de exportaciones al mundo</a:t>
            </a:r>
            <a:r>
              <a:rPr lang="es-PE" sz="1600" dirty="0" smtClean="0"/>
              <a:t>. Desde </a:t>
            </a:r>
            <a:r>
              <a:rPr lang="es-PE" sz="1600" dirty="0"/>
              <a:t>que Perú es miembro de este </a:t>
            </a:r>
            <a:r>
              <a:rPr lang="es-PE" sz="1600" dirty="0" smtClean="0"/>
              <a:t>foro, éstas han crecido a un promedio anual de 13%. Por su parte, las exportaciones tradicionales representaron el 76% del total de exportaciones a APEC y el 70% de las exportaciones al mundo. Mientras que las exportaciones no tradicionales representaron el 24% del total de exportaciones a APEC y el 30% de las exportaciones al mundo. </a:t>
            </a:r>
            <a:endParaRPr lang="es-PE" sz="1600" dirty="0"/>
          </a:p>
        </p:txBody>
      </p:sp>
      <p:sp>
        <p:nvSpPr>
          <p:cNvPr id="7" name="6 CuadroTexto"/>
          <p:cNvSpPr txBox="1"/>
          <p:nvPr/>
        </p:nvSpPr>
        <p:spPr>
          <a:xfrm>
            <a:off x="251520" y="4660361"/>
            <a:ext cx="5544616" cy="261610"/>
          </a:xfrm>
          <a:prstGeom prst="rect">
            <a:avLst/>
          </a:prstGeom>
          <a:noFill/>
        </p:spPr>
        <p:txBody>
          <a:bodyPr wrap="square" rtlCol="0">
            <a:spAutoFit/>
          </a:bodyPr>
          <a:lstStyle/>
          <a:p>
            <a:r>
              <a:rPr lang="es-PE" sz="1100" b="1" dirty="0"/>
              <a:t>Fuente: </a:t>
            </a:r>
            <a:r>
              <a:rPr lang="es-PE" sz="1100" b="1" dirty="0" smtClean="0"/>
              <a:t>SUNAT</a:t>
            </a:r>
            <a:endParaRPr lang="es-PE" sz="1100" b="1" dirty="0"/>
          </a:p>
        </p:txBody>
      </p:sp>
      <p:pic>
        <p:nvPicPr>
          <p:cNvPr id="8" name="Picture 8" descr="CABECERA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588224" y="6597352"/>
            <a:ext cx="2133600" cy="280966"/>
          </a:xfrm>
        </p:spPr>
        <p:txBody>
          <a:bodyPr/>
          <a:lstStyle/>
          <a:p>
            <a:pPr>
              <a:defRPr/>
            </a:pPr>
            <a:fld id="{2FAFD2E2-6BA3-4E9D-A466-09BEDE672F49}" type="slidenum">
              <a:rPr lang="es-ES" smtClean="0">
                <a:solidFill>
                  <a:prstClr val="black">
                    <a:tint val="75000"/>
                  </a:prstClr>
                </a:solidFill>
              </a:rPr>
              <a:pPr>
                <a:defRPr/>
              </a:pPr>
              <a:t>16</a:t>
            </a:fld>
            <a:endParaRPr lang="es-ES" dirty="0">
              <a:solidFill>
                <a:prstClr val="black">
                  <a:tint val="75000"/>
                </a:prstClr>
              </a:solidFill>
            </a:endParaRPr>
          </a:p>
        </p:txBody>
      </p:sp>
      <p:pic>
        <p:nvPicPr>
          <p:cNvPr id="11" name="Picture 8" descr="CABECERA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Título"/>
          <p:cNvSpPr txBox="1">
            <a:spLocks/>
          </p:cNvSpPr>
          <p:nvPr/>
        </p:nvSpPr>
        <p:spPr>
          <a:xfrm>
            <a:off x="251520" y="132706"/>
            <a:ext cx="8640960" cy="50405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868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17</a:t>
            </a:fld>
            <a:endParaRPr lang="es-ES">
              <a:solidFill>
                <a:prstClr val="black">
                  <a:tint val="75000"/>
                </a:prstClr>
              </a:solidFill>
            </a:endParaRPr>
          </a:p>
        </p:txBody>
      </p:sp>
      <p:sp>
        <p:nvSpPr>
          <p:cNvPr id="7" name="6 Rectángulo"/>
          <p:cNvSpPr/>
          <p:nvPr/>
        </p:nvSpPr>
        <p:spPr>
          <a:xfrm>
            <a:off x="-108520" y="5517232"/>
            <a:ext cx="4104456" cy="430887"/>
          </a:xfrm>
          <a:prstGeom prst="rect">
            <a:avLst/>
          </a:prstGeom>
        </p:spPr>
        <p:txBody>
          <a:bodyPr wrap="square">
            <a:spAutoFit/>
          </a:bodyPr>
          <a:lstStyle/>
          <a:p>
            <a:r>
              <a:rPr lang="es-MX" sz="1100" b="1" dirty="0" smtClean="0"/>
              <a:t>	Fuente</a:t>
            </a:r>
            <a:r>
              <a:rPr lang="es-MX" sz="1100" b="1" dirty="0"/>
              <a:t>: SUNAT</a:t>
            </a:r>
            <a:endParaRPr lang="es-PE" sz="1100" b="1" dirty="0"/>
          </a:p>
          <a:p>
            <a:r>
              <a:rPr lang="es-MX" sz="1100" b="1" dirty="0" smtClean="0"/>
              <a:t>	Elaboración</a:t>
            </a:r>
            <a:r>
              <a:rPr lang="es-MX" sz="1100" b="1" dirty="0"/>
              <a:t>: </a:t>
            </a:r>
            <a:r>
              <a:rPr lang="es-MX" sz="1100" b="1" dirty="0" smtClean="0"/>
              <a:t>MINCETUR</a:t>
            </a:r>
            <a:endParaRPr lang="es-PE" sz="1100" b="1" dirty="0"/>
          </a:p>
        </p:txBody>
      </p:sp>
      <p:graphicFrame>
        <p:nvGraphicFramePr>
          <p:cNvPr id="8" name="2 Gráfico"/>
          <p:cNvGraphicFramePr>
            <a:graphicFrameLocks/>
          </p:cNvGraphicFramePr>
          <p:nvPr>
            <p:extLst>
              <p:ext uri="{D42A27DB-BD31-4B8C-83A1-F6EECF244321}">
                <p14:modId xmlns:p14="http://schemas.microsoft.com/office/powerpoint/2010/main" val="2762208912"/>
              </p:ext>
            </p:extLst>
          </p:nvPr>
        </p:nvGraphicFramePr>
        <p:xfrm>
          <a:off x="683568" y="1013461"/>
          <a:ext cx="7776864" cy="473486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Título"/>
          <p:cNvSpPr>
            <a:spLocks noGrp="1"/>
          </p:cNvSpPr>
          <p:nvPr>
            <p:ph type="title"/>
          </p:nvPr>
        </p:nvSpPr>
        <p:spPr>
          <a:xfrm>
            <a:off x="251520" y="44624"/>
            <a:ext cx="8640960" cy="504056"/>
          </a:xfrm>
        </p:spPr>
        <p:txBody>
          <a:bodyPr>
            <a:noAutofit/>
          </a:body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CuadroTexto"/>
          <p:cNvSpPr txBox="1"/>
          <p:nvPr/>
        </p:nvSpPr>
        <p:spPr>
          <a:xfrm>
            <a:off x="683568" y="6100117"/>
            <a:ext cx="7704856" cy="584775"/>
          </a:xfrm>
          <a:prstGeom prst="rect">
            <a:avLst/>
          </a:prstGeom>
          <a:noFill/>
        </p:spPr>
        <p:txBody>
          <a:bodyPr wrap="square" rtlCol="0">
            <a:spAutoFit/>
          </a:bodyPr>
          <a:lstStyle/>
          <a:p>
            <a:r>
              <a:rPr lang="es-PE" sz="1600" b="1" dirty="0" smtClean="0"/>
              <a:t>5 de los 10 Principales Mercados para las Exportaciones del Perú a Nivel Mundial son Economías Miembro de APEC. Los otros 5 son Suiza, Brasil, España, Alemania y Colombia. </a:t>
            </a:r>
            <a:endParaRPr lang="es-PE" sz="1600" b="1" dirty="0"/>
          </a:p>
        </p:txBody>
      </p:sp>
    </p:spTree>
    <p:extLst>
      <p:ext uri="{BB962C8B-B14F-4D97-AF65-F5344CB8AC3E}">
        <p14:creationId xmlns:p14="http://schemas.microsoft.com/office/powerpoint/2010/main" val="1192160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a:extLst>
              <a:ext uri="{28A0092B-C50C-407E-A947-70E740481C1C}">
                <a14:useLocalDpi xmlns:a14="http://schemas.microsoft.com/office/drawing/2010/main" val="0"/>
              </a:ext>
            </a:extLst>
          </a:blip>
          <a:srcRect/>
          <a:stretch>
            <a:fillRect/>
          </a:stretch>
        </p:blipFill>
        <p:spPr bwMode="auto">
          <a:xfrm>
            <a:off x="240812" y="1576108"/>
            <a:ext cx="8280920" cy="3666422"/>
          </a:xfrm>
          <a:prstGeom prst="rect">
            <a:avLst/>
          </a:prstGeom>
          <a:noFill/>
          <a:ln>
            <a:noFill/>
          </a:ln>
        </p:spPr>
      </p:pic>
      <p:pic>
        <p:nvPicPr>
          <p:cNvPr id="9"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306418"/>
            <a:ext cx="9139237" cy="57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38104" y="5373216"/>
            <a:ext cx="8640960" cy="1323439"/>
          </a:xfrm>
          <a:prstGeom prst="rect">
            <a:avLst/>
          </a:prstGeom>
          <a:noFill/>
        </p:spPr>
        <p:txBody>
          <a:bodyPr wrap="square" rtlCol="0">
            <a:spAutoFit/>
          </a:bodyPr>
          <a:lstStyle/>
          <a:p>
            <a:pPr algn="just"/>
            <a:r>
              <a:rPr lang="es-PE" sz="1600" dirty="0" smtClean="0"/>
              <a:t>En 2014 las importaciones desde APEC representaron el </a:t>
            </a:r>
            <a:r>
              <a:rPr lang="es-PE" sz="1600" b="1" dirty="0" smtClean="0"/>
              <a:t>63% de importaciones mundiales. </a:t>
            </a:r>
            <a:r>
              <a:rPr lang="es-PE" sz="1600" dirty="0" smtClean="0"/>
              <a:t>Por su parte, el </a:t>
            </a:r>
            <a:r>
              <a:rPr lang="es-PE" sz="1600" b="1" dirty="0" smtClean="0"/>
              <a:t>crecimiento anual de las importaciones del Perú </a:t>
            </a:r>
            <a:r>
              <a:rPr lang="es-PE" sz="1600" dirty="0" smtClean="0"/>
              <a:t>desde su ingreso al Foro representa un </a:t>
            </a:r>
            <a:r>
              <a:rPr lang="es-PE" sz="1600" b="1" dirty="0" smtClean="0"/>
              <a:t>12.4%. </a:t>
            </a:r>
            <a:r>
              <a:rPr lang="es-PE" sz="1600" dirty="0" smtClean="0"/>
              <a:t>Las importaciones de </a:t>
            </a:r>
            <a:r>
              <a:rPr lang="es-PE" sz="1600" b="1" dirty="0" smtClean="0"/>
              <a:t>materias primas </a:t>
            </a:r>
            <a:r>
              <a:rPr lang="es-PE" sz="1600" dirty="0" smtClean="0"/>
              <a:t>representaron el 41% del total de importaciones a APEC. Mientras que las importaciones de </a:t>
            </a:r>
            <a:r>
              <a:rPr lang="es-PE" sz="1600" b="1" dirty="0" smtClean="0"/>
              <a:t>bienes de consumo y bienes de capital </a:t>
            </a:r>
            <a:r>
              <a:rPr lang="es-PE" sz="1600" dirty="0" smtClean="0"/>
              <a:t>representaron, respectivamente, el 24% y 35% del total de importaciones desde APEC.</a:t>
            </a:r>
            <a:endParaRPr lang="es-PE" sz="1600" dirty="0"/>
          </a:p>
        </p:txBody>
      </p:sp>
      <p:sp>
        <p:nvSpPr>
          <p:cNvPr id="7" name="6 CuadroTexto"/>
          <p:cNvSpPr txBox="1"/>
          <p:nvPr/>
        </p:nvSpPr>
        <p:spPr>
          <a:xfrm>
            <a:off x="611560" y="4967590"/>
            <a:ext cx="5544616" cy="261610"/>
          </a:xfrm>
          <a:prstGeom prst="rect">
            <a:avLst/>
          </a:prstGeom>
          <a:noFill/>
        </p:spPr>
        <p:txBody>
          <a:bodyPr wrap="square" rtlCol="0">
            <a:spAutoFit/>
          </a:bodyPr>
          <a:lstStyle/>
          <a:p>
            <a:r>
              <a:rPr lang="es-PE" sz="1100" b="1" dirty="0"/>
              <a:t>Fuente: </a:t>
            </a:r>
            <a:r>
              <a:rPr lang="es-PE" sz="1100" b="1" dirty="0" smtClean="0"/>
              <a:t>SUNAT</a:t>
            </a:r>
            <a:endParaRPr lang="es-PE" sz="1100" b="1" dirty="0"/>
          </a:p>
        </p:txBody>
      </p:sp>
      <p:pic>
        <p:nvPicPr>
          <p:cNvPr id="8" name="Picture 8" descr="CABECERA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18</a:t>
            </a:fld>
            <a:endParaRPr lang="es-ES">
              <a:solidFill>
                <a:prstClr val="black">
                  <a:tint val="75000"/>
                </a:prstClr>
              </a:solidFill>
            </a:endParaRPr>
          </a:p>
        </p:txBody>
      </p:sp>
      <p:pic>
        <p:nvPicPr>
          <p:cNvPr id="11" name="Picture 8" descr="CABECERA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Título"/>
          <p:cNvSpPr txBox="1">
            <a:spLocks/>
          </p:cNvSpPr>
          <p:nvPr/>
        </p:nvSpPr>
        <p:spPr>
          <a:xfrm>
            <a:off x="251520" y="132706"/>
            <a:ext cx="8640960" cy="50405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2 Rectángulo"/>
          <p:cNvSpPr/>
          <p:nvPr/>
        </p:nvSpPr>
        <p:spPr>
          <a:xfrm>
            <a:off x="6732240" y="1882156"/>
            <a:ext cx="1837376" cy="3347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Rectángulo"/>
          <p:cNvSpPr/>
          <p:nvPr/>
        </p:nvSpPr>
        <p:spPr>
          <a:xfrm>
            <a:off x="1547664" y="908720"/>
            <a:ext cx="5310336" cy="646331"/>
          </a:xfrm>
          <a:prstGeom prst="rect">
            <a:avLst/>
          </a:prstGeom>
        </p:spPr>
        <p:txBody>
          <a:bodyPr wrap="square">
            <a:spAutoFit/>
          </a:bodyPr>
          <a:lstStyle/>
          <a:p>
            <a:pPr algn="ctr"/>
            <a:r>
              <a:rPr lang="es-ES" b="1" dirty="0"/>
              <a:t>Importaciones </a:t>
            </a:r>
            <a:r>
              <a:rPr lang="es-MX" b="1" dirty="0"/>
              <a:t>Perú-APEC, </a:t>
            </a:r>
            <a:r>
              <a:rPr lang="es-MX" b="1" dirty="0" smtClean="0"/>
              <a:t>2010-2014</a:t>
            </a:r>
            <a:endParaRPr lang="es-PE" b="1" dirty="0"/>
          </a:p>
          <a:p>
            <a:pPr algn="ctr"/>
            <a:r>
              <a:rPr lang="es-ES" b="1" dirty="0"/>
              <a:t>(US$ Millones)</a:t>
            </a:r>
            <a:endParaRPr lang="es-PE" b="1" dirty="0"/>
          </a:p>
        </p:txBody>
      </p:sp>
      <p:sp>
        <p:nvSpPr>
          <p:cNvPr id="14" name="13 CuadroTexto"/>
          <p:cNvSpPr txBox="1"/>
          <p:nvPr/>
        </p:nvSpPr>
        <p:spPr>
          <a:xfrm>
            <a:off x="6858000" y="2828974"/>
            <a:ext cx="2106488" cy="1477328"/>
          </a:xfrm>
          <a:prstGeom prst="rect">
            <a:avLst/>
          </a:prstGeom>
          <a:noFill/>
          <a:ln>
            <a:solidFill>
              <a:schemeClr val="tx1"/>
            </a:solidFill>
          </a:ln>
        </p:spPr>
        <p:txBody>
          <a:bodyPr wrap="square" rtlCol="0">
            <a:spAutoFit/>
          </a:bodyPr>
          <a:lstStyle/>
          <a:p>
            <a:pPr algn="just"/>
            <a:r>
              <a:rPr lang="es-PE" sz="1500" b="1" dirty="0" smtClean="0"/>
              <a:t>Desde que el Perú ingreso al Foro en 1998, las importaciones desde las Economías APEC se han incrementado en más de 450%.</a:t>
            </a:r>
            <a:endParaRPr lang="es-PE" sz="1500" b="1" dirty="0"/>
          </a:p>
        </p:txBody>
      </p:sp>
    </p:spTree>
    <p:extLst>
      <p:ext uri="{BB962C8B-B14F-4D97-AF65-F5344CB8AC3E}">
        <p14:creationId xmlns:p14="http://schemas.microsoft.com/office/powerpoint/2010/main" val="1450411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37648"/>
            <a:ext cx="9139237" cy="54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19</a:t>
            </a:fld>
            <a:endParaRPr lang="es-ES">
              <a:solidFill>
                <a:prstClr val="black">
                  <a:tint val="75000"/>
                </a:prstClr>
              </a:solidFill>
            </a:endParaRPr>
          </a:p>
        </p:txBody>
      </p:sp>
      <p:pic>
        <p:nvPicPr>
          <p:cNvPr id="11"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Título"/>
          <p:cNvSpPr txBox="1">
            <a:spLocks/>
          </p:cNvSpPr>
          <p:nvPr/>
        </p:nvSpPr>
        <p:spPr>
          <a:xfrm>
            <a:off x="251520" y="132706"/>
            <a:ext cx="8640960" cy="50405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1933803305"/>
              </p:ext>
            </p:extLst>
          </p:nvPr>
        </p:nvGraphicFramePr>
        <p:xfrm>
          <a:off x="611560" y="809269"/>
          <a:ext cx="7920880" cy="4248472"/>
        </p:xfrm>
        <a:graphic>
          <a:graphicData uri="http://schemas.openxmlformats.org/drawingml/2006/chart">
            <c:chart xmlns:c="http://schemas.openxmlformats.org/drawingml/2006/chart" xmlns:r="http://schemas.openxmlformats.org/officeDocument/2006/relationships" r:id="rId5"/>
          </a:graphicData>
        </a:graphic>
      </p:graphicFrame>
      <p:sp>
        <p:nvSpPr>
          <p:cNvPr id="13" name="12 CuadroTexto"/>
          <p:cNvSpPr txBox="1"/>
          <p:nvPr/>
        </p:nvSpPr>
        <p:spPr>
          <a:xfrm>
            <a:off x="700583" y="5877272"/>
            <a:ext cx="7704856" cy="584775"/>
          </a:xfrm>
          <a:prstGeom prst="rect">
            <a:avLst/>
          </a:prstGeom>
          <a:noFill/>
        </p:spPr>
        <p:txBody>
          <a:bodyPr wrap="square" rtlCol="0">
            <a:spAutoFit/>
          </a:bodyPr>
          <a:lstStyle/>
          <a:p>
            <a:r>
              <a:rPr lang="es-PE" sz="1600" b="1" dirty="0" smtClean="0"/>
              <a:t>5 de los 10 Mercados de los cuales el Perú importa a Nivel Mundial son Economías Miembro de APEC. Los otros 5 son: Brasil, Ecuador, Alemania, Argentina y </a:t>
            </a:r>
            <a:r>
              <a:rPr lang="es-PE" sz="1600" b="1" dirty="0"/>
              <a:t>C</a:t>
            </a:r>
            <a:r>
              <a:rPr lang="es-PE" sz="1600" b="1" dirty="0" smtClean="0"/>
              <a:t>olombia. </a:t>
            </a:r>
            <a:endParaRPr lang="es-PE" sz="1600" b="1" dirty="0"/>
          </a:p>
        </p:txBody>
      </p:sp>
      <p:sp>
        <p:nvSpPr>
          <p:cNvPr id="15" name="14 Rectángulo"/>
          <p:cNvSpPr/>
          <p:nvPr/>
        </p:nvSpPr>
        <p:spPr>
          <a:xfrm>
            <a:off x="409770" y="5123667"/>
            <a:ext cx="1638436" cy="430887"/>
          </a:xfrm>
          <a:prstGeom prst="rect">
            <a:avLst/>
          </a:prstGeom>
        </p:spPr>
        <p:txBody>
          <a:bodyPr wrap="square">
            <a:spAutoFit/>
          </a:bodyPr>
          <a:lstStyle/>
          <a:p>
            <a:r>
              <a:rPr lang="es-MX" sz="1100" b="1" dirty="0" smtClean="0"/>
              <a:t>Fuente</a:t>
            </a:r>
            <a:r>
              <a:rPr lang="es-MX" sz="1100" b="1" dirty="0"/>
              <a:t>: </a:t>
            </a:r>
            <a:r>
              <a:rPr lang="es-PE" sz="1100" b="1" dirty="0" err="1" smtClean="0"/>
              <a:t>Trademap</a:t>
            </a:r>
            <a:endParaRPr lang="es-PE" sz="1100" b="1" dirty="0"/>
          </a:p>
          <a:p>
            <a:r>
              <a:rPr lang="es-MX" sz="1100" b="1" dirty="0" smtClean="0"/>
              <a:t>Elaboración</a:t>
            </a:r>
            <a:r>
              <a:rPr lang="es-MX" sz="1100" b="1" dirty="0"/>
              <a:t>: </a:t>
            </a:r>
            <a:r>
              <a:rPr lang="es-MX" sz="1100" b="1" dirty="0" smtClean="0"/>
              <a:t>MINCETUR</a:t>
            </a:r>
            <a:endParaRPr lang="es-PE" sz="1100" b="1" dirty="0"/>
          </a:p>
        </p:txBody>
      </p:sp>
      <p:sp>
        <p:nvSpPr>
          <p:cNvPr id="3" name="2 CuadroTexto"/>
          <p:cNvSpPr txBox="1"/>
          <p:nvPr/>
        </p:nvSpPr>
        <p:spPr>
          <a:xfrm>
            <a:off x="1228988" y="4786902"/>
            <a:ext cx="648072" cy="261610"/>
          </a:xfrm>
          <a:prstGeom prst="rect">
            <a:avLst/>
          </a:prstGeom>
          <a:noFill/>
        </p:spPr>
        <p:txBody>
          <a:bodyPr wrap="square" rtlCol="0">
            <a:spAutoFit/>
          </a:bodyPr>
          <a:lstStyle/>
          <a:p>
            <a:r>
              <a:rPr lang="es-PE" sz="1100" b="1" dirty="0" smtClean="0"/>
              <a:t>(APEC)</a:t>
            </a:r>
            <a:endParaRPr lang="es-PE" sz="1100" b="1" dirty="0"/>
          </a:p>
        </p:txBody>
      </p:sp>
      <p:sp>
        <p:nvSpPr>
          <p:cNvPr id="14" name="13 CuadroTexto"/>
          <p:cNvSpPr txBox="1"/>
          <p:nvPr/>
        </p:nvSpPr>
        <p:spPr>
          <a:xfrm>
            <a:off x="1877060" y="4786902"/>
            <a:ext cx="648072" cy="261610"/>
          </a:xfrm>
          <a:prstGeom prst="rect">
            <a:avLst/>
          </a:prstGeom>
          <a:noFill/>
        </p:spPr>
        <p:txBody>
          <a:bodyPr wrap="square" rtlCol="0">
            <a:spAutoFit/>
          </a:bodyPr>
          <a:lstStyle/>
          <a:p>
            <a:r>
              <a:rPr lang="es-PE" sz="1100" b="1" dirty="0" smtClean="0"/>
              <a:t>(APEC)</a:t>
            </a:r>
            <a:endParaRPr lang="es-PE" sz="1100" b="1" dirty="0"/>
          </a:p>
        </p:txBody>
      </p:sp>
      <p:sp>
        <p:nvSpPr>
          <p:cNvPr id="16" name="15 CuadroTexto"/>
          <p:cNvSpPr txBox="1"/>
          <p:nvPr/>
        </p:nvSpPr>
        <p:spPr>
          <a:xfrm>
            <a:off x="3131840" y="4800358"/>
            <a:ext cx="648072" cy="261610"/>
          </a:xfrm>
          <a:prstGeom prst="rect">
            <a:avLst/>
          </a:prstGeom>
          <a:noFill/>
        </p:spPr>
        <p:txBody>
          <a:bodyPr wrap="square" rtlCol="0">
            <a:spAutoFit/>
          </a:bodyPr>
          <a:lstStyle/>
          <a:p>
            <a:r>
              <a:rPr lang="es-PE" sz="1100" b="1" dirty="0" smtClean="0"/>
              <a:t>(APEC)</a:t>
            </a:r>
            <a:endParaRPr lang="es-PE" sz="1100" b="1" dirty="0"/>
          </a:p>
        </p:txBody>
      </p:sp>
      <p:sp>
        <p:nvSpPr>
          <p:cNvPr id="17" name="16 CuadroTexto"/>
          <p:cNvSpPr txBox="1"/>
          <p:nvPr/>
        </p:nvSpPr>
        <p:spPr>
          <a:xfrm>
            <a:off x="5148064" y="4928415"/>
            <a:ext cx="648072" cy="261610"/>
          </a:xfrm>
          <a:prstGeom prst="rect">
            <a:avLst/>
          </a:prstGeom>
          <a:noFill/>
        </p:spPr>
        <p:txBody>
          <a:bodyPr wrap="square" rtlCol="0">
            <a:spAutoFit/>
          </a:bodyPr>
          <a:lstStyle/>
          <a:p>
            <a:r>
              <a:rPr lang="es-PE" sz="1100" b="1" dirty="0" smtClean="0"/>
              <a:t>(APEC)</a:t>
            </a:r>
            <a:endParaRPr lang="es-PE" sz="1100" b="1" dirty="0"/>
          </a:p>
        </p:txBody>
      </p:sp>
      <p:sp>
        <p:nvSpPr>
          <p:cNvPr id="18" name="17 CuadroTexto"/>
          <p:cNvSpPr txBox="1"/>
          <p:nvPr/>
        </p:nvSpPr>
        <p:spPr>
          <a:xfrm>
            <a:off x="5796136" y="4773521"/>
            <a:ext cx="648072" cy="261610"/>
          </a:xfrm>
          <a:prstGeom prst="rect">
            <a:avLst/>
          </a:prstGeom>
          <a:noFill/>
        </p:spPr>
        <p:txBody>
          <a:bodyPr wrap="square" rtlCol="0">
            <a:spAutoFit/>
          </a:bodyPr>
          <a:lstStyle/>
          <a:p>
            <a:r>
              <a:rPr lang="es-PE" sz="1100" b="1" dirty="0" smtClean="0"/>
              <a:t>(APEC)</a:t>
            </a:r>
            <a:endParaRPr lang="es-PE" sz="1100" b="1" dirty="0"/>
          </a:p>
        </p:txBody>
      </p:sp>
    </p:spTree>
    <p:extLst>
      <p:ext uri="{BB962C8B-B14F-4D97-AF65-F5344CB8AC3E}">
        <p14:creationId xmlns:p14="http://schemas.microsoft.com/office/powerpoint/2010/main" val="1450411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6 Imagen" descr="Descripción: cid:image002.png@01CBE3FB.0001DE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4633" y="5217165"/>
            <a:ext cx="1327847" cy="90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1Asia Pacifico\2. LOGISTICA REUNIONES\2014 CHINA\APEC Logo_jpg_vertical300dp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770927"/>
            <a:ext cx="2812153" cy="162767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3901" y="2996951"/>
            <a:ext cx="8640960" cy="1692771"/>
          </a:xfrm>
          <a:prstGeom prst="rect">
            <a:avLst/>
          </a:prstGeom>
          <a:noFill/>
        </p:spPr>
        <p:txBody>
          <a:bodyPr wrap="square" rtlCol="0">
            <a:spAutoFit/>
          </a:bodyPr>
          <a:lstStyle/>
          <a:p>
            <a:pPr algn="ctr"/>
            <a:endParaRPr lang="es-PE" sz="3200" dirty="0" smtClean="0">
              <a:latin typeface="Arial" panose="020B0604020202020204" pitchFamily="34" charset="0"/>
              <a:cs typeface="Arial" panose="020B0604020202020204" pitchFamily="34" charset="0"/>
            </a:endParaRPr>
          </a:p>
          <a:p>
            <a:pPr algn="ctr"/>
            <a:r>
              <a:rPr lang="es-PE" sz="3600" dirty="0" smtClean="0">
                <a:latin typeface="Arial" panose="020B0604020202020204" pitchFamily="34" charset="0"/>
                <a:cs typeface="Arial" panose="020B0604020202020204" pitchFamily="34" charset="0"/>
              </a:rPr>
              <a:t>“La Alianza del Pacífico y APEC: </a:t>
            </a:r>
          </a:p>
          <a:p>
            <a:pPr algn="ctr"/>
            <a:r>
              <a:rPr lang="es-PE" sz="3600" dirty="0" smtClean="0">
                <a:latin typeface="Arial" panose="020B0604020202020204" pitchFamily="34" charset="0"/>
                <a:cs typeface="Arial" panose="020B0604020202020204" pitchFamily="34" charset="0"/>
              </a:rPr>
              <a:t>Agenda del Perú para el 2016”</a:t>
            </a:r>
          </a:p>
        </p:txBody>
      </p:sp>
      <p:sp>
        <p:nvSpPr>
          <p:cNvPr id="8" name="2 Subtítulo"/>
          <p:cNvSpPr>
            <a:spLocks noGrp="1"/>
          </p:cNvSpPr>
          <p:nvPr>
            <p:ph type="subTitle" idx="1"/>
          </p:nvPr>
        </p:nvSpPr>
        <p:spPr>
          <a:xfrm>
            <a:off x="1143000" y="5013176"/>
            <a:ext cx="6858000" cy="965448"/>
          </a:xfrm>
        </p:spPr>
        <p:txBody>
          <a:bodyPr>
            <a:noAutofit/>
          </a:bodyPr>
          <a:lstStyle/>
          <a:p>
            <a:r>
              <a:rPr lang="es-PE" sz="2400" b="1" dirty="0" smtClean="0">
                <a:latin typeface="Arial" panose="020B0604020202020204" pitchFamily="34" charset="0"/>
                <a:cs typeface="Arial" panose="020B0604020202020204" pitchFamily="34" charset="0"/>
              </a:rPr>
              <a:t>Julio Chan Sánchez</a:t>
            </a:r>
          </a:p>
          <a:p>
            <a:r>
              <a:rPr lang="es-PE" sz="2000" b="1" dirty="0" smtClean="0">
                <a:latin typeface="Arial" panose="020B0604020202020204" pitchFamily="34" charset="0"/>
                <a:cs typeface="Arial" panose="020B0604020202020204" pitchFamily="34" charset="0"/>
              </a:rPr>
              <a:t>19 agosto 2015</a:t>
            </a:r>
            <a:endParaRPr lang="es-PE" sz="2000" b="1" dirty="0">
              <a:latin typeface="Arial" panose="020B0604020202020204" pitchFamily="34" charset="0"/>
              <a:cs typeface="Arial" panose="020B0604020202020204" pitchFamily="34" charset="0"/>
            </a:endParaRPr>
          </a:p>
        </p:txBody>
      </p:sp>
      <p:pic>
        <p:nvPicPr>
          <p:cNvPr id="9" name="Picture 2" descr="http://www.agci.cl/images/1.alianza-del-pacifico.jpg"/>
          <p:cNvPicPr>
            <a:picLocks noChangeAspect="1" noChangeArrowheads="1"/>
          </p:cNvPicPr>
          <p:nvPr/>
        </p:nvPicPr>
        <p:blipFill rotWithShape="1">
          <a:blip r:embed="rId7">
            <a:extLst>
              <a:ext uri="{28A0092B-C50C-407E-A947-70E740481C1C}">
                <a14:useLocalDpi xmlns:a14="http://schemas.microsoft.com/office/drawing/2010/main" val="0"/>
              </a:ext>
            </a:extLst>
          </a:blip>
          <a:srcRect t="10275"/>
          <a:stretch/>
        </p:blipFill>
        <p:spPr bwMode="auto">
          <a:xfrm>
            <a:off x="4644008" y="770927"/>
            <a:ext cx="3890413" cy="181514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865DD093-EF34-47AD-9067-564669669B23}" type="slidenum">
              <a:rPr lang="es-ES" smtClean="0"/>
              <a:pPr/>
              <a:t>2</a:t>
            </a:fld>
            <a:endParaRPr lang="es-ES"/>
          </a:p>
        </p:txBody>
      </p:sp>
    </p:spTree>
    <p:extLst>
      <p:ext uri="{BB962C8B-B14F-4D97-AF65-F5344CB8AC3E}">
        <p14:creationId xmlns:p14="http://schemas.microsoft.com/office/powerpoint/2010/main" val="31400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20</a:t>
            </a:fld>
            <a:endParaRPr lang="es-ES">
              <a:solidFill>
                <a:prstClr val="black">
                  <a:tint val="75000"/>
                </a:prstClr>
              </a:solidFill>
            </a:endParaRPr>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0"/>
            <a:ext cx="6097860" cy="3927341"/>
          </a:xfrm>
          <a:prstGeom prst="rect">
            <a:avLst/>
          </a:prstGeom>
          <a:noFill/>
          <a:ln>
            <a:noFill/>
          </a:ln>
        </p:spPr>
      </p:pic>
      <p:sp>
        <p:nvSpPr>
          <p:cNvPr id="6" name="5 Rectángulo"/>
          <p:cNvSpPr/>
          <p:nvPr/>
        </p:nvSpPr>
        <p:spPr>
          <a:xfrm>
            <a:off x="251520" y="848906"/>
            <a:ext cx="8568952" cy="707886"/>
          </a:xfrm>
          <a:prstGeom prst="rect">
            <a:avLst/>
          </a:prstGeom>
        </p:spPr>
        <p:txBody>
          <a:bodyPr wrap="square">
            <a:spAutoFit/>
          </a:bodyPr>
          <a:lstStyle/>
          <a:p>
            <a:pPr algn="ctr"/>
            <a:r>
              <a:rPr lang="es-MX" sz="2000" b="1" dirty="0"/>
              <a:t>Estructura del stock de IED de los países de APEC en Perú por </a:t>
            </a:r>
            <a:r>
              <a:rPr lang="es-MX" sz="2000" b="1" dirty="0" smtClean="0"/>
              <a:t>sectores</a:t>
            </a:r>
            <a:r>
              <a:rPr lang="es-MX" sz="2000" b="1" dirty="0"/>
              <a:t> </a:t>
            </a:r>
            <a:endParaRPr lang="es-MX" sz="2000" b="1" dirty="0" smtClean="0"/>
          </a:p>
          <a:p>
            <a:pPr algn="ctr"/>
            <a:r>
              <a:rPr lang="es-MX" sz="2000" b="1" dirty="0" smtClean="0"/>
              <a:t>(1980-2014)</a:t>
            </a:r>
            <a:endParaRPr lang="es-PE" sz="2000" dirty="0"/>
          </a:p>
        </p:txBody>
      </p:sp>
      <p:sp>
        <p:nvSpPr>
          <p:cNvPr id="7" name="6 Rectángulo"/>
          <p:cNvSpPr/>
          <p:nvPr/>
        </p:nvSpPr>
        <p:spPr>
          <a:xfrm>
            <a:off x="1187624" y="5559623"/>
            <a:ext cx="4572000" cy="461665"/>
          </a:xfrm>
          <a:prstGeom prst="rect">
            <a:avLst/>
          </a:prstGeom>
        </p:spPr>
        <p:txBody>
          <a:bodyPr>
            <a:spAutoFit/>
          </a:bodyPr>
          <a:lstStyle/>
          <a:p>
            <a:r>
              <a:rPr lang="es-MX" sz="1200" b="1" dirty="0"/>
              <a:t>Fuente: PROINVERSIÓN (actualizado al 31 de diciembre de 2014)</a:t>
            </a:r>
            <a:endParaRPr lang="es-PE" sz="1200" b="1" dirty="0"/>
          </a:p>
          <a:p>
            <a:r>
              <a:rPr lang="es-MX" sz="1200" b="1" dirty="0"/>
              <a:t>Elaboración: MINCETUR-OGEE-OEEI</a:t>
            </a:r>
            <a:endParaRPr lang="es-PE" sz="1200" b="1" dirty="0"/>
          </a:p>
        </p:txBody>
      </p:sp>
      <p:sp>
        <p:nvSpPr>
          <p:cNvPr id="8" name="7 Rectángulo"/>
          <p:cNvSpPr/>
          <p:nvPr/>
        </p:nvSpPr>
        <p:spPr>
          <a:xfrm>
            <a:off x="225126" y="6021288"/>
            <a:ext cx="8307313" cy="769441"/>
          </a:xfrm>
          <a:prstGeom prst="rect">
            <a:avLst/>
          </a:prstGeom>
        </p:spPr>
        <p:txBody>
          <a:bodyPr wrap="square">
            <a:spAutoFit/>
          </a:bodyPr>
          <a:lstStyle/>
          <a:p>
            <a:pPr lvl="0"/>
            <a:r>
              <a:rPr lang="es-MX" sz="1400" dirty="0"/>
              <a:t>El </a:t>
            </a:r>
            <a:r>
              <a:rPr lang="es-MX" sz="1400" b="1" dirty="0"/>
              <a:t>30,4% del stock </a:t>
            </a:r>
            <a:r>
              <a:rPr lang="es-MX" sz="1400" dirty="0"/>
              <a:t>de la </a:t>
            </a:r>
            <a:r>
              <a:rPr lang="es-MX" sz="1400" dirty="0" smtClean="0"/>
              <a:t>IED total </a:t>
            </a:r>
            <a:r>
              <a:rPr lang="es-MX" sz="1400" dirty="0"/>
              <a:t>en </a:t>
            </a:r>
            <a:r>
              <a:rPr lang="es-MX" sz="1400" dirty="0" smtClean="0"/>
              <a:t>el Perú </a:t>
            </a:r>
            <a:r>
              <a:rPr lang="es-MX" sz="1400" dirty="0"/>
              <a:t>(1980-2014), proviene </a:t>
            </a:r>
            <a:r>
              <a:rPr lang="es-MX" sz="1400" dirty="0" smtClean="0"/>
              <a:t>de las economías APEC. Chile y Estados Unidos representan el 20,1%. Entre los años 1998 y 2014, el stock de </a:t>
            </a:r>
            <a:r>
              <a:rPr lang="es-MX" sz="1400" dirty="0"/>
              <a:t>IED </a:t>
            </a:r>
            <a:r>
              <a:rPr lang="es-MX" sz="1400" dirty="0" smtClean="0"/>
              <a:t>proveniente </a:t>
            </a:r>
            <a:r>
              <a:rPr lang="es-MX" sz="1400" dirty="0"/>
              <a:t>de las economías </a:t>
            </a:r>
            <a:r>
              <a:rPr lang="es-MX" sz="1400" dirty="0" smtClean="0"/>
              <a:t>APEC aumentó en más de </a:t>
            </a:r>
            <a:r>
              <a:rPr lang="es-MX" sz="1600" b="1" dirty="0" smtClean="0"/>
              <a:t>145%. </a:t>
            </a:r>
            <a:endParaRPr lang="es-PE" sz="1600" b="1" dirty="0"/>
          </a:p>
        </p:txBody>
      </p:sp>
      <p:pic>
        <p:nvPicPr>
          <p:cNvPr id="10"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Título"/>
          <p:cNvSpPr>
            <a:spLocks noGrp="1"/>
          </p:cNvSpPr>
          <p:nvPr>
            <p:ph type="title"/>
          </p:nvPr>
        </p:nvSpPr>
        <p:spPr>
          <a:xfrm>
            <a:off x="251520" y="44624"/>
            <a:ext cx="8640960" cy="504056"/>
          </a:xfrm>
        </p:spPr>
        <p:txBody>
          <a:bodyPr>
            <a:noAutofit/>
          </a:body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093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21</a:t>
            </a:fld>
            <a:endParaRPr lang="es-ES">
              <a:solidFill>
                <a:prstClr val="black">
                  <a:tint val="75000"/>
                </a:prstClr>
              </a:solidFill>
            </a:endParaRPr>
          </a:p>
        </p:txBody>
      </p:sp>
      <p:sp>
        <p:nvSpPr>
          <p:cNvPr id="7" name="6 Rectángulo"/>
          <p:cNvSpPr/>
          <p:nvPr/>
        </p:nvSpPr>
        <p:spPr>
          <a:xfrm>
            <a:off x="1201705" y="6237312"/>
            <a:ext cx="4572000" cy="461665"/>
          </a:xfrm>
          <a:prstGeom prst="rect">
            <a:avLst/>
          </a:prstGeom>
        </p:spPr>
        <p:txBody>
          <a:bodyPr>
            <a:spAutoFit/>
          </a:bodyPr>
          <a:lstStyle/>
          <a:p>
            <a:r>
              <a:rPr lang="es-MX" sz="1200" b="1" dirty="0"/>
              <a:t>Fuente: PROINVERSIÓN (actualizado al 31 de diciembre de 2014)</a:t>
            </a:r>
            <a:endParaRPr lang="es-PE" sz="1200" b="1" dirty="0"/>
          </a:p>
          <a:p>
            <a:r>
              <a:rPr lang="es-MX" sz="1200" b="1" dirty="0"/>
              <a:t>Elaboración: MINCETUR-OGEE-OEEI</a:t>
            </a:r>
            <a:endParaRPr lang="es-PE" sz="1200" b="1" dirty="0"/>
          </a:p>
        </p:txBody>
      </p:sp>
      <p:pic>
        <p:nvPicPr>
          <p:cNvPr id="10"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Título"/>
          <p:cNvSpPr>
            <a:spLocks noGrp="1"/>
          </p:cNvSpPr>
          <p:nvPr>
            <p:ph type="title"/>
          </p:nvPr>
        </p:nvSpPr>
        <p:spPr>
          <a:xfrm>
            <a:off x="251520" y="44624"/>
            <a:ext cx="8640960" cy="504056"/>
          </a:xfrm>
        </p:spPr>
        <p:txBody>
          <a:bodyPr>
            <a:noAutofit/>
          </a:body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3 CuadroTexto"/>
          <p:cNvSpPr txBox="1"/>
          <p:nvPr/>
        </p:nvSpPr>
        <p:spPr>
          <a:xfrm>
            <a:off x="1974559" y="922279"/>
            <a:ext cx="5194882" cy="9361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PE" sz="2000" b="1" dirty="0"/>
              <a:t>Flujo de Inversión</a:t>
            </a:r>
            <a:r>
              <a:rPr lang="es-PE" sz="2000" b="1" baseline="0" dirty="0"/>
              <a:t> Extranjera en Perú </a:t>
            </a:r>
          </a:p>
          <a:p>
            <a:pPr algn="ctr"/>
            <a:r>
              <a:rPr lang="es-PE" sz="2000" b="1" baseline="0" dirty="0" smtClean="0"/>
              <a:t>2009-2013</a:t>
            </a:r>
            <a:endParaRPr lang="es-PE" sz="2000" b="1" baseline="0" dirty="0"/>
          </a:p>
          <a:p>
            <a:pPr algn="ctr"/>
            <a:r>
              <a:rPr lang="es-PE" sz="1200" b="1" baseline="0" dirty="0"/>
              <a:t>(millones de US$)</a:t>
            </a:r>
          </a:p>
        </p:txBody>
      </p:sp>
      <p:pic>
        <p:nvPicPr>
          <p:cNvPr id="14" name="Picture 3" descr="M:\1Asia Pacifico\2. LOGISTICA REUNIONES\2014 CHINA\APEC Logo_jpg_vertical300dp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12" r="15935" b="35706"/>
          <a:stretch/>
        </p:blipFill>
        <p:spPr bwMode="auto">
          <a:xfrm>
            <a:off x="687242" y="944161"/>
            <a:ext cx="1249101" cy="6760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banderas-mundo.es/data/flags/ultra/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7802563"/>
            <a:ext cx="8098418" cy="54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7 Gráfico"/>
          <p:cNvGraphicFramePr>
            <a:graphicFrameLocks/>
          </p:cNvGraphicFramePr>
          <p:nvPr>
            <p:extLst>
              <p:ext uri="{D42A27DB-BD31-4B8C-83A1-F6EECF244321}">
                <p14:modId xmlns:p14="http://schemas.microsoft.com/office/powerpoint/2010/main" val="4236267986"/>
              </p:ext>
            </p:extLst>
          </p:nvPr>
        </p:nvGraphicFramePr>
        <p:xfrm>
          <a:off x="395537" y="1282205"/>
          <a:ext cx="8550720" cy="5402311"/>
        </p:xfrm>
        <a:graphic>
          <a:graphicData uri="http://schemas.openxmlformats.org/drawingml/2006/chart">
            <c:chart xmlns:c="http://schemas.openxmlformats.org/drawingml/2006/chart" xmlns:r="http://schemas.openxmlformats.org/officeDocument/2006/relationships" r:id="rId6"/>
          </a:graphicData>
        </a:graphic>
      </p:graphicFrame>
      <p:pic>
        <p:nvPicPr>
          <p:cNvPr id="16" name="15 Imagen" descr="http://www.banderas-mundo.es/data/flags/ultra/pe.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6256" y="930604"/>
            <a:ext cx="1228192" cy="703203"/>
          </a:xfrm>
          <a:prstGeom prst="rect">
            <a:avLst/>
          </a:prstGeom>
          <a:noFill/>
          <a:ln>
            <a:solidFill>
              <a:schemeClr val="tx1"/>
            </a:solidFill>
          </a:ln>
        </p:spPr>
      </p:pic>
      <p:sp>
        <p:nvSpPr>
          <p:cNvPr id="33" name="1 CuadroTexto"/>
          <p:cNvSpPr txBox="1"/>
          <p:nvPr/>
        </p:nvSpPr>
        <p:spPr>
          <a:xfrm>
            <a:off x="7740352" y="3556108"/>
            <a:ext cx="1205905" cy="25202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PE" sz="1200" b="1" u="sng" dirty="0" smtClean="0"/>
              <a:t>Principales inversores:</a:t>
            </a:r>
          </a:p>
          <a:p>
            <a:endParaRPr lang="es-PE" sz="500" b="1" u="sng" dirty="0" smtClean="0"/>
          </a:p>
          <a:p>
            <a:pPr marL="228600" indent="-228600">
              <a:buAutoNum type="arabicPeriod"/>
            </a:pPr>
            <a:r>
              <a:rPr lang="es-PE" sz="1200" dirty="0" smtClean="0"/>
              <a:t>Reino Unido</a:t>
            </a:r>
          </a:p>
          <a:p>
            <a:pPr marL="228600" indent="-228600">
              <a:buAutoNum type="arabicPeriod"/>
            </a:pPr>
            <a:r>
              <a:rPr lang="es-PE" sz="1200" dirty="0"/>
              <a:t>Brasil</a:t>
            </a:r>
            <a:endParaRPr lang="es-PE" sz="1200" dirty="0" smtClean="0"/>
          </a:p>
          <a:p>
            <a:pPr marL="228600" indent="-228600">
              <a:buAutoNum type="arabicPeriod"/>
            </a:pPr>
            <a:r>
              <a:rPr lang="es-PE" sz="1200" dirty="0" smtClean="0"/>
              <a:t>España</a:t>
            </a:r>
          </a:p>
          <a:p>
            <a:pPr marL="228600" indent="-228600">
              <a:buAutoNum type="arabicPeriod"/>
            </a:pPr>
            <a:r>
              <a:rPr lang="es-PE" sz="1200" dirty="0" smtClean="0">
                <a:solidFill>
                  <a:srgbClr val="FF0000"/>
                </a:solidFill>
              </a:rPr>
              <a:t>Estados Unidos</a:t>
            </a:r>
          </a:p>
          <a:p>
            <a:pPr marL="228600" indent="-228600">
              <a:buAutoNum type="arabicPeriod"/>
            </a:pPr>
            <a:r>
              <a:rPr lang="es-PE" sz="1200" dirty="0" smtClean="0"/>
              <a:t>Luxemburgo</a:t>
            </a:r>
          </a:p>
          <a:p>
            <a:pPr marL="228600" indent="-228600">
              <a:buAutoNum type="arabicPeriod"/>
            </a:pPr>
            <a:r>
              <a:rPr lang="es-PE" sz="1200" dirty="0" smtClean="0">
                <a:solidFill>
                  <a:srgbClr val="FF0000"/>
                </a:solidFill>
              </a:rPr>
              <a:t>Canadá</a:t>
            </a:r>
            <a:endParaRPr lang="es-PE" sz="1200" dirty="0" smtClean="0"/>
          </a:p>
          <a:p>
            <a:pPr marL="228600" indent="-228600">
              <a:buAutoNum type="arabicPeriod"/>
            </a:pPr>
            <a:r>
              <a:rPr lang="es-PE" sz="1200" dirty="0" smtClean="0"/>
              <a:t>Países Bajos</a:t>
            </a:r>
          </a:p>
          <a:p>
            <a:pPr marL="228600" indent="-228600">
              <a:buAutoNum type="arabicPeriod"/>
            </a:pPr>
            <a:r>
              <a:rPr lang="es-PE" sz="1200" dirty="0" smtClean="0">
                <a:solidFill>
                  <a:srgbClr val="FF0000"/>
                </a:solidFill>
              </a:rPr>
              <a:t>Chile</a:t>
            </a:r>
          </a:p>
          <a:p>
            <a:pPr marL="228600" indent="-228600">
              <a:buAutoNum type="arabicPeriod"/>
            </a:pPr>
            <a:r>
              <a:rPr lang="es-PE" sz="1200" dirty="0" smtClean="0"/>
              <a:t>Colombia</a:t>
            </a:r>
          </a:p>
          <a:p>
            <a:pPr marL="228600" indent="-228600">
              <a:buAutoNum type="arabicPeriod"/>
            </a:pPr>
            <a:r>
              <a:rPr lang="es-PE" sz="1200" dirty="0" smtClean="0">
                <a:solidFill>
                  <a:srgbClr val="FF0000"/>
                </a:solidFill>
              </a:rPr>
              <a:t>Singapur</a:t>
            </a:r>
          </a:p>
        </p:txBody>
      </p:sp>
      <p:sp>
        <p:nvSpPr>
          <p:cNvPr id="21" name="1 CuadroTexto"/>
          <p:cNvSpPr txBox="1"/>
          <p:nvPr/>
        </p:nvSpPr>
        <p:spPr>
          <a:xfrm>
            <a:off x="4001089" y="4531263"/>
            <a:ext cx="570911"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300" b="1" dirty="0" smtClean="0"/>
              <a:t>706</a:t>
            </a:r>
            <a:endParaRPr lang="es-PE" sz="1300" b="1" dirty="0"/>
          </a:p>
        </p:txBody>
      </p:sp>
      <p:sp>
        <p:nvSpPr>
          <p:cNvPr id="22" name="1 CuadroTexto"/>
          <p:cNvSpPr txBox="1"/>
          <p:nvPr/>
        </p:nvSpPr>
        <p:spPr>
          <a:xfrm>
            <a:off x="2699792" y="2554664"/>
            <a:ext cx="570911"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300" b="1" dirty="0" smtClean="0"/>
              <a:t>1,912</a:t>
            </a:r>
            <a:endParaRPr lang="es-PE" sz="1300" b="1" dirty="0"/>
          </a:p>
        </p:txBody>
      </p:sp>
      <p:sp>
        <p:nvSpPr>
          <p:cNvPr id="23" name="1 CuadroTexto"/>
          <p:cNvSpPr txBox="1"/>
          <p:nvPr/>
        </p:nvSpPr>
        <p:spPr>
          <a:xfrm>
            <a:off x="5294371" y="4672232"/>
            <a:ext cx="511232"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300" b="1" dirty="0" smtClean="0"/>
              <a:t>642</a:t>
            </a:r>
            <a:endParaRPr lang="es-PE" sz="1300" b="1" dirty="0"/>
          </a:p>
        </p:txBody>
      </p:sp>
      <p:sp>
        <p:nvSpPr>
          <p:cNvPr id="24" name="1 CuadroTexto"/>
          <p:cNvSpPr txBox="1"/>
          <p:nvPr/>
        </p:nvSpPr>
        <p:spPr>
          <a:xfrm>
            <a:off x="6598530" y="4847305"/>
            <a:ext cx="52772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300" b="1" dirty="0" smtClean="0"/>
              <a:t>513</a:t>
            </a:r>
          </a:p>
          <a:p>
            <a:pPr algn="ctr"/>
            <a:endParaRPr lang="es-PE" sz="1300" b="1" dirty="0"/>
          </a:p>
        </p:txBody>
      </p:sp>
      <p:sp>
        <p:nvSpPr>
          <p:cNvPr id="34" name="1 CuadroTexto"/>
          <p:cNvSpPr txBox="1"/>
          <p:nvPr/>
        </p:nvSpPr>
        <p:spPr>
          <a:xfrm>
            <a:off x="1429001" y="2678410"/>
            <a:ext cx="570911"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300" b="1" dirty="0" smtClean="0"/>
              <a:t>1,798</a:t>
            </a:r>
            <a:endParaRPr lang="es-PE" sz="1300" b="1" dirty="0"/>
          </a:p>
        </p:txBody>
      </p:sp>
    </p:spTree>
    <p:extLst>
      <p:ext uri="{BB962C8B-B14F-4D97-AF65-F5344CB8AC3E}">
        <p14:creationId xmlns:p14="http://schemas.microsoft.com/office/powerpoint/2010/main" val="3865722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237312"/>
            <a:ext cx="9139237" cy="6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251520" y="132706"/>
            <a:ext cx="864096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1315150350"/>
              </p:ext>
            </p:extLst>
          </p:nvPr>
        </p:nvGraphicFramePr>
        <p:xfrm>
          <a:off x="539552" y="943422"/>
          <a:ext cx="8064896" cy="4645818"/>
        </p:xfrm>
        <a:graphic>
          <a:graphicData uri="http://schemas.openxmlformats.org/drawingml/2006/chart">
            <c:chart xmlns:c="http://schemas.openxmlformats.org/drawingml/2006/chart" xmlns:r="http://schemas.openxmlformats.org/officeDocument/2006/relationships" r:id="rId5"/>
          </a:graphicData>
        </a:graphic>
      </p:graphicFrame>
      <p:sp>
        <p:nvSpPr>
          <p:cNvPr id="10" name="9 CuadroTexto"/>
          <p:cNvSpPr txBox="1"/>
          <p:nvPr/>
        </p:nvSpPr>
        <p:spPr>
          <a:xfrm>
            <a:off x="1660198" y="4171568"/>
            <a:ext cx="792088" cy="369332"/>
          </a:xfrm>
          <a:prstGeom prst="rect">
            <a:avLst/>
          </a:prstGeom>
          <a:noFill/>
        </p:spPr>
        <p:txBody>
          <a:bodyPr wrap="square" rtlCol="0">
            <a:spAutoFit/>
          </a:bodyPr>
          <a:lstStyle/>
          <a:p>
            <a:r>
              <a:rPr lang="es-PE" b="1" dirty="0" smtClean="0"/>
              <a:t>52%</a:t>
            </a:r>
            <a:endParaRPr lang="es-PE" b="1" dirty="0"/>
          </a:p>
        </p:txBody>
      </p:sp>
      <p:sp>
        <p:nvSpPr>
          <p:cNvPr id="11" name="10 CuadroTexto"/>
          <p:cNvSpPr txBox="1"/>
          <p:nvPr/>
        </p:nvSpPr>
        <p:spPr>
          <a:xfrm>
            <a:off x="2825321" y="4130595"/>
            <a:ext cx="792088" cy="369332"/>
          </a:xfrm>
          <a:prstGeom prst="rect">
            <a:avLst/>
          </a:prstGeom>
          <a:noFill/>
        </p:spPr>
        <p:txBody>
          <a:bodyPr wrap="square" rtlCol="0">
            <a:spAutoFit/>
          </a:bodyPr>
          <a:lstStyle/>
          <a:p>
            <a:r>
              <a:rPr lang="es-PE" b="1" dirty="0" smtClean="0"/>
              <a:t>53%</a:t>
            </a:r>
            <a:endParaRPr lang="es-PE" b="1" dirty="0"/>
          </a:p>
        </p:txBody>
      </p:sp>
      <p:sp>
        <p:nvSpPr>
          <p:cNvPr id="12" name="11 CuadroTexto"/>
          <p:cNvSpPr txBox="1"/>
          <p:nvPr/>
        </p:nvSpPr>
        <p:spPr>
          <a:xfrm>
            <a:off x="3875162" y="3925366"/>
            <a:ext cx="792088" cy="369332"/>
          </a:xfrm>
          <a:prstGeom prst="rect">
            <a:avLst/>
          </a:prstGeom>
          <a:noFill/>
        </p:spPr>
        <p:txBody>
          <a:bodyPr wrap="square" rtlCol="0">
            <a:spAutoFit/>
          </a:bodyPr>
          <a:lstStyle/>
          <a:p>
            <a:r>
              <a:rPr lang="es-PE" b="1" dirty="0" smtClean="0"/>
              <a:t>53%</a:t>
            </a:r>
            <a:endParaRPr lang="es-PE" b="1" dirty="0"/>
          </a:p>
        </p:txBody>
      </p:sp>
      <p:sp>
        <p:nvSpPr>
          <p:cNvPr id="13" name="12 CuadroTexto"/>
          <p:cNvSpPr txBox="1"/>
          <p:nvPr/>
        </p:nvSpPr>
        <p:spPr>
          <a:xfrm>
            <a:off x="4932040" y="3945929"/>
            <a:ext cx="792088" cy="369332"/>
          </a:xfrm>
          <a:prstGeom prst="rect">
            <a:avLst/>
          </a:prstGeom>
          <a:noFill/>
        </p:spPr>
        <p:txBody>
          <a:bodyPr wrap="square" rtlCol="0">
            <a:spAutoFit/>
          </a:bodyPr>
          <a:lstStyle/>
          <a:p>
            <a:r>
              <a:rPr lang="es-PE" b="1" dirty="0" smtClean="0"/>
              <a:t>52%</a:t>
            </a:r>
            <a:endParaRPr lang="es-PE" b="1" dirty="0"/>
          </a:p>
        </p:txBody>
      </p:sp>
      <p:sp>
        <p:nvSpPr>
          <p:cNvPr id="14" name="13 CuadroTexto"/>
          <p:cNvSpPr txBox="1"/>
          <p:nvPr/>
        </p:nvSpPr>
        <p:spPr>
          <a:xfrm>
            <a:off x="6021904" y="3966492"/>
            <a:ext cx="792088" cy="369332"/>
          </a:xfrm>
          <a:prstGeom prst="rect">
            <a:avLst/>
          </a:prstGeom>
          <a:noFill/>
        </p:spPr>
        <p:txBody>
          <a:bodyPr wrap="square" rtlCol="0">
            <a:spAutoFit/>
          </a:bodyPr>
          <a:lstStyle/>
          <a:p>
            <a:r>
              <a:rPr lang="es-PE" b="1" dirty="0" smtClean="0"/>
              <a:t>53.5%</a:t>
            </a:r>
            <a:endParaRPr lang="es-PE" b="1" dirty="0"/>
          </a:p>
        </p:txBody>
      </p:sp>
      <p:sp>
        <p:nvSpPr>
          <p:cNvPr id="2" name="1 CuadroTexto"/>
          <p:cNvSpPr txBox="1"/>
          <p:nvPr/>
        </p:nvSpPr>
        <p:spPr>
          <a:xfrm>
            <a:off x="541933" y="5658675"/>
            <a:ext cx="8064896" cy="677108"/>
          </a:xfrm>
          <a:prstGeom prst="rect">
            <a:avLst/>
          </a:prstGeom>
          <a:noFill/>
        </p:spPr>
        <p:txBody>
          <a:bodyPr wrap="square" rtlCol="0">
            <a:spAutoFit/>
          </a:bodyPr>
          <a:lstStyle/>
          <a:p>
            <a:r>
              <a:rPr lang="es-PE" dirty="0" smtClean="0"/>
              <a:t>Entre los años 2010 y 2014, el flujo de turistas provenientes de las Economías APEC se incrementó en </a:t>
            </a:r>
            <a:r>
              <a:rPr lang="es-PE" sz="2000" b="1" dirty="0" smtClean="0"/>
              <a:t>40%. </a:t>
            </a:r>
            <a:endParaRPr lang="es-PE" sz="2000" b="1" dirty="0"/>
          </a:p>
        </p:txBody>
      </p:sp>
      <p:sp>
        <p:nvSpPr>
          <p:cNvPr id="3" name="2 Marcador de número de diapositiva"/>
          <p:cNvSpPr>
            <a:spLocks noGrp="1"/>
          </p:cNvSpPr>
          <p:nvPr>
            <p:ph type="sldNum" sz="quarter" idx="12"/>
          </p:nvPr>
        </p:nvSpPr>
        <p:spPr/>
        <p:txBody>
          <a:bodyPr/>
          <a:lstStyle/>
          <a:p>
            <a:fld id="{865DD093-EF34-47AD-9067-564669669B23}" type="slidenum">
              <a:rPr lang="es-ES" smtClean="0"/>
              <a:pPr/>
              <a:t>22</a:t>
            </a:fld>
            <a:endParaRPr lang="es-ES"/>
          </a:p>
        </p:txBody>
      </p:sp>
    </p:spTree>
    <p:extLst>
      <p:ext uri="{BB962C8B-B14F-4D97-AF65-F5344CB8AC3E}">
        <p14:creationId xmlns:p14="http://schemas.microsoft.com/office/powerpoint/2010/main" val="3896782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237312"/>
            <a:ext cx="9139237" cy="6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251520" y="132706"/>
            <a:ext cx="864096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9 Gráfico"/>
          <p:cNvGraphicFramePr>
            <a:graphicFrameLocks/>
          </p:cNvGraphicFramePr>
          <p:nvPr>
            <p:extLst>
              <p:ext uri="{D42A27DB-BD31-4B8C-83A1-F6EECF244321}">
                <p14:modId xmlns:p14="http://schemas.microsoft.com/office/powerpoint/2010/main" val="835675126"/>
              </p:ext>
            </p:extLst>
          </p:nvPr>
        </p:nvGraphicFramePr>
        <p:xfrm>
          <a:off x="282979" y="908720"/>
          <a:ext cx="7529381" cy="4896544"/>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3276" t="42996" r="3793" b="46335"/>
          <a:stretch/>
        </p:blipFill>
        <p:spPr bwMode="auto">
          <a:xfrm>
            <a:off x="7315927" y="2564903"/>
            <a:ext cx="1576553" cy="104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181893" y="5650760"/>
            <a:ext cx="8784976" cy="877163"/>
          </a:xfrm>
          <a:prstGeom prst="rect">
            <a:avLst/>
          </a:prstGeom>
          <a:noFill/>
        </p:spPr>
        <p:txBody>
          <a:bodyPr wrap="square" rtlCol="0">
            <a:spAutoFit/>
          </a:bodyPr>
          <a:lstStyle/>
          <a:p>
            <a:r>
              <a:rPr lang="es-PE" sz="1700" b="1" dirty="0" smtClean="0"/>
              <a:t>A pesar que solo hay 2 Economías APEC dentro de las 10 principales nacionalidades de turistas que visitaron el Perú en 2014, estas representaron el 55% de turistas de la lista de 10 principales nacionalidades. </a:t>
            </a:r>
            <a:endParaRPr lang="es-PE" sz="1700" b="1" dirty="0"/>
          </a:p>
        </p:txBody>
      </p:sp>
      <p:sp>
        <p:nvSpPr>
          <p:cNvPr id="2" name="1 Marcador de número de diapositiva"/>
          <p:cNvSpPr>
            <a:spLocks noGrp="1"/>
          </p:cNvSpPr>
          <p:nvPr>
            <p:ph type="sldNum" sz="quarter" idx="12"/>
          </p:nvPr>
        </p:nvSpPr>
        <p:spPr/>
        <p:txBody>
          <a:bodyPr/>
          <a:lstStyle/>
          <a:p>
            <a:fld id="{865DD093-EF34-47AD-9067-564669669B23}" type="slidenum">
              <a:rPr lang="es-ES" smtClean="0">
                <a:solidFill>
                  <a:schemeClr val="bg1">
                    <a:lumMod val="50000"/>
                  </a:schemeClr>
                </a:solidFill>
              </a:rPr>
              <a:pPr/>
              <a:t>23</a:t>
            </a:fld>
            <a:endParaRPr lang="es-ES" dirty="0">
              <a:solidFill>
                <a:schemeClr val="bg1">
                  <a:lumMod val="50000"/>
                </a:schemeClr>
              </a:solidFill>
            </a:endParaRPr>
          </a:p>
        </p:txBody>
      </p:sp>
    </p:spTree>
    <p:extLst>
      <p:ext uri="{BB962C8B-B14F-4D97-AF65-F5344CB8AC3E}">
        <p14:creationId xmlns:p14="http://schemas.microsoft.com/office/powerpoint/2010/main" val="123312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7019854" y="6528797"/>
            <a:ext cx="2133600" cy="329203"/>
          </a:xfrm>
        </p:spPr>
        <p:txBody>
          <a:bodyPr/>
          <a:lstStyle/>
          <a:p>
            <a:pPr>
              <a:defRPr/>
            </a:pPr>
            <a:r>
              <a:rPr lang="es-PE" sz="1200" dirty="0" smtClean="0">
                <a:solidFill>
                  <a:schemeClr val="bg1">
                    <a:lumMod val="50000"/>
                  </a:schemeClr>
                </a:solidFill>
              </a:rPr>
              <a:t>24</a:t>
            </a:r>
            <a:endParaRPr lang="es-PE" sz="1200" dirty="0">
              <a:solidFill>
                <a:schemeClr val="bg1">
                  <a:lumMod val="50000"/>
                </a:schemeClr>
              </a:solidFill>
            </a:endParaRPr>
          </a:p>
        </p:txBody>
      </p:sp>
      <p:sp>
        <p:nvSpPr>
          <p:cNvPr id="7171" name="2 Marcador de contenido"/>
          <p:cNvSpPr>
            <a:spLocks noGrp="1"/>
          </p:cNvSpPr>
          <p:nvPr>
            <p:ph idx="4294967295"/>
          </p:nvPr>
        </p:nvSpPr>
        <p:spPr>
          <a:xfrm>
            <a:off x="-19795" y="802899"/>
            <a:ext cx="5383883" cy="5691256"/>
          </a:xfrm>
        </p:spPr>
        <p:txBody>
          <a:bodyPr>
            <a:noAutofit/>
          </a:bodyPr>
          <a:lstStyle/>
          <a:p>
            <a:pPr marL="0" indent="0" algn="just">
              <a:buNone/>
            </a:pPr>
            <a:endParaRPr lang="es-PE" sz="2000" dirty="0" smtClean="0">
              <a:solidFill>
                <a:schemeClr val="tx1"/>
              </a:solidFill>
              <a:cs typeface="Arial" panose="020B0604020202020204" pitchFamily="34" charset="0"/>
            </a:endParaRPr>
          </a:p>
          <a:p>
            <a:pPr lvl="1" algn="just">
              <a:buFont typeface="+mj-lt"/>
              <a:buAutoNum type="arabicPeriod"/>
            </a:pPr>
            <a:r>
              <a:rPr lang="es-PE" sz="2000" dirty="0" smtClean="0">
                <a:solidFill>
                  <a:schemeClr val="tx1"/>
                </a:solidFill>
                <a:cs typeface="Arial" panose="020B0604020202020204" pitchFamily="34" charset="0"/>
              </a:rPr>
              <a:t>El incremento de las inversiones asiáticas en el Perú. </a:t>
            </a:r>
          </a:p>
          <a:p>
            <a:pPr lvl="1" algn="just">
              <a:buFont typeface="+mj-lt"/>
              <a:buAutoNum type="arabicPeriod"/>
            </a:pPr>
            <a:r>
              <a:rPr lang="es-PE" sz="2000" dirty="0" smtClean="0">
                <a:solidFill>
                  <a:schemeClr val="tx1"/>
                </a:solidFill>
                <a:cs typeface="Arial" panose="020B0604020202020204" pitchFamily="34" charset="0"/>
              </a:rPr>
              <a:t>El crecimiento del turismo proveniente de las economías APEC.</a:t>
            </a:r>
          </a:p>
          <a:p>
            <a:pPr lvl="1" algn="just">
              <a:buFont typeface="+mj-lt"/>
              <a:buAutoNum type="arabicPeriod"/>
            </a:pPr>
            <a:r>
              <a:rPr lang="es-PE" sz="2000" dirty="0" smtClean="0">
                <a:solidFill>
                  <a:schemeClr val="tx1"/>
                </a:solidFill>
                <a:cs typeface="Arial" panose="020B0604020202020204" pitchFamily="34" charset="0"/>
              </a:rPr>
              <a:t>La apertura del mercado, liberalización de la economía y fortalecimiento de la capacidad de gestión  pública.</a:t>
            </a:r>
          </a:p>
          <a:p>
            <a:pPr lvl="1" algn="just">
              <a:buFont typeface="+mj-lt"/>
              <a:buAutoNum type="arabicPeriod"/>
            </a:pPr>
            <a:r>
              <a:rPr lang="es-PE" sz="2000" dirty="0" smtClean="0">
                <a:solidFill>
                  <a:schemeClr val="tx1"/>
                </a:solidFill>
                <a:cs typeface="Arial" panose="020B0604020202020204" pitchFamily="34" charset="0"/>
              </a:rPr>
              <a:t>El comercio y la reducción de los costos de transacción, en especial la mejora en procedimientos aduaneros; rápidos y eficientes. </a:t>
            </a:r>
          </a:p>
          <a:p>
            <a:pPr lvl="1" algn="just">
              <a:buFont typeface="+mj-lt"/>
              <a:buAutoNum type="arabicPeriod"/>
            </a:pPr>
            <a:r>
              <a:rPr lang="es-PE" sz="2000" dirty="0" smtClean="0">
                <a:solidFill>
                  <a:schemeClr val="tx1"/>
                </a:solidFill>
                <a:cs typeface="Arial" panose="020B0604020202020204" pitchFamily="34" charset="0"/>
              </a:rPr>
              <a:t>El flujo de intercambio corporativo y cultural con mayor dinamismo entre los miembros.</a:t>
            </a:r>
          </a:p>
          <a:p>
            <a:pPr lvl="1">
              <a:buFont typeface="+mj-lt"/>
              <a:buAutoNum type="arabicPeriod"/>
            </a:pPr>
            <a:endParaRPr lang="es-PE" sz="1800" dirty="0">
              <a:latin typeface="Arial" pitchFamily="34" charset="0"/>
              <a:cs typeface="Arial" pitchFamily="34" charset="0"/>
            </a:endParaRPr>
          </a:p>
          <a:p>
            <a:pPr marL="0" indent="0">
              <a:buNone/>
            </a:pPr>
            <a:endParaRPr lang="es-PE" sz="1600" dirty="0" smtClean="0"/>
          </a:p>
        </p:txBody>
      </p:sp>
      <p:pic>
        <p:nvPicPr>
          <p:cNvPr id="7" name="Picture 8" descr="CABECERA1.jpg"/>
          <p:cNvPicPr>
            <a:picLocks noChangeAspect="1"/>
          </p:cNvPicPr>
          <p:nvPr/>
        </p:nvPicPr>
        <p:blipFill>
          <a:blip r:embed="rId3" cstate="print"/>
          <a:srcRect/>
          <a:stretch>
            <a:fillRect/>
          </a:stretch>
        </p:blipFill>
        <p:spPr bwMode="auto">
          <a:xfrm>
            <a:off x="-19795" y="0"/>
            <a:ext cx="9144001" cy="908720"/>
          </a:xfrm>
          <a:prstGeom prst="rect">
            <a:avLst/>
          </a:prstGeom>
          <a:noFill/>
          <a:ln w="9525">
            <a:noFill/>
            <a:miter lim="800000"/>
            <a:headEnd/>
            <a:tailEnd/>
          </a:ln>
        </p:spPr>
      </p:pic>
      <p:pic>
        <p:nvPicPr>
          <p:cNvPr id="9" name="Picture 7"/>
          <p:cNvPicPr>
            <a:picLocks noChangeAspect="1"/>
          </p:cNvPicPr>
          <p:nvPr/>
        </p:nvPicPr>
        <p:blipFill rotWithShape="1">
          <a:blip r:embed="rId4">
            <a:extLst>
              <a:ext uri="{28A0092B-C50C-407E-A947-70E740481C1C}">
                <a14:useLocalDpi xmlns:a14="http://schemas.microsoft.com/office/drawing/2010/main" val="0"/>
              </a:ext>
            </a:extLst>
          </a:blip>
          <a:srcRect l="5544" t="6941" r="4060" b="13751"/>
          <a:stretch/>
        </p:blipFill>
        <p:spPr bwMode="auto">
          <a:xfrm>
            <a:off x="5841242" y="908720"/>
            <a:ext cx="3083234" cy="1888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5779" t="11086" b="15387"/>
          <a:stretch/>
        </p:blipFill>
        <p:spPr bwMode="auto">
          <a:xfrm>
            <a:off x="5841242" y="2924944"/>
            <a:ext cx="3083234" cy="14471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1 Título"/>
          <p:cNvSpPr txBox="1">
            <a:spLocks/>
          </p:cNvSpPr>
          <p:nvPr/>
        </p:nvSpPr>
        <p:spPr>
          <a:xfrm>
            <a:off x="251520" y="116632"/>
            <a:ext cx="8640960" cy="504056"/>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de APEC para el Perú</a:t>
            </a:r>
            <a:endParaRPr lang="es-PE"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0773" y="4509120"/>
            <a:ext cx="2792369" cy="22322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53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817240" y="1484784"/>
            <a:ext cx="7509520" cy="1440160"/>
          </a:xfrm>
        </p:spPr>
        <p:txBody>
          <a:bodyPr>
            <a:noAutofit/>
          </a:bodyPr>
          <a:lstStyle/>
          <a:p>
            <a:pPr marL="0" indent="0" algn="ctr">
              <a:buNone/>
            </a:pPr>
            <a:r>
              <a:rPr lang="es-PE" sz="4800" b="1" dirty="0" smtClean="0"/>
              <a:t>Agenda del Perú para</a:t>
            </a:r>
          </a:p>
          <a:p>
            <a:pPr marL="0" indent="0" algn="ctr">
              <a:buNone/>
            </a:pPr>
            <a:r>
              <a:rPr lang="es-PE" sz="4800" b="1" dirty="0" smtClean="0"/>
              <a:t> </a:t>
            </a:r>
            <a:r>
              <a:rPr lang="es-PE" sz="4800" b="1" dirty="0"/>
              <a:t>APEC 2016</a:t>
            </a:r>
            <a:endParaRPr lang="es-PE" sz="4800" b="1" dirty="0" smtClean="0">
              <a:latin typeface="Arial" panose="020B0604020202020204" pitchFamily="34" charset="0"/>
              <a:cs typeface="Arial" panose="020B0604020202020204" pitchFamily="34" charset="0"/>
            </a:endParaRPr>
          </a:p>
        </p:txBody>
      </p:sp>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588224" y="6597352"/>
            <a:ext cx="2133600" cy="287636"/>
          </a:xfrm>
        </p:spPr>
        <p:txBody>
          <a:bodyPr/>
          <a:lstStyle/>
          <a:p>
            <a:pPr>
              <a:defRPr/>
            </a:pPr>
            <a:fld id="{2FAFD2E2-6BA3-4E9D-A466-09BEDE672F49}" type="slidenum">
              <a:rPr lang="es-ES" smtClean="0">
                <a:solidFill>
                  <a:prstClr val="black">
                    <a:tint val="75000"/>
                  </a:prstClr>
                </a:solidFill>
              </a:rPr>
              <a:pPr>
                <a:defRPr/>
              </a:pPr>
              <a:t>25</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1Asia Pacifico\2. LOGISTICA REUNIONES\2014 CHINA\APEC Logo_jpg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7804" y="3718216"/>
            <a:ext cx="3528392" cy="204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437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ABECERA1.jpg"/>
          <p:cNvPicPr>
            <a:picLocks noChangeAspect="1"/>
          </p:cNvPicPr>
          <p:nvPr/>
        </p:nvPicPr>
        <p:blipFill>
          <a:blip r:embed="rId3" cstate="print"/>
          <a:srcRect/>
          <a:stretch>
            <a:fillRect/>
          </a:stretch>
        </p:blipFill>
        <p:spPr bwMode="auto">
          <a:xfrm>
            <a:off x="0" y="0"/>
            <a:ext cx="9144001" cy="692696"/>
          </a:xfrm>
          <a:prstGeom prst="rect">
            <a:avLst/>
          </a:prstGeom>
          <a:noFill/>
          <a:ln w="9525">
            <a:noFill/>
            <a:miter lim="800000"/>
            <a:headEnd/>
            <a:tailEnd/>
          </a:ln>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237312"/>
            <a:ext cx="9139237" cy="6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http://upload.wikimedia.org/wikipedia/commons/7/7b/Peru_location_map.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140" t="2880" r="6842" b="4159"/>
          <a:stretch/>
        </p:blipFill>
        <p:spPr bwMode="auto">
          <a:xfrm>
            <a:off x="539552" y="1397563"/>
            <a:ext cx="3672239" cy="483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4942090" y="1424384"/>
            <a:ext cx="3662358" cy="4308872"/>
          </a:xfrm>
          <a:prstGeom prst="rect">
            <a:avLst/>
          </a:prstGeom>
          <a:noFill/>
        </p:spPr>
        <p:txBody>
          <a:bodyPr wrap="square" rtlCol="0">
            <a:spAutoFit/>
          </a:bodyPr>
          <a:lstStyle/>
          <a:p>
            <a:endParaRPr lang="es-PE" sz="3200" dirty="0" smtClean="0"/>
          </a:p>
          <a:p>
            <a:pPr marL="742950" indent="-742950">
              <a:buFont typeface="+mj-lt"/>
              <a:buAutoNum type="arabicPeriod"/>
            </a:pPr>
            <a:r>
              <a:rPr lang="es-PE" sz="3200" dirty="0" smtClean="0"/>
              <a:t>Lima</a:t>
            </a:r>
          </a:p>
          <a:p>
            <a:pPr marL="742950" indent="-742950">
              <a:buFont typeface="+mj-lt"/>
              <a:buAutoNum type="arabicPeriod"/>
            </a:pPr>
            <a:r>
              <a:rPr lang="es-PE" sz="3200" dirty="0" smtClean="0"/>
              <a:t>Arequipa</a:t>
            </a:r>
          </a:p>
          <a:p>
            <a:pPr marL="742950" indent="-742950">
              <a:buFont typeface="+mj-lt"/>
              <a:buAutoNum type="arabicPeriod"/>
            </a:pPr>
            <a:r>
              <a:rPr lang="es-PE" sz="3200" dirty="0" smtClean="0"/>
              <a:t>Piura</a:t>
            </a:r>
          </a:p>
          <a:p>
            <a:pPr marL="742950" indent="-742950">
              <a:buFont typeface="+mj-lt"/>
              <a:buAutoNum type="arabicPeriod"/>
            </a:pPr>
            <a:r>
              <a:rPr lang="es-PE" sz="3200" dirty="0" smtClean="0"/>
              <a:t>Trujillo</a:t>
            </a:r>
          </a:p>
          <a:p>
            <a:pPr marL="742950" indent="-742950">
              <a:buFont typeface="+mj-lt"/>
              <a:buAutoNum type="arabicPeriod"/>
            </a:pPr>
            <a:r>
              <a:rPr lang="es-PE" sz="3200" dirty="0" smtClean="0"/>
              <a:t>Iquitos</a:t>
            </a:r>
          </a:p>
          <a:p>
            <a:pPr marL="742950" indent="-742950">
              <a:buFont typeface="+mj-lt"/>
              <a:buAutoNum type="arabicPeriod"/>
            </a:pPr>
            <a:r>
              <a:rPr lang="es-PE" sz="3200" dirty="0" smtClean="0"/>
              <a:t>Tarapoto</a:t>
            </a:r>
          </a:p>
          <a:p>
            <a:pPr marL="742950" indent="-742950">
              <a:buFont typeface="+mj-lt"/>
              <a:buAutoNum type="arabicPeriod"/>
            </a:pPr>
            <a:r>
              <a:rPr lang="es-PE" sz="3200" dirty="0" smtClean="0"/>
              <a:t>Tacna</a:t>
            </a:r>
          </a:p>
          <a:p>
            <a:endParaRPr lang="es-PE" sz="1600" dirty="0" smtClean="0"/>
          </a:p>
        </p:txBody>
      </p:sp>
      <p:sp>
        <p:nvSpPr>
          <p:cNvPr id="10" name="9 Elipse"/>
          <p:cNvSpPr/>
          <p:nvPr/>
        </p:nvSpPr>
        <p:spPr>
          <a:xfrm>
            <a:off x="2987824" y="5517232"/>
            <a:ext cx="144016" cy="139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Elipse"/>
          <p:cNvSpPr/>
          <p:nvPr/>
        </p:nvSpPr>
        <p:spPr>
          <a:xfrm>
            <a:off x="2303663" y="2420888"/>
            <a:ext cx="144016" cy="139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Elipse"/>
          <p:cNvSpPr/>
          <p:nvPr/>
        </p:nvSpPr>
        <p:spPr>
          <a:xfrm>
            <a:off x="1835696" y="4437112"/>
            <a:ext cx="144016" cy="139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Elipse"/>
          <p:cNvSpPr/>
          <p:nvPr/>
        </p:nvSpPr>
        <p:spPr>
          <a:xfrm>
            <a:off x="3491880" y="5938449"/>
            <a:ext cx="144016" cy="139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Elipse"/>
          <p:cNvSpPr/>
          <p:nvPr/>
        </p:nvSpPr>
        <p:spPr>
          <a:xfrm>
            <a:off x="1349410" y="3464281"/>
            <a:ext cx="144016" cy="139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Elipse"/>
          <p:cNvSpPr/>
          <p:nvPr/>
        </p:nvSpPr>
        <p:spPr>
          <a:xfrm>
            <a:off x="827584" y="2708920"/>
            <a:ext cx="144016" cy="139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Elipse"/>
          <p:cNvSpPr/>
          <p:nvPr/>
        </p:nvSpPr>
        <p:spPr>
          <a:xfrm>
            <a:off x="1889848" y="3140968"/>
            <a:ext cx="144016" cy="139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CuadroTexto"/>
          <p:cNvSpPr txBox="1"/>
          <p:nvPr/>
        </p:nvSpPr>
        <p:spPr>
          <a:xfrm>
            <a:off x="2427266" y="2306052"/>
            <a:ext cx="180105" cy="369332"/>
          </a:xfrm>
          <a:prstGeom prst="rect">
            <a:avLst/>
          </a:prstGeom>
          <a:noFill/>
        </p:spPr>
        <p:txBody>
          <a:bodyPr wrap="square" rtlCol="0">
            <a:spAutoFit/>
          </a:bodyPr>
          <a:lstStyle/>
          <a:p>
            <a:r>
              <a:rPr lang="es-PE" b="1" dirty="0"/>
              <a:t>5</a:t>
            </a:r>
          </a:p>
        </p:txBody>
      </p:sp>
      <p:sp>
        <p:nvSpPr>
          <p:cNvPr id="19" name="18 CuadroTexto"/>
          <p:cNvSpPr txBox="1"/>
          <p:nvPr/>
        </p:nvSpPr>
        <p:spPr>
          <a:xfrm>
            <a:off x="2033864" y="3026132"/>
            <a:ext cx="180105" cy="369332"/>
          </a:xfrm>
          <a:prstGeom prst="rect">
            <a:avLst/>
          </a:prstGeom>
          <a:noFill/>
        </p:spPr>
        <p:txBody>
          <a:bodyPr wrap="square" rtlCol="0">
            <a:spAutoFit/>
          </a:bodyPr>
          <a:lstStyle/>
          <a:p>
            <a:r>
              <a:rPr lang="es-PE" b="1" dirty="0" smtClean="0"/>
              <a:t>6</a:t>
            </a:r>
            <a:endParaRPr lang="es-PE" b="1" dirty="0"/>
          </a:p>
        </p:txBody>
      </p:sp>
      <p:sp>
        <p:nvSpPr>
          <p:cNvPr id="20" name="19 CuadroTexto"/>
          <p:cNvSpPr txBox="1"/>
          <p:nvPr/>
        </p:nvSpPr>
        <p:spPr>
          <a:xfrm>
            <a:off x="996709" y="2594084"/>
            <a:ext cx="180105" cy="369332"/>
          </a:xfrm>
          <a:prstGeom prst="rect">
            <a:avLst/>
          </a:prstGeom>
          <a:noFill/>
        </p:spPr>
        <p:txBody>
          <a:bodyPr wrap="square" rtlCol="0">
            <a:spAutoFit/>
          </a:bodyPr>
          <a:lstStyle/>
          <a:p>
            <a:r>
              <a:rPr lang="es-PE" b="1" dirty="0" smtClean="0"/>
              <a:t>3</a:t>
            </a:r>
            <a:endParaRPr lang="es-PE" b="1" dirty="0"/>
          </a:p>
        </p:txBody>
      </p:sp>
      <p:sp>
        <p:nvSpPr>
          <p:cNvPr id="21" name="20 CuadroTexto"/>
          <p:cNvSpPr txBox="1"/>
          <p:nvPr/>
        </p:nvSpPr>
        <p:spPr>
          <a:xfrm>
            <a:off x="1493426" y="3349446"/>
            <a:ext cx="180105" cy="369332"/>
          </a:xfrm>
          <a:prstGeom prst="rect">
            <a:avLst/>
          </a:prstGeom>
          <a:noFill/>
        </p:spPr>
        <p:txBody>
          <a:bodyPr wrap="square" rtlCol="0">
            <a:spAutoFit/>
          </a:bodyPr>
          <a:lstStyle/>
          <a:p>
            <a:r>
              <a:rPr lang="es-PE" b="1" dirty="0"/>
              <a:t>4</a:t>
            </a:r>
          </a:p>
        </p:txBody>
      </p:sp>
      <p:sp>
        <p:nvSpPr>
          <p:cNvPr id="22" name="21 CuadroTexto"/>
          <p:cNvSpPr txBox="1"/>
          <p:nvPr/>
        </p:nvSpPr>
        <p:spPr>
          <a:xfrm>
            <a:off x="1981070" y="4322276"/>
            <a:ext cx="180105" cy="369332"/>
          </a:xfrm>
          <a:prstGeom prst="rect">
            <a:avLst/>
          </a:prstGeom>
          <a:noFill/>
        </p:spPr>
        <p:txBody>
          <a:bodyPr wrap="square" rtlCol="0">
            <a:spAutoFit/>
          </a:bodyPr>
          <a:lstStyle/>
          <a:p>
            <a:r>
              <a:rPr lang="es-PE" b="1" dirty="0" smtClean="0"/>
              <a:t>1</a:t>
            </a:r>
            <a:endParaRPr lang="es-PE" b="1" dirty="0"/>
          </a:p>
        </p:txBody>
      </p:sp>
      <p:sp>
        <p:nvSpPr>
          <p:cNvPr id="23" name="22 CuadroTexto"/>
          <p:cNvSpPr txBox="1"/>
          <p:nvPr/>
        </p:nvSpPr>
        <p:spPr>
          <a:xfrm>
            <a:off x="3123302" y="5402396"/>
            <a:ext cx="180105" cy="369332"/>
          </a:xfrm>
          <a:prstGeom prst="rect">
            <a:avLst/>
          </a:prstGeom>
          <a:noFill/>
        </p:spPr>
        <p:txBody>
          <a:bodyPr wrap="square" rtlCol="0">
            <a:spAutoFit/>
          </a:bodyPr>
          <a:lstStyle/>
          <a:p>
            <a:r>
              <a:rPr lang="es-PE" b="1" dirty="0"/>
              <a:t>2</a:t>
            </a:r>
          </a:p>
        </p:txBody>
      </p:sp>
      <p:sp>
        <p:nvSpPr>
          <p:cNvPr id="24" name="23 CuadroTexto"/>
          <p:cNvSpPr txBox="1"/>
          <p:nvPr/>
        </p:nvSpPr>
        <p:spPr>
          <a:xfrm>
            <a:off x="3635896" y="5823613"/>
            <a:ext cx="180105" cy="369332"/>
          </a:xfrm>
          <a:prstGeom prst="rect">
            <a:avLst/>
          </a:prstGeom>
          <a:noFill/>
        </p:spPr>
        <p:txBody>
          <a:bodyPr wrap="square" rtlCol="0">
            <a:spAutoFit/>
          </a:bodyPr>
          <a:lstStyle/>
          <a:p>
            <a:r>
              <a:rPr lang="es-PE" b="1" dirty="0" smtClean="0"/>
              <a:t>7</a:t>
            </a:r>
            <a:endParaRPr lang="es-PE" b="1" dirty="0"/>
          </a:p>
        </p:txBody>
      </p:sp>
      <p:sp>
        <p:nvSpPr>
          <p:cNvPr id="25" name="1 Título"/>
          <p:cNvSpPr txBox="1">
            <a:spLocks/>
          </p:cNvSpPr>
          <p:nvPr/>
        </p:nvSpPr>
        <p:spPr bwMode="auto">
          <a:xfrm>
            <a:off x="457200" y="692696"/>
            <a:ext cx="82296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PE" sz="2800" b="1" u="sng" dirty="0" smtClean="0"/>
              <a:t>Ciudades sede - APEC 2016</a:t>
            </a:r>
            <a:endParaRPr lang="es-PE" sz="2800" b="1" u="sng" dirty="0"/>
          </a:p>
        </p:txBody>
      </p:sp>
      <p:sp>
        <p:nvSpPr>
          <p:cNvPr id="8" name="7 Marcador de número de diapositiva"/>
          <p:cNvSpPr>
            <a:spLocks noGrp="1"/>
          </p:cNvSpPr>
          <p:nvPr>
            <p:ph type="sldNum" sz="quarter" idx="12"/>
          </p:nvPr>
        </p:nvSpPr>
        <p:spPr/>
        <p:txBody>
          <a:bodyPr/>
          <a:lstStyle/>
          <a:p>
            <a:pPr>
              <a:defRPr/>
            </a:pPr>
            <a:fld id="{2FAFD2E2-6BA3-4E9D-A466-09BEDE672F49}" type="slidenum">
              <a:rPr lang="es-ES" smtClean="0">
                <a:solidFill>
                  <a:schemeClr val="bg1">
                    <a:lumMod val="50000"/>
                  </a:schemeClr>
                </a:solidFill>
              </a:rPr>
              <a:pPr>
                <a:defRPr/>
              </a:pPr>
              <a:t>26</a:t>
            </a:fld>
            <a:endParaRPr lang="es-ES" dirty="0">
              <a:solidFill>
                <a:schemeClr val="bg1">
                  <a:lumMod val="50000"/>
                </a:schemeClr>
              </a:solidFill>
            </a:endParaRPr>
          </a:p>
        </p:txBody>
      </p:sp>
      <p:sp>
        <p:nvSpPr>
          <p:cNvPr id="26" name="1 Título"/>
          <p:cNvSpPr>
            <a:spLocks noGrp="1"/>
          </p:cNvSpPr>
          <p:nvPr>
            <p:ph type="title"/>
          </p:nvPr>
        </p:nvSpPr>
        <p:spPr>
          <a:xfrm>
            <a:off x="446856" y="44624"/>
            <a:ext cx="8229600" cy="504056"/>
          </a:xfrm>
        </p:spPr>
        <p:txBody>
          <a:bodyPr>
            <a:noAutofit/>
          </a:body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 del Perú para APEC 2016</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351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077346"/>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281205" y="1340768"/>
            <a:ext cx="8592702" cy="1163775"/>
          </a:xfrm>
        </p:spPr>
        <p:txBody>
          <a:bodyPr>
            <a:normAutofit/>
          </a:bodyPr>
          <a:lstStyle/>
          <a:p>
            <a:pPr marL="0" indent="0" algn="just">
              <a:buNone/>
            </a:pPr>
            <a:r>
              <a:rPr lang="es-PE" sz="2000" b="1" dirty="0" smtClean="0">
                <a:latin typeface="Arial" panose="020B0604020202020204" pitchFamily="34" charset="0"/>
                <a:cs typeface="Arial" panose="020B0604020202020204" pitchFamily="34" charset="0"/>
              </a:rPr>
              <a:t>El Ministerio de Comercio Exterior propone priorizar e impulsar los siguientes temas relacionados al comercio e inversión:</a:t>
            </a:r>
            <a:endParaRPr lang="es-PE" sz="2000" b="1" dirty="0">
              <a:latin typeface="Arial" panose="020B0604020202020204" pitchFamily="34" charset="0"/>
              <a:cs typeface="Arial" panose="020B0604020202020204" pitchFamily="34" charset="0"/>
            </a:endParaRPr>
          </a:p>
        </p:txBody>
      </p:sp>
      <p:pic>
        <p:nvPicPr>
          <p:cNvPr id="4"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Diagrama"/>
          <p:cNvGraphicFramePr/>
          <p:nvPr>
            <p:extLst>
              <p:ext uri="{D42A27DB-BD31-4B8C-83A1-F6EECF244321}">
                <p14:modId xmlns:p14="http://schemas.microsoft.com/office/powerpoint/2010/main" val="831042041"/>
              </p:ext>
            </p:extLst>
          </p:nvPr>
        </p:nvGraphicFramePr>
        <p:xfrm>
          <a:off x="1115616" y="2348880"/>
          <a:ext cx="7200800" cy="35844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Marcador de número de diapositiva"/>
          <p:cNvSpPr>
            <a:spLocks noGrp="1"/>
          </p:cNvSpPr>
          <p:nvPr>
            <p:ph type="sldNum" sz="quarter" idx="12"/>
          </p:nvPr>
        </p:nvSpPr>
        <p:spPr>
          <a:xfrm>
            <a:off x="6538317" y="6520259"/>
            <a:ext cx="1994123" cy="365125"/>
          </a:xfrm>
        </p:spPr>
        <p:txBody>
          <a:bodyPr/>
          <a:lstStyle/>
          <a:p>
            <a:pPr>
              <a:defRPr/>
            </a:pPr>
            <a:fld id="{2FAFD2E2-6BA3-4E9D-A466-09BEDE672F49}" type="slidenum">
              <a:rPr lang="es-ES" smtClean="0">
                <a:solidFill>
                  <a:schemeClr val="bg1">
                    <a:lumMod val="50000"/>
                  </a:schemeClr>
                </a:solidFill>
              </a:rPr>
              <a:pPr>
                <a:defRPr/>
              </a:pPr>
              <a:t>27</a:t>
            </a:fld>
            <a:endParaRPr lang="es-ES" dirty="0">
              <a:solidFill>
                <a:schemeClr val="bg1">
                  <a:lumMod val="50000"/>
                </a:schemeClr>
              </a:solidFill>
            </a:endParaRPr>
          </a:p>
        </p:txBody>
      </p:sp>
      <p:pic>
        <p:nvPicPr>
          <p:cNvPr id="8"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4320"/>
            <a:ext cx="9132887"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Título"/>
          <p:cNvSpPr txBox="1">
            <a:spLocks/>
          </p:cNvSpPr>
          <p:nvPr/>
        </p:nvSpPr>
        <p:spPr>
          <a:xfrm>
            <a:off x="442317" y="116657"/>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 del Perú para APEC 2016</a:t>
            </a:r>
            <a:endParaRPr lang="es-PE"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238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617116" y="923950"/>
            <a:ext cx="7920880" cy="3240359"/>
          </a:xfrm>
        </p:spPr>
        <p:txBody>
          <a:bodyPr>
            <a:normAutofit/>
          </a:bodyPr>
          <a:lstStyle/>
          <a:p>
            <a:pPr marL="0" indent="0" algn="ctr">
              <a:buNone/>
            </a:pPr>
            <a:r>
              <a:rPr lang="es-PE" sz="4800" b="1" dirty="0" smtClean="0">
                <a:latin typeface="Arial" panose="020B0604020202020204" pitchFamily="34" charset="0"/>
                <a:cs typeface="Arial" panose="020B0604020202020204" pitchFamily="34" charset="0"/>
              </a:rPr>
              <a:t>Relevancia de APEC para los Miembros de la Alianza del Pacífico</a:t>
            </a:r>
          </a:p>
        </p:txBody>
      </p:sp>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372200" y="6519863"/>
            <a:ext cx="2133600" cy="365125"/>
          </a:xfrm>
        </p:spPr>
        <p:txBody>
          <a:bodyPr/>
          <a:lstStyle/>
          <a:p>
            <a:pPr>
              <a:defRPr/>
            </a:pPr>
            <a:fld id="{2FAFD2E2-6BA3-4E9D-A466-09BEDE672F49}" type="slidenum">
              <a:rPr lang="es-ES" smtClean="0">
                <a:solidFill>
                  <a:prstClr val="black">
                    <a:tint val="75000"/>
                  </a:prstClr>
                </a:solidFill>
              </a:rPr>
              <a:pPr>
                <a:defRPr/>
              </a:pPr>
              <a:t>28</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1Asia Pacifico\2. LOGISTICA REUNIONES\2014 CHINA\APEC Logo_jpg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274" y="3573016"/>
            <a:ext cx="4608512" cy="266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947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932039" y="2780928"/>
            <a:ext cx="3983493" cy="1477328"/>
          </a:xfrm>
          <a:prstGeom prst="rect">
            <a:avLst/>
          </a:prstGeom>
          <a:noFill/>
        </p:spPr>
        <p:txBody>
          <a:bodyPr wrap="square" rtlCol="0">
            <a:spAutoFit/>
          </a:bodyPr>
          <a:lstStyle/>
          <a:p>
            <a:pPr algn="just"/>
            <a:r>
              <a:rPr lang="es-PE" b="1" dirty="0" smtClean="0"/>
              <a:t>APEC representa un mercado amplio de 2,7 mil millones de personas </a:t>
            </a:r>
            <a:r>
              <a:rPr lang="es-PE" b="1" dirty="0"/>
              <a:t>con creciente poder </a:t>
            </a:r>
            <a:r>
              <a:rPr lang="es-PE" b="1" dirty="0" smtClean="0"/>
              <a:t>adquisitivo, un PBI de US$ 58 Billones y un comercio mundial equivalente a US$ 18 Billones.</a:t>
            </a:r>
          </a:p>
        </p:txBody>
      </p:sp>
      <p:sp>
        <p:nvSpPr>
          <p:cNvPr id="2" name="1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29</a:t>
            </a:fld>
            <a:endParaRPr lang="es-ES" dirty="0">
              <a:solidFill>
                <a:prstClr val="black">
                  <a:tint val="75000"/>
                </a:prstClr>
              </a:solidFill>
            </a:endParaRPr>
          </a:p>
        </p:txBody>
      </p:sp>
      <p:graphicFrame>
        <p:nvGraphicFramePr>
          <p:cNvPr id="13" name="1 Gráfico"/>
          <p:cNvGraphicFramePr>
            <a:graphicFrameLocks/>
          </p:cNvGraphicFramePr>
          <p:nvPr>
            <p:extLst>
              <p:ext uri="{D42A27DB-BD31-4B8C-83A1-F6EECF244321}">
                <p14:modId xmlns:p14="http://schemas.microsoft.com/office/powerpoint/2010/main" val="620344725"/>
              </p:ext>
            </p:extLst>
          </p:nvPr>
        </p:nvGraphicFramePr>
        <p:xfrm>
          <a:off x="165948" y="720131"/>
          <a:ext cx="6192688" cy="590465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8 Grupo"/>
          <p:cNvGrpSpPr/>
          <p:nvPr/>
        </p:nvGrpSpPr>
        <p:grpSpPr>
          <a:xfrm>
            <a:off x="3795071" y="4719274"/>
            <a:ext cx="2705985" cy="586290"/>
            <a:chOff x="2267744" y="260646"/>
            <a:chExt cx="2736304" cy="646332"/>
          </a:xfrm>
        </p:grpSpPr>
        <p:sp>
          <p:nvSpPr>
            <p:cNvPr id="9" name="8 Rectángulo redondeado"/>
            <p:cNvSpPr/>
            <p:nvPr/>
          </p:nvSpPr>
          <p:spPr>
            <a:xfrm>
              <a:off x="2267744" y="260647"/>
              <a:ext cx="2736304" cy="6463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10" name="9 CuadroTexto"/>
            <p:cNvSpPr txBox="1"/>
            <p:nvPr/>
          </p:nvSpPr>
          <p:spPr>
            <a:xfrm>
              <a:off x="2555776" y="260646"/>
              <a:ext cx="2304256" cy="644662"/>
            </a:xfrm>
            <a:prstGeom prst="rect">
              <a:avLst/>
            </a:prstGeom>
            <a:noFill/>
          </p:spPr>
          <p:txBody>
            <a:bodyPr wrap="square" rtlCol="0">
              <a:spAutoFit/>
            </a:bodyPr>
            <a:lstStyle/>
            <a:p>
              <a:pPr algn="ctr"/>
              <a:r>
                <a:rPr lang="es-PE" sz="1600" b="1" dirty="0" smtClean="0">
                  <a:latin typeface="Arial" panose="020B0604020202020204" pitchFamily="34" charset="0"/>
                  <a:cs typeface="Arial" panose="020B0604020202020204" pitchFamily="34" charset="0"/>
                </a:rPr>
                <a:t>Representan el 57% del PBI Mundial </a:t>
              </a:r>
              <a:endParaRPr lang="es-PE" sz="1600" b="1" dirty="0">
                <a:latin typeface="Arial" panose="020B0604020202020204" pitchFamily="34" charset="0"/>
                <a:cs typeface="Arial" panose="020B0604020202020204" pitchFamily="34" charset="0"/>
              </a:endParaRPr>
            </a:p>
          </p:txBody>
        </p:sp>
      </p:grpSp>
      <p:grpSp>
        <p:nvGrpSpPr>
          <p:cNvPr id="12" name="16 Grupo"/>
          <p:cNvGrpSpPr/>
          <p:nvPr/>
        </p:nvGrpSpPr>
        <p:grpSpPr>
          <a:xfrm>
            <a:off x="6596117" y="4719273"/>
            <a:ext cx="2319416" cy="586290"/>
            <a:chOff x="5140799" y="260647"/>
            <a:chExt cx="2592288" cy="646332"/>
          </a:xfrm>
        </p:grpSpPr>
        <p:sp>
          <p:nvSpPr>
            <p:cNvPr id="14" name="13 Rectángulo redondeado"/>
            <p:cNvSpPr/>
            <p:nvPr/>
          </p:nvSpPr>
          <p:spPr>
            <a:xfrm>
              <a:off x="5140799" y="260648"/>
              <a:ext cx="2592288" cy="64633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15" name="14 CuadroTexto"/>
            <p:cNvSpPr txBox="1"/>
            <p:nvPr/>
          </p:nvSpPr>
          <p:spPr>
            <a:xfrm>
              <a:off x="5284815" y="260647"/>
              <a:ext cx="2304256" cy="64466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PE" sz="1600" b="1" dirty="0" smtClean="0">
                  <a:solidFill>
                    <a:schemeClr val="tx1"/>
                  </a:solidFill>
                  <a:latin typeface="Arial" panose="020B0604020202020204" pitchFamily="34" charset="0"/>
                  <a:cs typeface="Arial" panose="020B0604020202020204" pitchFamily="34" charset="0"/>
                </a:rPr>
                <a:t>39% de la </a:t>
              </a:r>
              <a:r>
                <a:rPr lang="es-PE" sz="1600" b="1" dirty="0">
                  <a:solidFill>
                    <a:schemeClr val="tx1"/>
                  </a:solidFill>
                  <a:latin typeface="Arial" panose="020B0604020202020204" pitchFamily="34" charset="0"/>
                  <a:cs typeface="Arial" panose="020B0604020202020204" pitchFamily="34" charset="0"/>
                </a:rPr>
                <a:t>P</a:t>
              </a:r>
              <a:r>
                <a:rPr lang="es-PE" sz="1600" b="1" dirty="0" smtClean="0">
                  <a:solidFill>
                    <a:schemeClr val="tx1"/>
                  </a:solidFill>
                  <a:latin typeface="Arial" panose="020B0604020202020204" pitchFamily="34" charset="0"/>
                  <a:cs typeface="Arial" panose="020B0604020202020204" pitchFamily="34" charset="0"/>
                </a:rPr>
                <a:t>oblación Mundial</a:t>
              </a:r>
              <a:endParaRPr lang="es-PE" sz="1600" b="1" dirty="0">
                <a:solidFill>
                  <a:schemeClr val="tx1"/>
                </a:solidFill>
                <a:latin typeface="Arial" panose="020B0604020202020204" pitchFamily="34" charset="0"/>
                <a:cs typeface="Arial" panose="020B0604020202020204" pitchFamily="34" charset="0"/>
              </a:endParaRPr>
            </a:p>
          </p:txBody>
        </p:sp>
      </p:grpSp>
      <p:grpSp>
        <p:nvGrpSpPr>
          <p:cNvPr id="16" name="17 Grupo"/>
          <p:cNvGrpSpPr/>
          <p:nvPr/>
        </p:nvGrpSpPr>
        <p:grpSpPr>
          <a:xfrm>
            <a:off x="5436410" y="5503325"/>
            <a:ext cx="2319416" cy="586290"/>
            <a:chOff x="3707904" y="1196752"/>
            <a:chExt cx="2592288" cy="646332"/>
          </a:xfrm>
        </p:grpSpPr>
        <p:sp>
          <p:nvSpPr>
            <p:cNvPr id="17" name="16 Rectángulo redondeado"/>
            <p:cNvSpPr/>
            <p:nvPr/>
          </p:nvSpPr>
          <p:spPr>
            <a:xfrm>
              <a:off x="3707904" y="1196753"/>
              <a:ext cx="2592288" cy="6463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18" name="17 CuadroTexto"/>
            <p:cNvSpPr txBox="1"/>
            <p:nvPr/>
          </p:nvSpPr>
          <p:spPr>
            <a:xfrm>
              <a:off x="3851920" y="1196752"/>
              <a:ext cx="2304256" cy="64466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PE" sz="1600" b="1" dirty="0" smtClean="0">
                  <a:solidFill>
                    <a:schemeClr val="tx1"/>
                  </a:solidFill>
                  <a:latin typeface="Arial" panose="020B0604020202020204" pitchFamily="34" charset="0"/>
                  <a:cs typeface="Arial" panose="020B0604020202020204" pitchFamily="34" charset="0"/>
                </a:rPr>
                <a:t>49% del </a:t>
              </a:r>
              <a:r>
                <a:rPr lang="es-PE" sz="1600" b="1" dirty="0">
                  <a:solidFill>
                    <a:schemeClr val="tx1"/>
                  </a:solidFill>
                  <a:latin typeface="Arial" panose="020B0604020202020204" pitchFamily="34" charset="0"/>
                  <a:cs typeface="Arial" panose="020B0604020202020204" pitchFamily="34" charset="0"/>
                </a:rPr>
                <a:t>C</a:t>
              </a:r>
              <a:r>
                <a:rPr lang="es-PE" sz="1600" b="1" dirty="0" smtClean="0">
                  <a:solidFill>
                    <a:schemeClr val="tx1"/>
                  </a:solidFill>
                  <a:latin typeface="Arial" panose="020B0604020202020204" pitchFamily="34" charset="0"/>
                  <a:cs typeface="Arial" panose="020B0604020202020204" pitchFamily="34" charset="0"/>
                </a:rPr>
                <a:t>omercio Mundial.</a:t>
              </a:r>
              <a:endParaRPr lang="es-PE" sz="1600" b="1" dirty="0">
                <a:solidFill>
                  <a:schemeClr val="tx1"/>
                </a:solidFill>
                <a:latin typeface="Arial" panose="020B0604020202020204" pitchFamily="34" charset="0"/>
                <a:cs typeface="Arial" panose="020B0604020202020204" pitchFamily="34" charset="0"/>
              </a:endParaRPr>
            </a:p>
          </p:txBody>
        </p:sp>
      </p:grpSp>
      <p:sp>
        <p:nvSpPr>
          <p:cNvPr id="4" name="3 Rectángulo"/>
          <p:cNvSpPr/>
          <p:nvPr/>
        </p:nvSpPr>
        <p:spPr>
          <a:xfrm>
            <a:off x="181474" y="0"/>
            <a:ext cx="8496944" cy="523220"/>
          </a:xfrm>
          <a:prstGeom prst="rect">
            <a:avLst/>
          </a:prstGeom>
        </p:spPr>
        <p:txBody>
          <a:bodyPr wrap="square">
            <a:spAutoFit/>
          </a:bodyPr>
          <a:lstStyle/>
          <a:p>
            <a:pPr algn="ctr"/>
            <a:r>
              <a:rPr lang="es-PE" sz="2800" b="1" dirty="0">
                <a:solidFill>
                  <a:schemeClr val="bg1"/>
                </a:solidFill>
                <a:latin typeface="Arial" panose="020B0604020202020204" pitchFamily="34" charset="0"/>
                <a:cs typeface="Arial" panose="020B0604020202020204" pitchFamily="34" charset="0"/>
              </a:rPr>
              <a:t>Relevancia de APEC para </a:t>
            </a:r>
            <a:r>
              <a:rPr lang="es-PE" sz="2800" b="1" dirty="0" smtClean="0">
                <a:solidFill>
                  <a:schemeClr val="bg1"/>
                </a:solidFill>
                <a:latin typeface="Arial" panose="020B0604020202020204" pitchFamily="34" charset="0"/>
                <a:cs typeface="Arial" panose="020B0604020202020204" pitchFamily="34" charset="0"/>
              </a:rPr>
              <a:t>la </a:t>
            </a:r>
            <a:r>
              <a:rPr lang="es-PE" sz="2800" b="1" dirty="0">
                <a:solidFill>
                  <a:schemeClr val="bg1"/>
                </a:solidFill>
                <a:latin typeface="Arial" panose="020B0604020202020204" pitchFamily="34" charset="0"/>
                <a:cs typeface="Arial" panose="020B0604020202020204" pitchFamily="34" charset="0"/>
              </a:rPr>
              <a:t>Alianza del Pacífico</a:t>
            </a:r>
          </a:p>
        </p:txBody>
      </p:sp>
      <p:grpSp>
        <p:nvGrpSpPr>
          <p:cNvPr id="19" name="16 Grupo"/>
          <p:cNvGrpSpPr/>
          <p:nvPr/>
        </p:nvGrpSpPr>
        <p:grpSpPr>
          <a:xfrm>
            <a:off x="6084168" y="677982"/>
            <a:ext cx="2319416" cy="618793"/>
            <a:chOff x="4826452" y="-4194007"/>
            <a:chExt cx="2592288" cy="682164"/>
          </a:xfrm>
        </p:grpSpPr>
        <p:sp>
          <p:nvSpPr>
            <p:cNvPr id="20" name="19 Rectángulo redondeado"/>
            <p:cNvSpPr/>
            <p:nvPr/>
          </p:nvSpPr>
          <p:spPr>
            <a:xfrm>
              <a:off x="4826452" y="-4194007"/>
              <a:ext cx="2592288" cy="64633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21" name="20 CuadroTexto"/>
            <p:cNvSpPr txBox="1"/>
            <p:nvPr/>
          </p:nvSpPr>
          <p:spPr>
            <a:xfrm>
              <a:off x="4920776" y="-4156505"/>
              <a:ext cx="2304255" cy="64466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PE" sz="1600" b="1" dirty="0" smtClean="0">
                  <a:solidFill>
                    <a:schemeClr val="tx1"/>
                  </a:solidFill>
                  <a:latin typeface="Arial" panose="020B0604020202020204" pitchFamily="34" charset="0"/>
                  <a:cs typeface="Arial" panose="020B0604020202020204" pitchFamily="34" charset="0"/>
                </a:rPr>
                <a:t>PBI per Cápita APEC = US$ 19,600</a:t>
              </a:r>
              <a:endParaRPr lang="es-PE" sz="1600" b="1" dirty="0">
                <a:solidFill>
                  <a:schemeClr val="tx1"/>
                </a:solidFill>
                <a:latin typeface="Arial" panose="020B0604020202020204" pitchFamily="34" charset="0"/>
                <a:cs typeface="Arial" panose="020B0604020202020204" pitchFamily="34" charset="0"/>
              </a:endParaRPr>
            </a:p>
          </p:txBody>
        </p:sp>
      </p:grpSp>
      <p:pic>
        <p:nvPicPr>
          <p:cNvPr id="22" name="Picture 3" descr="M:\1Asia Pacifico\2. LOGISTICA REUNIONES\2014 CHINA\APEC Logo_jpg_vertical300dp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12" r="15935" b="35706"/>
          <a:stretch/>
        </p:blipFill>
        <p:spPr bwMode="auto">
          <a:xfrm>
            <a:off x="4422289" y="620688"/>
            <a:ext cx="1249101" cy="67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75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32887"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6 Imagen" descr="Descripción: cid:image002.png@01CBE3FB.0001DE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762000"/>
            <a:ext cx="10620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 Marcador de contenido"/>
          <p:cNvSpPr txBox="1">
            <a:spLocks/>
          </p:cNvSpPr>
          <p:nvPr/>
        </p:nvSpPr>
        <p:spPr>
          <a:xfrm>
            <a:off x="539552" y="1147192"/>
            <a:ext cx="7632848" cy="502421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s-PE" dirty="0" smtClean="0">
                <a:solidFill>
                  <a:srgbClr val="151BFD"/>
                </a:solidFill>
                <a:latin typeface="Arial" panose="020B0604020202020204" pitchFamily="34" charset="0"/>
                <a:cs typeface="Arial" panose="020B0604020202020204" pitchFamily="34" charset="0"/>
              </a:rPr>
              <a:t>¿Qué es APEC?</a:t>
            </a:r>
          </a:p>
          <a:p>
            <a:pPr marL="514350" indent="-514350" algn="l">
              <a:buFont typeface="+mj-lt"/>
              <a:buAutoNum type="arabicPeriod"/>
            </a:pPr>
            <a:endParaRPr lang="es-PE" dirty="0" smtClean="0">
              <a:solidFill>
                <a:srgbClr val="151BFD"/>
              </a:solidFill>
              <a:latin typeface="Arial" panose="020B0604020202020204" pitchFamily="34" charset="0"/>
              <a:cs typeface="Arial" panose="020B0604020202020204" pitchFamily="34" charset="0"/>
            </a:endParaRPr>
          </a:p>
          <a:p>
            <a:pPr marL="514350" indent="-514350" algn="l">
              <a:buFont typeface="+mj-lt"/>
              <a:buAutoNum type="arabicPeriod"/>
            </a:pPr>
            <a:r>
              <a:rPr lang="es-PE" dirty="0" smtClean="0">
                <a:solidFill>
                  <a:srgbClr val="151BFD"/>
                </a:solidFill>
                <a:latin typeface="Arial" panose="020B0604020202020204" pitchFamily="34" charset="0"/>
                <a:cs typeface="Arial" panose="020B0604020202020204" pitchFamily="34" charset="0"/>
              </a:rPr>
              <a:t>Beneficios de APEC para el Perú</a:t>
            </a:r>
          </a:p>
          <a:p>
            <a:pPr marL="514350" indent="-514350" algn="l">
              <a:buFont typeface="+mj-lt"/>
              <a:buAutoNum type="arabicPeriod"/>
            </a:pPr>
            <a:endParaRPr lang="es-PE" dirty="0" smtClean="0">
              <a:solidFill>
                <a:srgbClr val="151BFD"/>
              </a:solidFill>
              <a:latin typeface="Arial" panose="020B0604020202020204" pitchFamily="34" charset="0"/>
              <a:cs typeface="Arial" panose="020B0604020202020204" pitchFamily="34" charset="0"/>
            </a:endParaRPr>
          </a:p>
          <a:p>
            <a:pPr marL="514350" indent="-514350" algn="l">
              <a:buFont typeface="+mj-lt"/>
              <a:buAutoNum type="arabicPeriod"/>
            </a:pPr>
            <a:r>
              <a:rPr lang="es-PE" dirty="0">
                <a:solidFill>
                  <a:srgbClr val="151BFD"/>
                </a:solidFill>
                <a:latin typeface="Arial" panose="020B0604020202020204" pitchFamily="34" charset="0"/>
                <a:cs typeface="Arial" panose="020B0604020202020204" pitchFamily="34" charset="0"/>
              </a:rPr>
              <a:t>Agenda del Perú para APEC </a:t>
            </a:r>
            <a:r>
              <a:rPr lang="es-PE" dirty="0" smtClean="0">
                <a:solidFill>
                  <a:srgbClr val="151BFD"/>
                </a:solidFill>
                <a:latin typeface="Arial" panose="020B0604020202020204" pitchFamily="34" charset="0"/>
                <a:cs typeface="Arial" panose="020B0604020202020204" pitchFamily="34" charset="0"/>
              </a:rPr>
              <a:t>2016</a:t>
            </a:r>
          </a:p>
          <a:p>
            <a:pPr marL="514350" indent="-514350" algn="l">
              <a:buFont typeface="+mj-lt"/>
              <a:buAutoNum type="arabicPeriod"/>
            </a:pPr>
            <a:endParaRPr lang="es-PE" dirty="0">
              <a:solidFill>
                <a:srgbClr val="151BFD"/>
              </a:solidFill>
              <a:latin typeface="Arial" panose="020B0604020202020204" pitchFamily="34" charset="0"/>
              <a:cs typeface="Arial" panose="020B0604020202020204" pitchFamily="34" charset="0"/>
            </a:endParaRPr>
          </a:p>
          <a:p>
            <a:pPr marL="514350" indent="-514350" algn="l">
              <a:buFont typeface="+mj-lt"/>
              <a:buAutoNum type="arabicPeriod"/>
            </a:pPr>
            <a:r>
              <a:rPr lang="es-PE" dirty="0" smtClean="0">
                <a:solidFill>
                  <a:srgbClr val="151BFD"/>
                </a:solidFill>
                <a:latin typeface="Arial" panose="020B0604020202020204" pitchFamily="34" charset="0"/>
                <a:cs typeface="Arial" panose="020B0604020202020204" pitchFamily="34" charset="0"/>
              </a:rPr>
              <a:t>Relevancia de APEC para los Miembros de la Alianza del Pacífico</a:t>
            </a:r>
          </a:p>
          <a:p>
            <a:pPr marL="514350" indent="-514350" algn="l">
              <a:buFont typeface="+mj-lt"/>
              <a:buAutoNum type="arabicPeriod"/>
            </a:pPr>
            <a:endParaRPr lang="es-PE" dirty="0" smtClean="0">
              <a:solidFill>
                <a:srgbClr val="151BFD"/>
              </a:solidFill>
              <a:latin typeface="Arial" panose="020B0604020202020204" pitchFamily="34" charset="0"/>
              <a:cs typeface="Arial" panose="020B0604020202020204" pitchFamily="34" charset="0"/>
            </a:endParaRPr>
          </a:p>
          <a:p>
            <a:pPr marL="514350" indent="-514350" algn="l">
              <a:buFont typeface="+mj-lt"/>
              <a:buAutoNum type="arabicPeriod"/>
            </a:pPr>
            <a:r>
              <a:rPr lang="es-PE" dirty="0">
                <a:solidFill>
                  <a:srgbClr val="151BFD"/>
                </a:solidFill>
                <a:latin typeface="Arial" panose="020B0604020202020204" pitchFamily="34" charset="0"/>
                <a:cs typeface="Arial" panose="020B0604020202020204" pitchFamily="34" charset="0"/>
              </a:rPr>
              <a:t>Convergencias entre el Trabajo de APEC y la Alianza del </a:t>
            </a:r>
            <a:r>
              <a:rPr lang="es-PE" dirty="0" smtClean="0">
                <a:solidFill>
                  <a:srgbClr val="151BFD"/>
                </a:solidFill>
                <a:latin typeface="Arial" panose="020B0604020202020204" pitchFamily="34" charset="0"/>
                <a:cs typeface="Arial" panose="020B0604020202020204" pitchFamily="34" charset="0"/>
              </a:rPr>
              <a:t>Pacífico</a:t>
            </a:r>
          </a:p>
          <a:p>
            <a:pPr marL="514350" indent="-514350" algn="l">
              <a:buFont typeface="+mj-lt"/>
              <a:buAutoNum type="arabicPeriod"/>
            </a:pPr>
            <a:endParaRPr lang="es-PE" u="sng" dirty="0" smtClean="0">
              <a:solidFill>
                <a:srgbClr val="151BFD"/>
              </a:solidFill>
              <a:latin typeface="Arial" panose="020B0604020202020204" pitchFamily="34" charset="0"/>
              <a:cs typeface="Arial" panose="020B0604020202020204" pitchFamily="34" charset="0"/>
            </a:endParaRPr>
          </a:p>
          <a:p>
            <a:pPr marL="514350" indent="-514350" algn="l">
              <a:buFont typeface="+mj-lt"/>
              <a:buAutoNum type="arabicPeriod"/>
            </a:pPr>
            <a:endParaRPr lang="es-PE" u="sng" dirty="0">
              <a:solidFill>
                <a:srgbClr val="151BFD"/>
              </a:solidFill>
              <a:latin typeface="Arial" panose="020B0604020202020204" pitchFamily="34" charset="0"/>
              <a:cs typeface="Arial" panose="020B0604020202020204" pitchFamily="34" charset="0"/>
            </a:endParaRPr>
          </a:p>
          <a:p>
            <a:pPr marL="514350" indent="-514350" algn="l">
              <a:buFont typeface="+mj-lt"/>
              <a:buAutoNum type="arabicPeriod"/>
            </a:pPr>
            <a:endParaRPr lang="es-PE"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endParaRPr lang="es-PE" dirty="0" smtClean="0">
              <a:solidFill>
                <a:schemeClr val="tx1"/>
              </a:solidFill>
              <a:latin typeface="Arial" panose="020B0604020202020204" pitchFamily="34" charset="0"/>
              <a:cs typeface="Arial" panose="020B0604020202020204" pitchFamily="34" charset="0"/>
            </a:endParaRPr>
          </a:p>
        </p:txBody>
      </p:sp>
      <p:sp>
        <p:nvSpPr>
          <p:cNvPr id="11" name="1 Título"/>
          <p:cNvSpPr txBox="1">
            <a:spLocks/>
          </p:cNvSpPr>
          <p:nvPr/>
        </p:nvSpPr>
        <p:spPr>
          <a:xfrm>
            <a:off x="251520" y="44624"/>
            <a:ext cx="8640960" cy="64807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Contenido</a:t>
            </a:r>
            <a:endParaRPr lang="es-PE"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fld id="{865DD093-EF34-47AD-9067-564669669B23}" type="slidenum">
              <a:rPr lang="es-ES" smtClean="0"/>
              <a:pPr/>
              <a:t>3</a:t>
            </a:fld>
            <a:endParaRPr lang="es-ES"/>
          </a:p>
        </p:txBody>
      </p:sp>
    </p:spTree>
    <p:extLst>
      <p:ext uri="{BB962C8B-B14F-4D97-AF65-F5344CB8AC3E}">
        <p14:creationId xmlns:p14="http://schemas.microsoft.com/office/powerpoint/2010/main" val="1016901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8" r="34121"/>
          <a:stretch/>
        </p:blipFill>
        <p:spPr bwMode="auto">
          <a:xfrm>
            <a:off x="3594125" y="3824918"/>
            <a:ext cx="5370364" cy="28890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1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30</a:t>
            </a:fld>
            <a:endParaRPr lang="es-ES" dirty="0">
              <a:solidFill>
                <a:prstClr val="black">
                  <a:tint val="75000"/>
                </a:prstClr>
              </a:solidFill>
            </a:endParaRPr>
          </a:p>
        </p:txBody>
      </p:sp>
      <p:pic>
        <p:nvPicPr>
          <p:cNvPr id="7"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8 Grupo"/>
          <p:cNvGrpSpPr/>
          <p:nvPr/>
        </p:nvGrpSpPr>
        <p:grpSpPr>
          <a:xfrm>
            <a:off x="6437584" y="1252183"/>
            <a:ext cx="2380453" cy="586290"/>
            <a:chOff x="2267744" y="260646"/>
            <a:chExt cx="2736304" cy="646332"/>
          </a:xfrm>
        </p:grpSpPr>
        <p:sp>
          <p:nvSpPr>
            <p:cNvPr id="9" name="8 Rectángulo redondeado"/>
            <p:cNvSpPr/>
            <p:nvPr/>
          </p:nvSpPr>
          <p:spPr>
            <a:xfrm>
              <a:off x="2267744" y="260647"/>
              <a:ext cx="2736304" cy="6463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10" name="9 CuadroTexto"/>
            <p:cNvSpPr txBox="1"/>
            <p:nvPr/>
          </p:nvSpPr>
          <p:spPr>
            <a:xfrm>
              <a:off x="2555776" y="260646"/>
              <a:ext cx="2304256" cy="644662"/>
            </a:xfrm>
            <a:prstGeom prst="rect">
              <a:avLst/>
            </a:prstGeom>
            <a:noFill/>
          </p:spPr>
          <p:txBody>
            <a:bodyPr wrap="square" rtlCol="0">
              <a:spAutoFit/>
            </a:bodyPr>
            <a:lstStyle/>
            <a:p>
              <a:pPr algn="ctr"/>
              <a:r>
                <a:rPr lang="es-PE" sz="1600" b="1" dirty="0" smtClean="0">
                  <a:latin typeface="Arial" panose="020B0604020202020204" pitchFamily="34" charset="0"/>
                  <a:cs typeface="Arial" panose="020B0604020202020204" pitchFamily="34" charset="0"/>
                </a:rPr>
                <a:t>215 millones de Habitantes </a:t>
              </a:r>
              <a:endParaRPr lang="es-PE" sz="1600" b="1" dirty="0">
                <a:latin typeface="Arial" panose="020B0604020202020204" pitchFamily="34" charset="0"/>
                <a:cs typeface="Arial" panose="020B0604020202020204" pitchFamily="34" charset="0"/>
              </a:endParaRPr>
            </a:p>
          </p:txBody>
        </p:sp>
      </p:grpSp>
      <p:grpSp>
        <p:nvGrpSpPr>
          <p:cNvPr id="12" name="16 Grupo"/>
          <p:cNvGrpSpPr/>
          <p:nvPr/>
        </p:nvGrpSpPr>
        <p:grpSpPr>
          <a:xfrm>
            <a:off x="431869" y="2477846"/>
            <a:ext cx="2319416" cy="586290"/>
            <a:chOff x="5140799" y="260647"/>
            <a:chExt cx="2592288" cy="646332"/>
          </a:xfrm>
        </p:grpSpPr>
        <p:sp>
          <p:nvSpPr>
            <p:cNvPr id="14" name="13 Rectángulo redondeado"/>
            <p:cNvSpPr/>
            <p:nvPr/>
          </p:nvSpPr>
          <p:spPr>
            <a:xfrm>
              <a:off x="5140799" y="260648"/>
              <a:ext cx="2592288" cy="64633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15" name="14 CuadroTexto"/>
            <p:cNvSpPr txBox="1"/>
            <p:nvPr/>
          </p:nvSpPr>
          <p:spPr>
            <a:xfrm>
              <a:off x="5284815" y="260647"/>
              <a:ext cx="2304256" cy="64466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PE" sz="1600" b="1" dirty="0" smtClean="0">
                  <a:solidFill>
                    <a:schemeClr val="tx1"/>
                  </a:solidFill>
                  <a:latin typeface="Arial" panose="020B0604020202020204" pitchFamily="34" charset="0"/>
                  <a:cs typeface="Arial" panose="020B0604020202020204" pitchFamily="34" charset="0"/>
                </a:rPr>
                <a:t>PBI US$ 2.1 Billones (2014)</a:t>
              </a:r>
              <a:endParaRPr lang="es-PE" sz="1600" b="1" dirty="0">
                <a:solidFill>
                  <a:schemeClr val="tx1"/>
                </a:solidFill>
                <a:latin typeface="Arial" panose="020B0604020202020204" pitchFamily="34" charset="0"/>
                <a:cs typeface="Arial" panose="020B0604020202020204" pitchFamily="34" charset="0"/>
              </a:endParaRPr>
            </a:p>
          </p:txBody>
        </p:sp>
      </p:grpSp>
      <p:grpSp>
        <p:nvGrpSpPr>
          <p:cNvPr id="16" name="17 Grupo"/>
          <p:cNvGrpSpPr/>
          <p:nvPr/>
        </p:nvGrpSpPr>
        <p:grpSpPr>
          <a:xfrm>
            <a:off x="3494061" y="989181"/>
            <a:ext cx="2319416" cy="586290"/>
            <a:chOff x="3707904" y="1196752"/>
            <a:chExt cx="2592288" cy="646332"/>
          </a:xfrm>
        </p:grpSpPr>
        <p:sp>
          <p:nvSpPr>
            <p:cNvPr id="17" name="16 Rectángulo redondeado"/>
            <p:cNvSpPr/>
            <p:nvPr/>
          </p:nvSpPr>
          <p:spPr>
            <a:xfrm>
              <a:off x="3707904" y="1196753"/>
              <a:ext cx="2592288" cy="6463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18" name="17 CuadroTexto"/>
            <p:cNvSpPr txBox="1"/>
            <p:nvPr/>
          </p:nvSpPr>
          <p:spPr>
            <a:xfrm>
              <a:off x="3851920" y="1196752"/>
              <a:ext cx="2304256" cy="64466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PE" sz="1600" b="1" dirty="0" smtClean="0">
                  <a:solidFill>
                    <a:schemeClr val="tx1"/>
                  </a:solidFill>
                  <a:latin typeface="Arial" panose="020B0604020202020204" pitchFamily="34" charset="0"/>
                  <a:cs typeface="Arial" panose="020B0604020202020204" pitchFamily="34" charset="0"/>
                </a:rPr>
                <a:t>50% del </a:t>
              </a:r>
              <a:r>
                <a:rPr lang="es-PE" sz="1600" b="1" dirty="0">
                  <a:solidFill>
                    <a:schemeClr val="tx1"/>
                  </a:solidFill>
                  <a:latin typeface="Arial" panose="020B0604020202020204" pitchFamily="34" charset="0"/>
                  <a:cs typeface="Arial" panose="020B0604020202020204" pitchFamily="34" charset="0"/>
                </a:rPr>
                <a:t>C</a:t>
              </a:r>
              <a:r>
                <a:rPr lang="es-PE" sz="1600" b="1" dirty="0" smtClean="0">
                  <a:solidFill>
                    <a:schemeClr val="tx1"/>
                  </a:solidFill>
                  <a:latin typeface="Arial" panose="020B0604020202020204" pitchFamily="34" charset="0"/>
                  <a:cs typeface="Arial" panose="020B0604020202020204" pitchFamily="34" charset="0"/>
                </a:rPr>
                <a:t>omercio en la Región LAC</a:t>
              </a:r>
              <a:endParaRPr lang="es-PE" sz="1600" b="1" dirty="0">
                <a:solidFill>
                  <a:schemeClr val="tx1"/>
                </a:solidFill>
                <a:latin typeface="Arial" panose="020B0604020202020204" pitchFamily="34" charset="0"/>
                <a:cs typeface="Arial" panose="020B0604020202020204" pitchFamily="34" charset="0"/>
              </a:endParaRPr>
            </a:p>
          </p:txBody>
        </p:sp>
      </p:grpSp>
      <p:sp>
        <p:nvSpPr>
          <p:cNvPr id="4" name="3 Rectángulo"/>
          <p:cNvSpPr/>
          <p:nvPr/>
        </p:nvSpPr>
        <p:spPr>
          <a:xfrm>
            <a:off x="179512" y="116632"/>
            <a:ext cx="8496944" cy="523220"/>
          </a:xfrm>
          <a:prstGeom prst="rect">
            <a:avLst/>
          </a:prstGeom>
        </p:spPr>
        <p:txBody>
          <a:bodyPr wrap="square">
            <a:spAutoFit/>
          </a:bodyPr>
          <a:lstStyle/>
          <a:p>
            <a:pPr algn="ctr"/>
            <a:r>
              <a:rPr lang="es-PE" sz="2800" b="1" dirty="0">
                <a:solidFill>
                  <a:schemeClr val="bg1"/>
                </a:solidFill>
                <a:latin typeface="Arial" panose="020B0604020202020204" pitchFamily="34" charset="0"/>
                <a:cs typeface="Arial" panose="020B0604020202020204" pitchFamily="34" charset="0"/>
              </a:rPr>
              <a:t>Relevancia de APEC para </a:t>
            </a:r>
            <a:r>
              <a:rPr lang="es-PE" sz="2800" b="1" dirty="0" smtClean="0">
                <a:solidFill>
                  <a:schemeClr val="bg1"/>
                </a:solidFill>
                <a:latin typeface="Arial" panose="020B0604020202020204" pitchFamily="34" charset="0"/>
                <a:cs typeface="Arial" panose="020B0604020202020204" pitchFamily="34" charset="0"/>
              </a:rPr>
              <a:t>la </a:t>
            </a:r>
            <a:r>
              <a:rPr lang="es-PE" sz="2800" b="1" dirty="0">
                <a:solidFill>
                  <a:schemeClr val="bg1"/>
                </a:solidFill>
                <a:latin typeface="Arial" panose="020B0604020202020204" pitchFamily="34" charset="0"/>
                <a:cs typeface="Arial" panose="020B0604020202020204" pitchFamily="34" charset="0"/>
              </a:rPr>
              <a:t>Alianza del Pacífico</a:t>
            </a: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471" r="5203" b="5211"/>
          <a:stretch/>
        </p:blipFill>
        <p:spPr bwMode="auto">
          <a:xfrm>
            <a:off x="179512" y="3824918"/>
            <a:ext cx="4612759" cy="28842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9" name="16 Grupo"/>
          <p:cNvGrpSpPr/>
          <p:nvPr/>
        </p:nvGrpSpPr>
        <p:grpSpPr>
          <a:xfrm>
            <a:off x="3465268" y="1976597"/>
            <a:ext cx="2319416" cy="586290"/>
            <a:chOff x="5140799" y="260647"/>
            <a:chExt cx="2592288" cy="646332"/>
          </a:xfrm>
        </p:grpSpPr>
        <p:sp>
          <p:nvSpPr>
            <p:cNvPr id="20" name="19 Rectángulo redondeado"/>
            <p:cNvSpPr/>
            <p:nvPr/>
          </p:nvSpPr>
          <p:spPr>
            <a:xfrm>
              <a:off x="5140799" y="260648"/>
              <a:ext cx="2592288" cy="646331"/>
            </a:xfrm>
            <a:prstGeom prst="roundRect">
              <a:avLst/>
            </a:prstGeom>
            <a:solidFill>
              <a:schemeClr val="accent3">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21" name="20 CuadroTexto"/>
            <p:cNvSpPr txBox="1"/>
            <p:nvPr/>
          </p:nvSpPr>
          <p:spPr>
            <a:xfrm>
              <a:off x="5284815" y="260647"/>
              <a:ext cx="2304256" cy="64466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PE" sz="1600" b="1" dirty="0" smtClean="0">
                  <a:solidFill>
                    <a:schemeClr val="tx1"/>
                  </a:solidFill>
                  <a:latin typeface="Arial" panose="020B0604020202020204" pitchFamily="34" charset="0"/>
                  <a:cs typeface="Arial" panose="020B0604020202020204" pitchFamily="34" charset="0"/>
                </a:rPr>
                <a:t>36 % del PBI de la Región LAC</a:t>
              </a:r>
              <a:endParaRPr lang="es-PE" sz="1600" b="1" dirty="0">
                <a:solidFill>
                  <a:schemeClr val="tx1"/>
                </a:solidFill>
                <a:latin typeface="Arial" panose="020B0604020202020204" pitchFamily="34" charset="0"/>
                <a:cs typeface="Arial" panose="020B0604020202020204" pitchFamily="34" charset="0"/>
              </a:endParaRPr>
            </a:p>
          </p:txBody>
        </p:sp>
      </p:grpSp>
      <p:grpSp>
        <p:nvGrpSpPr>
          <p:cNvPr id="22" name="8 Grupo"/>
          <p:cNvGrpSpPr/>
          <p:nvPr/>
        </p:nvGrpSpPr>
        <p:grpSpPr>
          <a:xfrm>
            <a:off x="338707" y="1191006"/>
            <a:ext cx="2380453" cy="708644"/>
            <a:chOff x="2267744" y="260646"/>
            <a:chExt cx="2736304" cy="646332"/>
          </a:xfrm>
        </p:grpSpPr>
        <p:sp>
          <p:nvSpPr>
            <p:cNvPr id="23" name="22 Rectángulo redondeado"/>
            <p:cNvSpPr/>
            <p:nvPr/>
          </p:nvSpPr>
          <p:spPr>
            <a:xfrm>
              <a:off x="2267744" y="260647"/>
              <a:ext cx="2736304" cy="646331"/>
            </a:xfrm>
            <a:prstGeom prst="roundRect">
              <a:avLst/>
            </a:prstGeom>
            <a:solidFill>
              <a:srgbClr val="FFFF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24" name="23 CuadroTexto"/>
            <p:cNvSpPr txBox="1"/>
            <p:nvPr/>
          </p:nvSpPr>
          <p:spPr>
            <a:xfrm>
              <a:off x="2555776" y="260646"/>
              <a:ext cx="2304256" cy="533355"/>
            </a:xfrm>
            <a:prstGeom prst="rect">
              <a:avLst/>
            </a:prstGeom>
            <a:noFill/>
          </p:spPr>
          <p:txBody>
            <a:bodyPr wrap="square" rtlCol="0" anchor="ctr">
              <a:spAutoFit/>
            </a:bodyPr>
            <a:lstStyle/>
            <a:p>
              <a:pPr algn="ctr"/>
              <a:r>
                <a:rPr lang="es-PE" sz="1600" b="1" dirty="0" smtClean="0">
                  <a:latin typeface="Arial" panose="020B0604020202020204" pitchFamily="34" charset="0"/>
                  <a:cs typeface="Arial" panose="020B0604020202020204" pitchFamily="34" charset="0"/>
                </a:rPr>
                <a:t>8va Economía Mundial </a:t>
              </a:r>
              <a:endParaRPr lang="es-PE" sz="1600" b="1" dirty="0">
                <a:latin typeface="Arial" panose="020B0604020202020204" pitchFamily="34" charset="0"/>
                <a:cs typeface="Arial" panose="020B0604020202020204" pitchFamily="34" charset="0"/>
              </a:endParaRPr>
            </a:p>
          </p:txBody>
        </p:sp>
      </p:grpSp>
      <p:grpSp>
        <p:nvGrpSpPr>
          <p:cNvPr id="25" name="16 Grupo"/>
          <p:cNvGrpSpPr/>
          <p:nvPr/>
        </p:nvGrpSpPr>
        <p:grpSpPr>
          <a:xfrm>
            <a:off x="6470460" y="2354734"/>
            <a:ext cx="2319416" cy="830997"/>
            <a:chOff x="5140799" y="260647"/>
            <a:chExt cx="2592288" cy="916099"/>
          </a:xfrm>
        </p:grpSpPr>
        <p:sp>
          <p:nvSpPr>
            <p:cNvPr id="26" name="25 Rectángulo redondeado"/>
            <p:cNvSpPr/>
            <p:nvPr/>
          </p:nvSpPr>
          <p:spPr>
            <a:xfrm>
              <a:off x="5140799" y="260648"/>
              <a:ext cx="2592288" cy="916098"/>
            </a:xfrm>
            <a:prstGeom prst="round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27" name="26 CuadroTexto"/>
            <p:cNvSpPr txBox="1"/>
            <p:nvPr/>
          </p:nvSpPr>
          <p:spPr>
            <a:xfrm>
              <a:off x="5284815" y="260647"/>
              <a:ext cx="2304256" cy="916099"/>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PE" sz="1600" b="1" dirty="0" smtClean="0">
                  <a:solidFill>
                    <a:schemeClr val="tx1"/>
                  </a:solidFill>
                  <a:latin typeface="Arial" panose="020B0604020202020204" pitchFamily="34" charset="0"/>
                  <a:cs typeface="Arial" panose="020B0604020202020204" pitchFamily="34" charset="0"/>
                </a:rPr>
                <a:t>7ma Potencia Exportadora Mundial</a:t>
              </a:r>
              <a:endParaRPr lang="es-PE" sz="1600" b="1" dirty="0">
                <a:solidFill>
                  <a:schemeClr val="tx1"/>
                </a:solidFill>
                <a:latin typeface="Arial" panose="020B0604020202020204" pitchFamily="34" charset="0"/>
                <a:cs typeface="Arial" panose="020B0604020202020204" pitchFamily="34" charset="0"/>
              </a:endParaRPr>
            </a:p>
          </p:txBody>
        </p:sp>
      </p:grpSp>
      <p:grpSp>
        <p:nvGrpSpPr>
          <p:cNvPr id="28" name="17 Grupo"/>
          <p:cNvGrpSpPr/>
          <p:nvPr/>
        </p:nvGrpSpPr>
        <p:grpSpPr>
          <a:xfrm>
            <a:off x="3505879" y="2899437"/>
            <a:ext cx="2319416" cy="735097"/>
            <a:chOff x="3707904" y="1196753"/>
            <a:chExt cx="2592288" cy="646331"/>
          </a:xfrm>
        </p:grpSpPr>
        <p:sp>
          <p:nvSpPr>
            <p:cNvPr id="29" name="28 Rectángulo redondeado"/>
            <p:cNvSpPr/>
            <p:nvPr/>
          </p:nvSpPr>
          <p:spPr>
            <a:xfrm>
              <a:off x="3707904" y="1196753"/>
              <a:ext cx="2592288" cy="646331"/>
            </a:xfrm>
            <a:prstGeom prst="roundRect">
              <a:avLst/>
            </a:prstGeom>
            <a:solidFill>
              <a:schemeClr val="tx2">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latin typeface="Arial" panose="020B0604020202020204" pitchFamily="34" charset="0"/>
                <a:cs typeface="Arial" panose="020B0604020202020204" pitchFamily="34" charset="0"/>
              </a:endParaRPr>
            </a:p>
          </p:txBody>
        </p:sp>
        <p:sp>
          <p:nvSpPr>
            <p:cNvPr id="30" name="29 CuadroTexto"/>
            <p:cNvSpPr txBox="1"/>
            <p:nvPr/>
          </p:nvSpPr>
          <p:spPr>
            <a:xfrm>
              <a:off x="3851920" y="1262003"/>
              <a:ext cx="2304256" cy="51416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s-PE" sz="1600" b="1" dirty="0" smtClean="0">
                  <a:solidFill>
                    <a:schemeClr val="tx1"/>
                  </a:solidFill>
                  <a:latin typeface="Arial" panose="020B0604020202020204" pitchFamily="34" charset="0"/>
                  <a:cs typeface="Arial" panose="020B0604020202020204" pitchFamily="34" charset="0"/>
                </a:rPr>
                <a:t>PBI per cápita US$ 14,000 (PPA, 2014)</a:t>
              </a:r>
              <a:endParaRPr lang="es-PE" sz="1600" b="1" dirty="0">
                <a:solidFill>
                  <a:schemeClr val="tx1"/>
                </a:solidFill>
                <a:latin typeface="Arial" panose="020B0604020202020204" pitchFamily="34" charset="0"/>
                <a:cs typeface="Arial" panose="020B0604020202020204" pitchFamily="34" charset="0"/>
              </a:endParaRPr>
            </a:p>
          </p:txBody>
        </p:sp>
      </p:gr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1975" y="5611526"/>
            <a:ext cx="2110804" cy="109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38707" y="3429000"/>
            <a:ext cx="2649117" cy="246221"/>
          </a:xfrm>
          <a:prstGeom prst="rect">
            <a:avLst/>
          </a:prstGeom>
          <a:noFill/>
        </p:spPr>
        <p:txBody>
          <a:bodyPr wrap="square" rtlCol="0">
            <a:spAutoFit/>
          </a:bodyPr>
          <a:lstStyle/>
          <a:p>
            <a:r>
              <a:rPr lang="es-PE" sz="1000" dirty="0" smtClean="0"/>
              <a:t>Fuente: </a:t>
            </a:r>
            <a:r>
              <a:rPr lang="es-PE" sz="1000" dirty="0" err="1" smtClean="0"/>
              <a:t>Trade</a:t>
            </a:r>
            <a:r>
              <a:rPr lang="es-PE" sz="1000" dirty="0" smtClean="0"/>
              <a:t> </a:t>
            </a:r>
            <a:r>
              <a:rPr lang="es-PE" sz="1000" dirty="0" err="1" smtClean="0"/>
              <a:t>Map</a:t>
            </a:r>
            <a:r>
              <a:rPr lang="es-PE" sz="1000" dirty="0"/>
              <a:t> (</a:t>
            </a:r>
            <a:r>
              <a:rPr lang="es-PE" sz="1000" dirty="0">
                <a:hlinkClick r:id="rId7"/>
              </a:rPr>
              <a:t>http://</a:t>
            </a:r>
            <a:r>
              <a:rPr lang="es-PE" sz="1000" dirty="0" smtClean="0">
                <a:hlinkClick r:id="rId7"/>
              </a:rPr>
              <a:t>www.trademap.org</a:t>
            </a:r>
            <a:r>
              <a:rPr lang="es-PE" sz="1000" dirty="0" smtClean="0"/>
              <a:t>) </a:t>
            </a:r>
            <a:endParaRPr lang="es-PE" sz="1000" dirty="0"/>
          </a:p>
        </p:txBody>
      </p:sp>
    </p:spTree>
    <p:extLst>
      <p:ext uri="{BB962C8B-B14F-4D97-AF65-F5344CB8AC3E}">
        <p14:creationId xmlns:p14="http://schemas.microsoft.com/office/powerpoint/2010/main" val="10508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extLst>
              <p:ext uri="{D42A27DB-BD31-4B8C-83A1-F6EECF244321}">
                <p14:modId xmlns:p14="http://schemas.microsoft.com/office/powerpoint/2010/main" val="4015708611"/>
              </p:ext>
            </p:extLst>
          </p:nvPr>
        </p:nvGraphicFramePr>
        <p:xfrm>
          <a:off x="402431" y="836712"/>
          <a:ext cx="8343900" cy="547260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79512" y="0"/>
            <a:ext cx="8496944" cy="523220"/>
          </a:xfrm>
          <a:prstGeom prst="rect">
            <a:avLst/>
          </a:prstGeom>
        </p:spPr>
        <p:txBody>
          <a:bodyPr wrap="square">
            <a:spAutoFit/>
          </a:bodyPr>
          <a:lstStyle/>
          <a:p>
            <a:pPr algn="ctr"/>
            <a:r>
              <a:rPr lang="es-PE" sz="2800" b="1" dirty="0">
                <a:solidFill>
                  <a:schemeClr val="bg1"/>
                </a:solidFill>
                <a:latin typeface="Arial" panose="020B0604020202020204" pitchFamily="34" charset="0"/>
                <a:cs typeface="Arial" panose="020B0604020202020204" pitchFamily="34" charset="0"/>
              </a:rPr>
              <a:t>Relevancia de APEC para </a:t>
            </a:r>
            <a:r>
              <a:rPr lang="es-PE" sz="2800" b="1" dirty="0" smtClean="0">
                <a:solidFill>
                  <a:schemeClr val="bg1"/>
                </a:solidFill>
                <a:latin typeface="Arial" panose="020B0604020202020204" pitchFamily="34" charset="0"/>
                <a:cs typeface="Arial" panose="020B0604020202020204" pitchFamily="34" charset="0"/>
              </a:rPr>
              <a:t>la </a:t>
            </a:r>
            <a:r>
              <a:rPr lang="es-PE" sz="2800" b="1" dirty="0">
                <a:solidFill>
                  <a:schemeClr val="bg1"/>
                </a:solidFill>
                <a:latin typeface="Arial" panose="020B0604020202020204" pitchFamily="34" charset="0"/>
                <a:cs typeface="Arial" panose="020B0604020202020204" pitchFamily="34" charset="0"/>
              </a:rPr>
              <a:t>Alianza del Pacífico</a:t>
            </a:r>
          </a:p>
        </p:txBody>
      </p:sp>
      <p:pic>
        <p:nvPicPr>
          <p:cNvPr id="7" name="Picture 6" descr="pie1.jpg"/>
          <p:cNvPicPr>
            <a:picLocks noChangeAspect="1"/>
          </p:cNvPicPr>
          <p:nvPr/>
        </p:nvPicPr>
        <p:blipFill rotWithShape="1">
          <a:blip r:embed="rId5" cstate="print">
            <a:extLst>
              <a:ext uri="{28A0092B-C50C-407E-A947-70E740481C1C}">
                <a14:useLocalDpi xmlns:a14="http://schemas.microsoft.com/office/drawing/2010/main" val="0"/>
              </a:ext>
            </a:extLst>
          </a:blip>
          <a:srcRect t="20039"/>
          <a:stretch/>
        </p:blipFill>
        <p:spPr bwMode="auto">
          <a:xfrm>
            <a:off x="4763" y="6561930"/>
            <a:ext cx="9139237"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4 CuadroTexto"/>
          <p:cNvSpPr txBox="1"/>
          <p:nvPr/>
        </p:nvSpPr>
        <p:spPr>
          <a:xfrm>
            <a:off x="1763688" y="4941168"/>
            <a:ext cx="588662" cy="326738"/>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400" b="1" dirty="0" smtClean="0">
                <a:solidFill>
                  <a:sysClr val="window" lastClr="FFFFFF"/>
                </a:solidFill>
                <a:latin typeface="Arial" pitchFamily="34" charset="0"/>
                <a:cs typeface="Arial" pitchFamily="34" charset="0"/>
              </a:rPr>
              <a:t>79%</a:t>
            </a:r>
            <a:endParaRPr lang="es-ES" sz="1400" b="1" dirty="0">
              <a:solidFill>
                <a:sysClr val="window" lastClr="FFFFFF"/>
              </a:solidFill>
              <a:latin typeface="Arial" pitchFamily="34" charset="0"/>
              <a:cs typeface="Arial" pitchFamily="34" charset="0"/>
            </a:endParaRPr>
          </a:p>
        </p:txBody>
      </p:sp>
      <p:sp>
        <p:nvSpPr>
          <p:cNvPr id="9" name="4 CuadroTexto"/>
          <p:cNvSpPr txBox="1"/>
          <p:nvPr/>
        </p:nvSpPr>
        <p:spPr>
          <a:xfrm>
            <a:off x="2915816" y="4941168"/>
            <a:ext cx="588662" cy="326738"/>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400" b="1" dirty="0">
                <a:solidFill>
                  <a:sysClr val="window" lastClr="FFFFFF"/>
                </a:solidFill>
                <a:latin typeface="Arial" pitchFamily="34" charset="0"/>
                <a:cs typeface="Arial" pitchFamily="34" charset="0"/>
              </a:rPr>
              <a:t>77%</a:t>
            </a:r>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5000" t="60448" r="13358" b="25140"/>
          <a:stretch/>
        </p:blipFill>
        <p:spPr bwMode="auto">
          <a:xfrm>
            <a:off x="7438157" y="2132856"/>
            <a:ext cx="1473017" cy="1458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www.agci.cl/images/1.alianza-del-pacifico.jpg"/>
          <p:cNvPicPr>
            <a:picLocks noChangeAspect="1" noChangeArrowheads="1"/>
          </p:cNvPicPr>
          <p:nvPr/>
        </p:nvPicPr>
        <p:blipFill rotWithShape="1">
          <a:blip r:embed="rId7">
            <a:extLst>
              <a:ext uri="{28A0092B-C50C-407E-A947-70E740481C1C}">
                <a14:useLocalDpi xmlns:a14="http://schemas.microsoft.com/office/drawing/2010/main" val="0"/>
              </a:ext>
            </a:extLst>
          </a:blip>
          <a:srcRect l="3122" t="8557" r="57284" b="10152"/>
          <a:stretch/>
        </p:blipFill>
        <p:spPr bwMode="auto">
          <a:xfrm>
            <a:off x="7432652" y="733419"/>
            <a:ext cx="1281488" cy="1368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M:\1Asia Pacifico\2. LOGISTICA REUNIONES\2014 CHINA\APEC Logo_jpg_vertical300dpi.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312" r="15935" b="35706"/>
          <a:stretch/>
        </p:blipFill>
        <p:spPr bwMode="auto">
          <a:xfrm>
            <a:off x="307975" y="791820"/>
            <a:ext cx="1249101" cy="676087"/>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0" y="6208743"/>
            <a:ext cx="5544616" cy="261610"/>
          </a:xfrm>
          <a:prstGeom prst="rect">
            <a:avLst/>
          </a:prstGeom>
          <a:noFill/>
        </p:spPr>
        <p:txBody>
          <a:bodyPr wrap="square" rtlCol="0">
            <a:spAutoFit/>
          </a:bodyPr>
          <a:lstStyle/>
          <a:p>
            <a:r>
              <a:rPr lang="es-PE" sz="1100" b="1" dirty="0"/>
              <a:t>Fuente: </a:t>
            </a:r>
            <a:r>
              <a:rPr lang="es-PE" sz="1100" b="1" dirty="0" err="1" smtClean="0"/>
              <a:t>Trade</a:t>
            </a:r>
            <a:r>
              <a:rPr lang="es-PE" sz="1100" b="1" dirty="0" smtClean="0"/>
              <a:t> </a:t>
            </a:r>
            <a:r>
              <a:rPr lang="es-PE" sz="1100" b="1" dirty="0" err="1" smtClean="0"/>
              <a:t>Map</a:t>
            </a:r>
            <a:endParaRPr lang="es-PE" sz="1100" b="1" dirty="0" smtClean="0"/>
          </a:p>
        </p:txBody>
      </p:sp>
      <p:sp>
        <p:nvSpPr>
          <p:cNvPr id="2" name="1 CuadroTexto"/>
          <p:cNvSpPr txBox="1"/>
          <p:nvPr/>
        </p:nvSpPr>
        <p:spPr>
          <a:xfrm>
            <a:off x="7438156" y="3699608"/>
            <a:ext cx="1705843" cy="2616101"/>
          </a:xfrm>
          <a:prstGeom prst="rect">
            <a:avLst/>
          </a:prstGeom>
          <a:noFill/>
        </p:spPr>
        <p:txBody>
          <a:bodyPr wrap="square" rtlCol="0">
            <a:spAutoFit/>
          </a:bodyPr>
          <a:lstStyle/>
          <a:p>
            <a:r>
              <a:rPr lang="es-PE" sz="1600" b="1" dirty="0" smtClean="0"/>
              <a:t>Principales Mercados: </a:t>
            </a:r>
          </a:p>
          <a:p>
            <a:r>
              <a:rPr lang="es-PE" sz="1600" b="1" dirty="0" smtClean="0">
                <a:solidFill>
                  <a:srgbClr val="FF0000"/>
                </a:solidFill>
              </a:rPr>
              <a:t>1- EE.UU</a:t>
            </a:r>
          </a:p>
          <a:p>
            <a:r>
              <a:rPr lang="es-PE" sz="1600" b="1" dirty="0" smtClean="0">
                <a:solidFill>
                  <a:srgbClr val="FF0000"/>
                </a:solidFill>
              </a:rPr>
              <a:t>2- China</a:t>
            </a:r>
          </a:p>
          <a:p>
            <a:r>
              <a:rPr lang="es-PE" sz="1600" b="1" dirty="0" smtClean="0">
                <a:solidFill>
                  <a:srgbClr val="FF0000"/>
                </a:solidFill>
              </a:rPr>
              <a:t>3- Japón</a:t>
            </a:r>
          </a:p>
          <a:p>
            <a:r>
              <a:rPr lang="es-PE" sz="1600" b="1" dirty="0" smtClean="0"/>
              <a:t>4- Brasil</a:t>
            </a:r>
          </a:p>
          <a:p>
            <a:r>
              <a:rPr lang="es-PE" sz="1600" b="1" dirty="0" smtClean="0"/>
              <a:t>5- España</a:t>
            </a:r>
          </a:p>
          <a:p>
            <a:r>
              <a:rPr lang="es-PE" sz="1600" b="1" dirty="0" smtClean="0">
                <a:solidFill>
                  <a:srgbClr val="FF0000"/>
                </a:solidFill>
              </a:rPr>
              <a:t>6- Canadá</a:t>
            </a:r>
          </a:p>
          <a:p>
            <a:r>
              <a:rPr lang="es-PE" sz="1600" b="1" dirty="0" smtClean="0"/>
              <a:t>7- India</a:t>
            </a:r>
          </a:p>
          <a:p>
            <a:r>
              <a:rPr lang="es-PE" sz="1600" b="1" dirty="0" smtClean="0">
                <a:solidFill>
                  <a:srgbClr val="FF0000"/>
                </a:solidFill>
              </a:rPr>
              <a:t>8- Corea</a:t>
            </a:r>
          </a:p>
        </p:txBody>
      </p:sp>
      <p:sp>
        <p:nvSpPr>
          <p:cNvPr id="3" name="2 Marcador de número de diapositiva"/>
          <p:cNvSpPr>
            <a:spLocks noGrp="1"/>
          </p:cNvSpPr>
          <p:nvPr>
            <p:ph type="sldNum" sz="quarter" idx="12"/>
          </p:nvPr>
        </p:nvSpPr>
        <p:spPr/>
        <p:txBody>
          <a:bodyPr/>
          <a:lstStyle/>
          <a:p>
            <a:fld id="{865DD093-EF34-47AD-9067-564669669B23}" type="slidenum">
              <a:rPr lang="es-ES" smtClean="0"/>
              <a:pPr/>
              <a:t>31</a:t>
            </a:fld>
            <a:endParaRPr lang="es-ES"/>
          </a:p>
        </p:txBody>
      </p:sp>
    </p:spTree>
    <p:extLst>
      <p:ext uri="{BB962C8B-B14F-4D97-AF65-F5344CB8AC3E}">
        <p14:creationId xmlns:p14="http://schemas.microsoft.com/office/powerpoint/2010/main" val="2336203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 Gráfico"/>
          <p:cNvGraphicFramePr>
            <a:graphicFrameLocks/>
          </p:cNvGraphicFramePr>
          <p:nvPr>
            <p:extLst>
              <p:ext uri="{D42A27DB-BD31-4B8C-83A1-F6EECF244321}">
                <p14:modId xmlns:p14="http://schemas.microsoft.com/office/powerpoint/2010/main" val="4014072579"/>
              </p:ext>
            </p:extLst>
          </p:nvPr>
        </p:nvGraphicFramePr>
        <p:xfrm>
          <a:off x="350582" y="764704"/>
          <a:ext cx="7317761" cy="568863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79512" y="0"/>
            <a:ext cx="8496944" cy="523220"/>
          </a:xfrm>
          <a:prstGeom prst="rect">
            <a:avLst/>
          </a:prstGeom>
        </p:spPr>
        <p:txBody>
          <a:bodyPr wrap="square">
            <a:spAutoFit/>
          </a:bodyPr>
          <a:lstStyle/>
          <a:p>
            <a:pPr algn="ctr"/>
            <a:r>
              <a:rPr lang="es-PE" sz="2800" b="1" dirty="0">
                <a:solidFill>
                  <a:schemeClr val="bg1"/>
                </a:solidFill>
                <a:latin typeface="Arial" panose="020B0604020202020204" pitchFamily="34" charset="0"/>
                <a:cs typeface="Arial" panose="020B0604020202020204" pitchFamily="34" charset="0"/>
              </a:rPr>
              <a:t>Relevancia de APEC para </a:t>
            </a:r>
            <a:r>
              <a:rPr lang="es-PE" sz="2800" b="1" dirty="0" smtClean="0">
                <a:solidFill>
                  <a:schemeClr val="bg1"/>
                </a:solidFill>
                <a:latin typeface="Arial" panose="020B0604020202020204" pitchFamily="34" charset="0"/>
                <a:cs typeface="Arial" panose="020B0604020202020204" pitchFamily="34" charset="0"/>
              </a:rPr>
              <a:t>la </a:t>
            </a:r>
            <a:r>
              <a:rPr lang="es-PE" sz="2800" b="1" dirty="0">
                <a:solidFill>
                  <a:schemeClr val="bg1"/>
                </a:solidFill>
                <a:latin typeface="Arial" panose="020B0604020202020204" pitchFamily="34" charset="0"/>
                <a:cs typeface="Arial" panose="020B0604020202020204" pitchFamily="34" charset="0"/>
              </a:rPr>
              <a:t>Alianza del Pacífico</a:t>
            </a:r>
          </a:p>
        </p:txBody>
      </p:sp>
      <p:pic>
        <p:nvPicPr>
          <p:cNvPr id="7" name="Picture 6" descr="pie1.jpg"/>
          <p:cNvPicPr>
            <a:picLocks noChangeAspect="1"/>
          </p:cNvPicPr>
          <p:nvPr/>
        </p:nvPicPr>
        <p:blipFill rotWithShape="1">
          <a:blip r:embed="rId5" cstate="print">
            <a:extLst>
              <a:ext uri="{28A0092B-C50C-407E-A947-70E740481C1C}">
                <a14:useLocalDpi xmlns:a14="http://schemas.microsoft.com/office/drawing/2010/main" val="0"/>
              </a:ext>
            </a:extLst>
          </a:blip>
          <a:srcRect t="20039"/>
          <a:stretch/>
        </p:blipFill>
        <p:spPr bwMode="auto">
          <a:xfrm>
            <a:off x="4763" y="6238874"/>
            <a:ext cx="9139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agci.cl/images/1.alianza-del-pacifico.jpg"/>
          <p:cNvPicPr>
            <a:picLocks noChangeAspect="1" noChangeArrowheads="1"/>
          </p:cNvPicPr>
          <p:nvPr/>
        </p:nvPicPr>
        <p:blipFill rotWithShape="1">
          <a:blip r:embed="rId6">
            <a:extLst>
              <a:ext uri="{28A0092B-C50C-407E-A947-70E740481C1C}">
                <a14:useLocalDpi xmlns:a14="http://schemas.microsoft.com/office/drawing/2010/main" val="0"/>
              </a:ext>
            </a:extLst>
          </a:blip>
          <a:srcRect l="5905" t="12766" r="57284" b="7989"/>
          <a:stretch/>
        </p:blipFill>
        <p:spPr bwMode="auto">
          <a:xfrm>
            <a:off x="7196838" y="764704"/>
            <a:ext cx="1021378" cy="11433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M:\1Asia Pacifico\2. LOGISTICA REUNIONES\2014 CHINA\APEC Logo_jpg_vertical300dpi.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312" r="15935" b="35706"/>
          <a:stretch/>
        </p:blipFill>
        <p:spPr bwMode="auto">
          <a:xfrm>
            <a:off x="638121" y="908720"/>
            <a:ext cx="1125567" cy="6092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6810" t="50660" r="42328" b="39386"/>
          <a:stretch/>
        </p:blipFill>
        <p:spPr bwMode="auto">
          <a:xfrm>
            <a:off x="7164288" y="2137904"/>
            <a:ext cx="186615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4 CuadroTexto"/>
          <p:cNvSpPr txBox="1"/>
          <p:nvPr/>
        </p:nvSpPr>
        <p:spPr>
          <a:xfrm>
            <a:off x="2787509" y="4778708"/>
            <a:ext cx="588662" cy="326738"/>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400" b="1" dirty="0" smtClean="0">
                <a:solidFill>
                  <a:sysClr val="window" lastClr="FFFFFF"/>
                </a:solidFill>
                <a:latin typeface="Arial" pitchFamily="34" charset="0"/>
                <a:cs typeface="Arial" pitchFamily="34" charset="0"/>
              </a:rPr>
              <a:t>75%</a:t>
            </a:r>
            <a:endParaRPr lang="es-ES" sz="1400" b="1" dirty="0">
              <a:solidFill>
                <a:sysClr val="window" lastClr="FFFFFF"/>
              </a:solidFill>
              <a:latin typeface="Arial" pitchFamily="34" charset="0"/>
              <a:cs typeface="Arial" pitchFamily="34" charset="0"/>
            </a:endParaRPr>
          </a:p>
        </p:txBody>
      </p:sp>
      <p:sp>
        <p:nvSpPr>
          <p:cNvPr id="15" name="4 CuadroTexto"/>
          <p:cNvSpPr txBox="1"/>
          <p:nvPr/>
        </p:nvSpPr>
        <p:spPr>
          <a:xfrm>
            <a:off x="1547664" y="4778708"/>
            <a:ext cx="588662" cy="326738"/>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400" b="1" dirty="0" smtClean="0">
                <a:solidFill>
                  <a:sysClr val="window" lastClr="FFFFFF"/>
                </a:solidFill>
                <a:latin typeface="Arial" pitchFamily="34" charset="0"/>
                <a:cs typeface="Arial" pitchFamily="34" charset="0"/>
              </a:rPr>
              <a:t>76%</a:t>
            </a:r>
            <a:endParaRPr lang="es-ES" sz="1400" b="1" dirty="0">
              <a:solidFill>
                <a:sysClr val="window" lastClr="FFFFFF"/>
              </a:solidFill>
              <a:latin typeface="Arial" pitchFamily="34" charset="0"/>
              <a:cs typeface="Arial" pitchFamily="34" charset="0"/>
            </a:endParaRPr>
          </a:p>
        </p:txBody>
      </p:sp>
      <p:sp>
        <p:nvSpPr>
          <p:cNvPr id="16" name="4 CuadroTexto"/>
          <p:cNvSpPr txBox="1"/>
          <p:nvPr/>
        </p:nvSpPr>
        <p:spPr>
          <a:xfrm>
            <a:off x="3908170" y="4778708"/>
            <a:ext cx="588662" cy="326738"/>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400" b="1" dirty="0" smtClean="0">
                <a:solidFill>
                  <a:sysClr val="window" lastClr="FFFFFF"/>
                </a:solidFill>
                <a:latin typeface="Arial" pitchFamily="34" charset="0"/>
                <a:cs typeface="Arial" pitchFamily="34" charset="0"/>
              </a:rPr>
              <a:t>76%</a:t>
            </a:r>
            <a:endParaRPr lang="es-ES" sz="1400" b="1" dirty="0">
              <a:solidFill>
                <a:sysClr val="window" lastClr="FFFFFF"/>
              </a:solidFill>
              <a:latin typeface="Arial" pitchFamily="34" charset="0"/>
              <a:cs typeface="Arial" pitchFamily="34" charset="0"/>
            </a:endParaRPr>
          </a:p>
        </p:txBody>
      </p:sp>
      <p:sp>
        <p:nvSpPr>
          <p:cNvPr id="17" name="4 CuadroTexto"/>
          <p:cNvSpPr txBox="1"/>
          <p:nvPr/>
        </p:nvSpPr>
        <p:spPr>
          <a:xfrm>
            <a:off x="5060298" y="4778708"/>
            <a:ext cx="576064" cy="326738"/>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400" b="1" dirty="0" smtClean="0">
                <a:solidFill>
                  <a:sysClr val="window" lastClr="FFFFFF"/>
                </a:solidFill>
                <a:latin typeface="Arial" pitchFamily="34" charset="0"/>
                <a:cs typeface="Arial" pitchFamily="34" charset="0"/>
              </a:rPr>
              <a:t>76%</a:t>
            </a:r>
            <a:endParaRPr lang="es-ES" sz="1400" b="1" dirty="0">
              <a:solidFill>
                <a:sysClr val="window" lastClr="FFFFFF"/>
              </a:solidFill>
              <a:latin typeface="Arial" pitchFamily="34" charset="0"/>
              <a:cs typeface="Arial" pitchFamily="34" charset="0"/>
            </a:endParaRPr>
          </a:p>
        </p:txBody>
      </p:sp>
      <p:sp>
        <p:nvSpPr>
          <p:cNvPr id="18" name="4 CuadroTexto"/>
          <p:cNvSpPr txBox="1"/>
          <p:nvPr/>
        </p:nvSpPr>
        <p:spPr>
          <a:xfrm>
            <a:off x="6300192" y="4778708"/>
            <a:ext cx="588662" cy="326738"/>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400" b="1" dirty="0" smtClean="0">
                <a:solidFill>
                  <a:sysClr val="window" lastClr="FFFFFF"/>
                </a:solidFill>
                <a:latin typeface="Arial" pitchFamily="34" charset="0"/>
                <a:cs typeface="Arial" pitchFamily="34" charset="0"/>
              </a:rPr>
              <a:t>77%</a:t>
            </a:r>
            <a:endParaRPr lang="es-ES" sz="1400" b="1" dirty="0">
              <a:solidFill>
                <a:sysClr val="window" lastClr="FFFFFF"/>
              </a:solidFill>
              <a:latin typeface="Arial" pitchFamily="34" charset="0"/>
              <a:cs typeface="Arial" pitchFamily="34" charset="0"/>
            </a:endParaRPr>
          </a:p>
        </p:txBody>
      </p:sp>
      <p:sp>
        <p:nvSpPr>
          <p:cNvPr id="19" name="18 CuadroTexto"/>
          <p:cNvSpPr txBox="1"/>
          <p:nvPr/>
        </p:nvSpPr>
        <p:spPr>
          <a:xfrm>
            <a:off x="7668344" y="3506056"/>
            <a:ext cx="1397460" cy="2631490"/>
          </a:xfrm>
          <a:prstGeom prst="rect">
            <a:avLst/>
          </a:prstGeom>
          <a:noFill/>
        </p:spPr>
        <p:txBody>
          <a:bodyPr wrap="square" rtlCol="0">
            <a:spAutoFit/>
          </a:bodyPr>
          <a:lstStyle/>
          <a:p>
            <a:r>
              <a:rPr lang="es-PE" sz="1500" b="1" dirty="0" smtClean="0"/>
              <a:t>Principales Mercados: </a:t>
            </a:r>
          </a:p>
          <a:p>
            <a:r>
              <a:rPr lang="es-PE" sz="1500" b="1" dirty="0" smtClean="0">
                <a:solidFill>
                  <a:srgbClr val="FF0000"/>
                </a:solidFill>
              </a:rPr>
              <a:t>1- EE.UU</a:t>
            </a:r>
          </a:p>
          <a:p>
            <a:r>
              <a:rPr lang="es-PE" sz="1500" b="1" dirty="0" smtClean="0">
                <a:solidFill>
                  <a:srgbClr val="FF0000"/>
                </a:solidFill>
              </a:rPr>
              <a:t>2- China</a:t>
            </a:r>
          </a:p>
          <a:p>
            <a:r>
              <a:rPr lang="es-PE" sz="1500" b="1" dirty="0" smtClean="0"/>
              <a:t>3- Brasil</a:t>
            </a:r>
          </a:p>
          <a:p>
            <a:r>
              <a:rPr lang="es-PE" sz="1500" b="1" dirty="0" smtClean="0">
                <a:solidFill>
                  <a:srgbClr val="FF0000"/>
                </a:solidFill>
              </a:rPr>
              <a:t>4- Japón</a:t>
            </a:r>
          </a:p>
          <a:p>
            <a:r>
              <a:rPr lang="es-PE" sz="1500" b="1" dirty="0" smtClean="0"/>
              <a:t>5- Alemania</a:t>
            </a:r>
          </a:p>
          <a:p>
            <a:r>
              <a:rPr lang="es-PE" sz="1500" b="1" dirty="0" smtClean="0">
                <a:solidFill>
                  <a:srgbClr val="FF0000"/>
                </a:solidFill>
              </a:rPr>
              <a:t>6- Corea</a:t>
            </a:r>
          </a:p>
          <a:p>
            <a:r>
              <a:rPr lang="es-PE" sz="1500" b="1" dirty="0" smtClean="0"/>
              <a:t>7- Argentina</a:t>
            </a:r>
          </a:p>
          <a:p>
            <a:r>
              <a:rPr lang="es-PE" sz="1500" b="1" dirty="0" smtClean="0"/>
              <a:t>8- Ecuador </a:t>
            </a:r>
          </a:p>
          <a:p>
            <a:r>
              <a:rPr lang="es-PE" sz="1500" b="1" dirty="0" smtClean="0">
                <a:solidFill>
                  <a:srgbClr val="FF0000"/>
                </a:solidFill>
              </a:rPr>
              <a:t>9- Canadá</a:t>
            </a:r>
          </a:p>
        </p:txBody>
      </p:sp>
      <p:sp>
        <p:nvSpPr>
          <p:cNvPr id="20" name="19 CuadroTexto"/>
          <p:cNvSpPr txBox="1"/>
          <p:nvPr/>
        </p:nvSpPr>
        <p:spPr>
          <a:xfrm>
            <a:off x="0" y="6045213"/>
            <a:ext cx="5544616" cy="261610"/>
          </a:xfrm>
          <a:prstGeom prst="rect">
            <a:avLst/>
          </a:prstGeom>
          <a:noFill/>
        </p:spPr>
        <p:txBody>
          <a:bodyPr wrap="square" rtlCol="0">
            <a:spAutoFit/>
          </a:bodyPr>
          <a:lstStyle/>
          <a:p>
            <a:r>
              <a:rPr lang="es-PE" sz="1100" b="1" dirty="0"/>
              <a:t>Fuente: </a:t>
            </a:r>
            <a:r>
              <a:rPr lang="es-PE" sz="1100" b="1" dirty="0" err="1" smtClean="0"/>
              <a:t>Trade</a:t>
            </a:r>
            <a:r>
              <a:rPr lang="es-PE" sz="1100" b="1" dirty="0" smtClean="0"/>
              <a:t> </a:t>
            </a:r>
            <a:r>
              <a:rPr lang="es-PE" sz="1100" b="1" dirty="0" err="1" smtClean="0"/>
              <a:t>Map</a:t>
            </a:r>
            <a:endParaRPr lang="es-PE" sz="1100" b="1" dirty="0" smtClean="0"/>
          </a:p>
        </p:txBody>
      </p:sp>
      <p:sp>
        <p:nvSpPr>
          <p:cNvPr id="2" name="1 Marcador de número de diapositiva"/>
          <p:cNvSpPr>
            <a:spLocks noGrp="1"/>
          </p:cNvSpPr>
          <p:nvPr>
            <p:ph type="sldNum" sz="quarter" idx="12"/>
          </p:nvPr>
        </p:nvSpPr>
        <p:spPr>
          <a:xfrm>
            <a:off x="6444208" y="6510483"/>
            <a:ext cx="2133600" cy="365125"/>
          </a:xfrm>
        </p:spPr>
        <p:txBody>
          <a:bodyPr/>
          <a:lstStyle/>
          <a:p>
            <a:fld id="{865DD093-EF34-47AD-9067-564669669B23}" type="slidenum">
              <a:rPr lang="es-ES" smtClean="0"/>
              <a:pPr/>
              <a:t>32</a:t>
            </a:fld>
            <a:endParaRPr lang="es-ES" dirty="0"/>
          </a:p>
        </p:txBody>
      </p:sp>
    </p:spTree>
    <p:extLst>
      <p:ext uri="{BB962C8B-B14F-4D97-AF65-F5344CB8AC3E}">
        <p14:creationId xmlns:p14="http://schemas.microsoft.com/office/powerpoint/2010/main" val="2283457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8 Gráfico"/>
          <p:cNvGraphicFramePr>
            <a:graphicFrameLocks/>
          </p:cNvGraphicFramePr>
          <p:nvPr>
            <p:extLst>
              <p:ext uri="{D42A27DB-BD31-4B8C-83A1-F6EECF244321}">
                <p14:modId xmlns:p14="http://schemas.microsoft.com/office/powerpoint/2010/main" val="3819289710"/>
              </p:ext>
            </p:extLst>
          </p:nvPr>
        </p:nvGraphicFramePr>
        <p:xfrm>
          <a:off x="179512" y="791820"/>
          <a:ext cx="8296275" cy="522192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79512" y="0"/>
            <a:ext cx="8496944" cy="523220"/>
          </a:xfrm>
          <a:prstGeom prst="rect">
            <a:avLst/>
          </a:prstGeom>
        </p:spPr>
        <p:txBody>
          <a:bodyPr wrap="square">
            <a:spAutoFit/>
          </a:bodyPr>
          <a:lstStyle/>
          <a:p>
            <a:pPr algn="ctr"/>
            <a:r>
              <a:rPr lang="es-PE" sz="2800" b="1" dirty="0">
                <a:solidFill>
                  <a:schemeClr val="bg1"/>
                </a:solidFill>
                <a:latin typeface="Arial" panose="020B0604020202020204" pitchFamily="34" charset="0"/>
                <a:cs typeface="Arial" panose="020B0604020202020204" pitchFamily="34" charset="0"/>
              </a:rPr>
              <a:t>Relevancia de APEC para </a:t>
            </a:r>
            <a:r>
              <a:rPr lang="es-PE" sz="2800" b="1" dirty="0" smtClean="0">
                <a:solidFill>
                  <a:schemeClr val="bg1"/>
                </a:solidFill>
                <a:latin typeface="Arial" panose="020B0604020202020204" pitchFamily="34" charset="0"/>
                <a:cs typeface="Arial" panose="020B0604020202020204" pitchFamily="34" charset="0"/>
              </a:rPr>
              <a:t>la </a:t>
            </a:r>
            <a:r>
              <a:rPr lang="es-PE" sz="2800" b="1" dirty="0">
                <a:solidFill>
                  <a:schemeClr val="bg1"/>
                </a:solidFill>
                <a:latin typeface="Arial" panose="020B0604020202020204" pitchFamily="34" charset="0"/>
                <a:cs typeface="Arial" panose="020B0604020202020204" pitchFamily="34" charset="0"/>
              </a:rPr>
              <a:t>Alianza del Pacífico</a:t>
            </a:r>
          </a:p>
        </p:txBody>
      </p:sp>
      <p:pic>
        <p:nvPicPr>
          <p:cNvPr id="7" name="Picture 6" descr="pie1.jpg"/>
          <p:cNvPicPr>
            <a:picLocks noChangeAspect="1"/>
          </p:cNvPicPr>
          <p:nvPr/>
        </p:nvPicPr>
        <p:blipFill rotWithShape="1">
          <a:blip r:embed="rId5" cstate="print">
            <a:extLst>
              <a:ext uri="{28A0092B-C50C-407E-A947-70E740481C1C}">
                <a14:useLocalDpi xmlns:a14="http://schemas.microsoft.com/office/drawing/2010/main" val="0"/>
              </a:ext>
            </a:extLst>
          </a:blip>
          <a:srcRect t="20039"/>
          <a:stretch/>
        </p:blipFill>
        <p:spPr bwMode="auto">
          <a:xfrm>
            <a:off x="4763" y="6238874"/>
            <a:ext cx="9139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180528" y="6014141"/>
            <a:ext cx="4104456" cy="430887"/>
          </a:xfrm>
          <a:prstGeom prst="rect">
            <a:avLst/>
          </a:prstGeom>
        </p:spPr>
        <p:txBody>
          <a:bodyPr wrap="square">
            <a:spAutoFit/>
          </a:bodyPr>
          <a:lstStyle/>
          <a:p>
            <a:r>
              <a:rPr lang="es-MX" sz="1100" b="1" dirty="0" smtClean="0"/>
              <a:t>	Fuente</a:t>
            </a:r>
            <a:r>
              <a:rPr lang="es-MX" sz="1100" b="1" dirty="0"/>
              <a:t>: </a:t>
            </a:r>
            <a:r>
              <a:rPr lang="es-PE" sz="1100" b="1" dirty="0" err="1" smtClean="0"/>
              <a:t>World</a:t>
            </a:r>
            <a:r>
              <a:rPr lang="es-PE" sz="1100" b="1" dirty="0" smtClean="0"/>
              <a:t> </a:t>
            </a:r>
            <a:r>
              <a:rPr lang="es-PE" sz="1100" b="1" dirty="0" err="1" smtClean="0"/>
              <a:t>Tourism</a:t>
            </a:r>
            <a:r>
              <a:rPr lang="es-PE" sz="1100" b="1" dirty="0" smtClean="0"/>
              <a:t> </a:t>
            </a:r>
            <a:r>
              <a:rPr lang="es-PE" sz="1100" b="1" dirty="0" err="1" smtClean="0"/>
              <a:t>Organization</a:t>
            </a:r>
            <a:r>
              <a:rPr lang="es-PE" sz="1100" b="1" dirty="0" smtClean="0"/>
              <a:t> </a:t>
            </a:r>
            <a:r>
              <a:rPr lang="es-PE" sz="1100" b="1" dirty="0" err="1" smtClean="0"/>
              <a:t>Stats</a:t>
            </a:r>
            <a:endParaRPr lang="es-PE" sz="1100" b="1" dirty="0"/>
          </a:p>
          <a:p>
            <a:r>
              <a:rPr lang="es-MX" sz="1100" b="1" dirty="0" smtClean="0"/>
              <a:t>	Elaboración</a:t>
            </a:r>
            <a:r>
              <a:rPr lang="es-MX" sz="1100" b="1" dirty="0"/>
              <a:t>: </a:t>
            </a:r>
            <a:r>
              <a:rPr lang="es-MX" sz="1100" b="1" dirty="0" smtClean="0"/>
              <a:t>MINCETUR</a:t>
            </a:r>
            <a:endParaRPr lang="es-PE" sz="1100" b="1" dirty="0"/>
          </a:p>
        </p:txBody>
      </p:sp>
      <p:pic>
        <p:nvPicPr>
          <p:cNvPr id="14" name="Picture 3" descr="M:\1Asia Pacifico\2. LOGISTICA REUNIONES\2014 CHINA\APEC Logo_jpg_vertical300dp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312" r="15935" b="35706"/>
          <a:stretch/>
        </p:blipFill>
        <p:spPr bwMode="auto">
          <a:xfrm>
            <a:off x="307975" y="791820"/>
            <a:ext cx="1249101" cy="6760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agci.cl/images/1.alianza-del-pacifico.jpg"/>
          <p:cNvPicPr>
            <a:picLocks noChangeAspect="1" noChangeArrowheads="1"/>
          </p:cNvPicPr>
          <p:nvPr/>
        </p:nvPicPr>
        <p:blipFill rotWithShape="1">
          <a:blip r:embed="rId7">
            <a:extLst>
              <a:ext uri="{28A0092B-C50C-407E-A947-70E740481C1C}">
                <a14:useLocalDpi xmlns:a14="http://schemas.microsoft.com/office/drawing/2010/main" val="0"/>
              </a:ext>
            </a:extLst>
          </a:blip>
          <a:srcRect l="6128" t="9455" r="57284" b="11575"/>
          <a:stretch/>
        </p:blipFill>
        <p:spPr bwMode="auto">
          <a:xfrm>
            <a:off x="7236296" y="703720"/>
            <a:ext cx="1184183" cy="1329071"/>
          </a:xfrm>
          <a:prstGeom prst="rect">
            <a:avLst/>
          </a:prstGeom>
          <a:noFill/>
          <a:extLst>
            <a:ext uri="{909E8E84-426E-40DD-AFC4-6F175D3DCCD1}">
              <a14:hiddenFill xmlns:a14="http://schemas.microsoft.com/office/drawing/2010/main">
                <a:solidFill>
                  <a:srgbClr val="FFFFFF"/>
                </a:solidFill>
              </a14:hiddenFill>
            </a:ext>
          </a:extLst>
        </p:spPr>
      </p:pic>
      <p:sp>
        <p:nvSpPr>
          <p:cNvPr id="21" name="9 CuadroTexto"/>
          <p:cNvSpPr txBox="1"/>
          <p:nvPr/>
        </p:nvSpPr>
        <p:spPr>
          <a:xfrm>
            <a:off x="2555776" y="5087706"/>
            <a:ext cx="506401" cy="3715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PE" sz="1400" b="1" dirty="0" smtClean="0">
                <a:solidFill>
                  <a:schemeClr val="bg1"/>
                </a:solidFill>
              </a:rPr>
              <a:t>82%</a:t>
            </a:r>
            <a:endParaRPr lang="es-PE" sz="1400" b="1" dirty="0">
              <a:solidFill>
                <a:schemeClr val="bg1"/>
              </a:solidFill>
            </a:endParaRPr>
          </a:p>
        </p:txBody>
      </p:sp>
      <p:sp>
        <p:nvSpPr>
          <p:cNvPr id="22" name="9 CuadroTexto"/>
          <p:cNvSpPr txBox="1"/>
          <p:nvPr/>
        </p:nvSpPr>
        <p:spPr>
          <a:xfrm>
            <a:off x="1367645" y="5087706"/>
            <a:ext cx="504055" cy="3715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PE" sz="1400" b="1" dirty="0" smtClean="0">
                <a:solidFill>
                  <a:schemeClr val="bg1"/>
                </a:solidFill>
              </a:rPr>
              <a:t>82%</a:t>
            </a:r>
            <a:endParaRPr lang="es-PE" sz="1400" b="1" dirty="0">
              <a:solidFill>
                <a:schemeClr val="bg1"/>
              </a:solidFill>
            </a:endParaRPr>
          </a:p>
        </p:txBody>
      </p:sp>
      <p:sp>
        <p:nvSpPr>
          <p:cNvPr id="12" name="11 CuadroTexto"/>
          <p:cNvSpPr txBox="1"/>
          <p:nvPr/>
        </p:nvSpPr>
        <p:spPr>
          <a:xfrm>
            <a:off x="7438157" y="3503904"/>
            <a:ext cx="1705843" cy="2800767"/>
          </a:xfrm>
          <a:prstGeom prst="rect">
            <a:avLst/>
          </a:prstGeom>
          <a:noFill/>
        </p:spPr>
        <p:txBody>
          <a:bodyPr wrap="square" rtlCol="0">
            <a:spAutoFit/>
          </a:bodyPr>
          <a:lstStyle/>
          <a:p>
            <a:r>
              <a:rPr lang="es-PE" sz="1600" b="1" dirty="0" smtClean="0"/>
              <a:t>Principales Nacionalidades:</a:t>
            </a:r>
          </a:p>
          <a:p>
            <a:r>
              <a:rPr lang="es-PE" sz="1600" b="1" dirty="0" smtClean="0"/>
              <a:t> </a:t>
            </a:r>
          </a:p>
          <a:p>
            <a:r>
              <a:rPr lang="es-PE" sz="1600" b="1" dirty="0" smtClean="0">
                <a:solidFill>
                  <a:srgbClr val="FF0000"/>
                </a:solidFill>
              </a:rPr>
              <a:t>1-EE.UU</a:t>
            </a:r>
          </a:p>
          <a:p>
            <a:r>
              <a:rPr lang="es-PE" sz="1600" b="1" dirty="0" smtClean="0">
                <a:solidFill>
                  <a:srgbClr val="FF0000"/>
                </a:solidFill>
              </a:rPr>
              <a:t>2- Canadá</a:t>
            </a:r>
          </a:p>
          <a:p>
            <a:r>
              <a:rPr lang="es-PE" sz="1600" b="1" dirty="0" smtClean="0"/>
              <a:t>3- Argentina</a:t>
            </a:r>
          </a:p>
          <a:p>
            <a:r>
              <a:rPr lang="es-PE" sz="1600" b="1" dirty="0" smtClean="0"/>
              <a:t>4- Brasil</a:t>
            </a:r>
          </a:p>
          <a:p>
            <a:r>
              <a:rPr lang="es-PE" sz="1600" b="1" dirty="0" smtClean="0"/>
              <a:t>5- Ecuador</a:t>
            </a:r>
          </a:p>
          <a:p>
            <a:r>
              <a:rPr lang="es-PE" sz="1600" b="1" dirty="0" smtClean="0"/>
              <a:t>6- </a:t>
            </a:r>
            <a:r>
              <a:rPr lang="es-PE" sz="1600" b="1" dirty="0"/>
              <a:t>B</a:t>
            </a:r>
            <a:r>
              <a:rPr lang="es-PE" sz="1600" b="1" dirty="0" smtClean="0"/>
              <a:t>olivia</a:t>
            </a:r>
          </a:p>
          <a:p>
            <a:r>
              <a:rPr lang="es-PE" sz="1600" b="1" dirty="0" smtClean="0"/>
              <a:t>7- España</a:t>
            </a:r>
          </a:p>
          <a:p>
            <a:r>
              <a:rPr lang="es-PE" sz="1600" b="1" dirty="0" smtClean="0"/>
              <a:t>8- Reino Unido</a:t>
            </a:r>
          </a:p>
        </p:txBody>
      </p:sp>
      <p:sp>
        <p:nvSpPr>
          <p:cNvPr id="2" name="1 Marcador de número de diapositiva"/>
          <p:cNvSpPr>
            <a:spLocks noGrp="1"/>
          </p:cNvSpPr>
          <p:nvPr>
            <p:ph type="sldNum" sz="quarter" idx="12"/>
          </p:nvPr>
        </p:nvSpPr>
        <p:spPr>
          <a:xfrm>
            <a:off x="6385520" y="6519862"/>
            <a:ext cx="2133600" cy="365125"/>
          </a:xfrm>
        </p:spPr>
        <p:txBody>
          <a:bodyPr/>
          <a:lstStyle/>
          <a:p>
            <a:fld id="{865DD093-EF34-47AD-9067-564669669B23}" type="slidenum">
              <a:rPr lang="es-ES" smtClean="0"/>
              <a:pPr/>
              <a:t>33</a:t>
            </a:fld>
            <a:endParaRPr lang="es-ES" dirty="0"/>
          </a:p>
        </p:txBody>
      </p:sp>
    </p:spTree>
    <p:extLst>
      <p:ext uri="{BB962C8B-B14F-4D97-AF65-F5344CB8AC3E}">
        <p14:creationId xmlns:p14="http://schemas.microsoft.com/office/powerpoint/2010/main" val="3536827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extLst>
              <p:ext uri="{D42A27DB-BD31-4B8C-83A1-F6EECF244321}">
                <p14:modId xmlns:p14="http://schemas.microsoft.com/office/powerpoint/2010/main" val="2391839290"/>
              </p:ext>
            </p:extLst>
          </p:nvPr>
        </p:nvGraphicFramePr>
        <p:xfrm>
          <a:off x="179512" y="692696"/>
          <a:ext cx="7591573" cy="568863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ie1.jpg"/>
          <p:cNvPicPr>
            <a:picLocks noChangeAspect="1"/>
          </p:cNvPicPr>
          <p:nvPr/>
        </p:nvPicPr>
        <p:blipFill rotWithShape="1">
          <a:blip r:embed="rId5" cstate="print">
            <a:extLst>
              <a:ext uri="{28A0092B-C50C-407E-A947-70E740481C1C}">
                <a14:useLocalDpi xmlns:a14="http://schemas.microsoft.com/office/drawing/2010/main" val="0"/>
              </a:ext>
            </a:extLst>
          </a:blip>
          <a:srcRect t="20039"/>
          <a:stretch/>
        </p:blipFill>
        <p:spPr bwMode="auto">
          <a:xfrm>
            <a:off x="4763" y="6238874"/>
            <a:ext cx="9139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179512" y="0"/>
            <a:ext cx="8496944" cy="523220"/>
          </a:xfrm>
          <a:prstGeom prst="rect">
            <a:avLst/>
          </a:prstGeom>
        </p:spPr>
        <p:txBody>
          <a:bodyPr wrap="square">
            <a:spAutoFit/>
          </a:bodyPr>
          <a:lstStyle/>
          <a:p>
            <a:pPr algn="ctr"/>
            <a:r>
              <a:rPr lang="es-PE" sz="2800" b="1" dirty="0">
                <a:solidFill>
                  <a:schemeClr val="bg1"/>
                </a:solidFill>
                <a:latin typeface="Arial" panose="020B0604020202020204" pitchFamily="34" charset="0"/>
                <a:cs typeface="Arial" panose="020B0604020202020204" pitchFamily="34" charset="0"/>
              </a:rPr>
              <a:t>Relevancia de APEC para </a:t>
            </a:r>
            <a:r>
              <a:rPr lang="es-PE" sz="2800" b="1" dirty="0" smtClean="0">
                <a:solidFill>
                  <a:schemeClr val="bg1"/>
                </a:solidFill>
                <a:latin typeface="Arial" panose="020B0604020202020204" pitchFamily="34" charset="0"/>
                <a:cs typeface="Arial" panose="020B0604020202020204" pitchFamily="34" charset="0"/>
              </a:rPr>
              <a:t>la </a:t>
            </a:r>
            <a:r>
              <a:rPr lang="es-PE" sz="2800" b="1" dirty="0">
                <a:solidFill>
                  <a:schemeClr val="bg1"/>
                </a:solidFill>
                <a:latin typeface="Arial" panose="020B0604020202020204" pitchFamily="34" charset="0"/>
                <a:cs typeface="Arial" panose="020B0604020202020204" pitchFamily="34" charset="0"/>
              </a:rPr>
              <a:t>Alianza del Pacífico</a:t>
            </a:r>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5000" t="52149" r="13125" b="32723"/>
          <a:stretch/>
        </p:blipFill>
        <p:spPr bwMode="auto">
          <a:xfrm>
            <a:off x="7228656" y="1700808"/>
            <a:ext cx="1447800" cy="147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1298426" y="5009373"/>
            <a:ext cx="648072" cy="369332"/>
          </a:xfrm>
          <a:prstGeom prst="rect">
            <a:avLst/>
          </a:prstGeom>
          <a:noFill/>
        </p:spPr>
        <p:txBody>
          <a:bodyPr wrap="square" rtlCol="0">
            <a:spAutoFit/>
          </a:bodyPr>
          <a:lstStyle/>
          <a:p>
            <a:r>
              <a:rPr lang="es-PE" b="1" dirty="0">
                <a:solidFill>
                  <a:schemeClr val="bg1"/>
                </a:solidFill>
              </a:rPr>
              <a:t>4</a:t>
            </a:r>
            <a:r>
              <a:rPr lang="es-PE" b="1" dirty="0" smtClean="0">
                <a:solidFill>
                  <a:schemeClr val="bg1"/>
                </a:solidFill>
              </a:rPr>
              <a:t>0%</a:t>
            </a:r>
            <a:endParaRPr lang="es-PE" b="1" dirty="0">
              <a:solidFill>
                <a:schemeClr val="bg1"/>
              </a:solidFill>
            </a:endParaRPr>
          </a:p>
        </p:txBody>
      </p:sp>
      <p:sp>
        <p:nvSpPr>
          <p:cNvPr id="10" name="9 CuadroTexto"/>
          <p:cNvSpPr txBox="1"/>
          <p:nvPr/>
        </p:nvSpPr>
        <p:spPr>
          <a:xfrm>
            <a:off x="2483768" y="5009373"/>
            <a:ext cx="648072" cy="369332"/>
          </a:xfrm>
          <a:prstGeom prst="rect">
            <a:avLst/>
          </a:prstGeom>
          <a:noFill/>
        </p:spPr>
        <p:txBody>
          <a:bodyPr wrap="square" rtlCol="0">
            <a:spAutoFit/>
          </a:bodyPr>
          <a:lstStyle/>
          <a:p>
            <a:r>
              <a:rPr lang="es-PE" b="1" dirty="0" smtClean="0">
                <a:solidFill>
                  <a:schemeClr val="bg1"/>
                </a:solidFill>
              </a:rPr>
              <a:t>52%</a:t>
            </a:r>
            <a:endParaRPr lang="es-PE" b="1" dirty="0">
              <a:solidFill>
                <a:schemeClr val="bg1"/>
              </a:solidFill>
            </a:endParaRPr>
          </a:p>
        </p:txBody>
      </p:sp>
      <p:sp>
        <p:nvSpPr>
          <p:cNvPr id="11" name="10 CuadroTexto"/>
          <p:cNvSpPr txBox="1"/>
          <p:nvPr/>
        </p:nvSpPr>
        <p:spPr>
          <a:xfrm>
            <a:off x="4860032" y="5009373"/>
            <a:ext cx="648072" cy="369332"/>
          </a:xfrm>
          <a:prstGeom prst="rect">
            <a:avLst/>
          </a:prstGeom>
          <a:noFill/>
        </p:spPr>
        <p:txBody>
          <a:bodyPr wrap="square" rtlCol="0">
            <a:spAutoFit/>
          </a:bodyPr>
          <a:lstStyle/>
          <a:p>
            <a:r>
              <a:rPr lang="es-PE" b="1" dirty="0" smtClean="0">
                <a:solidFill>
                  <a:schemeClr val="bg1"/>
                </a:solidFill>
              </a:rPr>
              <a:t>41%</a:t>
            </a:r>
            <a:endParaRPr lang="es-PE" b="1" dirty="0">
              <a:solidFill>
                <a:schemeClr val="bg1"/>
              </a:solidFill>
            </a:endParaRPr>
          </a:p>
        </p:txBody>
      </p:sp>
      <p:sp>
        <p:nvSpPr>
          <p:cNvPr id="12" name="11 CuadroTexto"/>
          <p:cNvSpPr txBox="1"/>
          <p:nvPr/>
        </p:nvSpPr>
        <p:spPr>
          <a:xfrm>
            <a:off x="3650415" y="5009373"/>
            <a:ext cx="648072" cy="369332"/>
          </a:xfrm>
          <a:prstGeom prst="rect">
            <a:avLst/>
          </a:prstGeom>
          <a:noFill/>
        </p:spPr>
        <p:txBody>
          <a:bodyPr wrap="square" rtlCol="0">
            <a:spAutoFit/>
          </a:bodyPr>
          <a:lstStyle/>
          <a:p>
            <a:r>
              <a:rPr lang="es-PE" b="1" dirty="0" smtClean="0">
                <a:solidFill>
                  <a:schemeClr val="bg1"/>
                </a:solidFill>
              </a:rPr>
              <a:t>57%</a:t>
            </a:r>
            <a:endParaRPr lang="es-PE" b="1" dirty="0">
              <a:solidFill>
                <a:schemeClr val="bg1"/>
              </a:solidFill>
            </a:endParaRPr>
          </a:p>
        </p:txBody>
      </p:sp>
      <p:sp>
        <p:nvSpPr>
          <p:cNvPr id="13" name="12 CuadroTexto"/>
          <p:cNvSpPr txBox="1"/>
          <p:nvPr/>
        </p:nvSpPr>
        <p:spPr>
          <a:xfrm>
            <a:off x="6084168" y="5009373"/>
            <a:ext cx="648072" cy="369332"/>
          </a:xfrm>
          <a:prstGeom prst="rect">
            <a:avLst/>
          </a:prstGeom>
          <a:noFill/>
        </p:spPr>
        <p:txBody>
          <a:bodyPr wrap="square" rtlCol="0">
            <a:spAutoFit/>
          </a:bodyPr>
          <a:lstStyle/>
          <a:p>
            <a:r>
              <a:rPr lang="es-PE" b="1" dirty="0" smtClean="0">
                <a:solidFill>
                  <a:schemeClr val="bg1"/>
                </a:solidFill>
              </a:rPr>
              <a:t>44%</a:t>
            </a:r>
            <a:endParaRPr lang="es-PE" b="1" dirty="0">
              <a:solidFill>
                <a:schemeClr val="bg1"/>
              </a:solidFill>
            </a:endParaRPr>
          </a:p>
        </p:txBody>
      </p:sp>
      <p:sp>
        <p:nvSpPr>
          <p:cNvPr id="14" name="13 CuadroTexto"/>
          <p:cNvSpPr txBox="1"/>
          <p:nvPr/>
        </p:nvSpPr>
        <p:spPr>
          <a:xfrm>
            <a:off x="7354979" y="3429000"/>
            <a:ext cx="1609510" cy="2554545"/>
          </a:xfrm>
          <a:prstGeom prst="rect">
            <a:avLst/>
          </a:prstGeom>
          <a:noFill/>
        </p:spPr>
        <p:txBody>
          <a:bodyPr wrap="square" rtlCol="0">
            <a:spAutoFit/>
          </a:bodyPr>
          <a:lstStyle/>
          <a:p>
            <a:r>
              <a:rPr lang="es-PE" sz="1600" b="1" dirty="0" smtClean="0"/>
              <a:t>Principales Inversores:</a:t>
            </a:r>
          </a:p>
          <a:p>
            <a:endParaRPr lang="es-PE" sz="1600" b="1" dirty="0"/>
          </a:p>
          <a:p>
            <a:r>
              <a:rPr lang="es-PE" sz="1600" b="1" dirty="0" smtClean="0">
                <a:solidFill>
                  <a:srgbClr val="FF0000"/>
                </a:solidFill>
              </a:rPr>
              <a:t>1-EE.UU</a:t>
            </a:r>
          </a:p>
          <a:p>
            <a:r>
              <a:rPr lang="es-PE" sz="1600" b="1" dirty="0" smtClean="0"/>
              <a:t>2- España</a:t>
            </a:r>
          </a:p>
          <a:p>
            <a:r>
              <a:rPr lang="es-PE" sz="1600" b="1" dirty="0" smtClean="0"/>
              <a:t>3- Reino Unido</a:t>
            </a:r>
          </a:p>
          <a:p>
            <a:r>
              <a:rPr lang="es-PE" sz="1600" b="1" dirty="0" smtClean="0">
                <a:solidFill>
                  <a:srgbClr val="FF0000"/>
                </a:solidFill>
              </a:rPr>
              <a:t>4- Canadá</a:t>
            </a:r>
          </a:p>
          <a:p>
            <a:r>
              <a:rPr lang="es-PE" sz="1600" b="1" dirty="0" smtClean="0"/>
              <a:t>5- Países Bajos</a:t>
            </a:r>
          </a:p>
          <a:p>
            <a:r>
              <a:rPr lang="es-PE" sz="1600" b="1" dirty="0" smtClean="0">
                <a:solidFill>
                  <a:srgbClr val="FF0000"/>
                </a:solidFill>
              </a:rPr>
              <a:t>6- Japón</a:t>
            </a:r>
            <a:endParaRPr lang="es-PE" sz="1600" b="1" dirty="0" smtClean="0"/>
          </a:p>
          <a:p>
            <a:endParaRPr lang="es-PE" sz="1600" b="1" dirty="0" smtClean="0">
              <a:solidFill>
                <a:srgbClr val="FF0000"/>
              </a:solidFill>
            </a:endParaRPr>
          </a:p>
        </p:txBody>
      </p:sp>
      <p:sp>
        <p:nvSpPr>
          <p:cNvPr id="2" name="1 Marcador de número de diapositiva"/>
          <p:cNvSpPr>
            <a:spLocks noGrp="1"/>
          </p:cNvSpPr>
          <p:nvPr>
            <p:ph type="sldNum" sz="quarter" idx="12"/>
          </p:nvPr>
        </p:nvSpPr>
        <p:spPr>
          <a:xfrm>
            <a:off x="6372200" y="6519862"/>
            <a:ext cx="2133600" cy="365125"/>
          </a:xfrm>
        </p:spPr>
        <p:txBody>
          <a:bodyPr/>
          <a:lstStyle/>
          <a:p>
            <a:fld id="{865DD093-EF34-47AD-9067-564669669B23}" type="slidenum">
              <a:rPr lang="es-ES" smtClean="0"/>
              <a:pPr/>
              <a:t>34</a:t>
            </a:fld>
            <a:endParaRPr lang="es-ES" dirty="0"/>
          </a:p>
        </p:txBody>
      </p:sp>
    </p:spTree>
    <p:extLst>
      <p:ext uri="{BB962C8B-B14F-4D97-AF65-F5344CB8AC3E}">
        <p14:creationId xmlns:p14="http://schemas.microsoft.com/office/powerpoint/2010/main" val="1000182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444208" y="6526566"/>
            <a:ext cx="2133600" cy="365125"/>
          </a:xfrm>
        </p:spPr>
        <p:txBody>
          <a:bodyPr/>
          <a:lstStyle/>
          <a:p>
            <a:pPr>
              <a:defRPr/>
            </a:pPr>
            <a:fld id="{2FAFD2E2-6BA3-4E9D-A466-09BEDE672F49}" type="slidenum">
              <a:rPr lang="es-ES" smtClean="0">
                <a:solidFill>
                  <a:prstClr val="black">
                    <a:tint val="75000"/>
                  </a:prstClr>
                </a:solidFill>
              </a:rPr>
              <a:pPr>
                <a:defRPr/>
              </a:pPr>
              <a:t>35</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contenido"/>
          <p:cNvSpPr>
            <a:spLocks noGrp="1"/>
          </p:cNvSpPr>
          <p:nvPr>
            <p:ph idx="1"/>
          </p:nvPr>
        </p:nvSpPr>
        <p:spPr>
          <a:xfrm>
            <a:off x="457200" y="1219278"/>
            <a:ext cx="8229600" cy="4525963"/>
          </a:xfrm>
        </p:spPr>
        <p:txBody>
          <a:bodyPr>
            <a:normAutofit/>
          </a:bodyPr>
          <a:lstStyle/>
          <a:p>
            <a:pPr marL="0" indent="0" algn="ctr">
              <a:buNone/>
            </a:pPr>
            <a:r>
              <a:rPr lang="es-PE" sz="4800" b="1" dirty="0" smtClean="0"/>
              <a:t>Convergencias entre el Trabajo de APEC y la Alianza del Pacífico</a:t>
            </a:r>
            <a:endParaRPr lang="es-PE" sz="4800" b="1" dirty="0"/>
          </a:p>
        </p:txBody>
      </p:sp>
      <p:pic>
        <p:nvPicPr>
          <p:cNvPr id="8" name="Picture 3" descr="M:\1Asia Pacifico\2. LOGISTICA REUNIONES\2014 CHINA\APEC Logo_jpg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718216"/>
            <a:ext cx="3528392" cy="20422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gci.cl/images/1.alianza-del-pacific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773516"/>
            <a:ext cx="3984395" cy="207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403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508104" y="757883"/>
            <a:ext cx="3528392" cy="5909310"/>
          </a:xfrm>
          <a:prstGeom prst="rect">
            <a:avLst/>
          </a:prstGeom>
          <a:noFill/>
        </p:spPr>
        <p:txBody>
          <a:bodyPr wrap="square" rtlCol="0">
            <a:spAutoFit/>
          </a:bodyPr>
          <a:lstStyle/>
          <a:p>
            <a:pPr algn="just"/>
            <a:r>
              <a:rPr lang="es-PE" b="1" dirty="0" smtClean="0"/>
              <a:t>De los 42 observadores de la Alianza del Pacífico, 10 son Economías de APEC: </a:t>
            </a:r>
          </a:p>
          <a:p>
            <a:endParaRPr lang="es-PE" dirty="0"/>
          </a:p>
          <a:p>
            <a:pPr marL="342900" indent="-342900">
              <a:buFont typeface="+mj-lt"/>
              <a:buAutoNum type="arabicPeriod"/>
            </a:pPr>
            <a:r>
              <a:rPr lang="es-PE" dirty="0" smtClean="0"/>
              <a:t>EE.UU</a:t>
            </a:r>
          </a:p>
          <a:p>
            <a:pPr marL="342900" indent="-342900">
              <a:buFont typeface="+mj-lt"/>
              <a:buAutoNum type="arabicPeriod"/>
            </a:pPr>
            <a:r>
              <a:rPr lang="es-PE" dirty="0" smtClean="0"/>
              <a:t>Canadá</a:t>
            </a:r>
          </a:p>
          <a:p>
            <a:pPr marL="342900" indent="-342900">
              <a:buFont typeface="+mj-lt"/>
              <a:buAutoNum type="arabicPeriod"/>
            </a:pPr>
            <a:r>
              <a:rPr lang="es-PE" dirty="0" smtClean="0"/>
              <a:t>China</a:t>
            </a:r>
          </a:p>
          <a:p>
            <a:pPr marL="342900" indent="-342900">
              <a:buFont typeface="+mj-lt"/>
              <a:buAutoNum type="arabicPeriod"/>
            </a:pPr>
            <a:r>
              <a:rPr lang="es-PE" dirty="0" smtClean="0"/>
              <a:t>Corea del Sur</a:t>
            </a:r>
          </a:p>
          <a:p>
            <a:pPr marL="342900" indent="-342900">
              <a:buFont typeface="+mj-lt"/>
              <a:buAutoNum type="arabicPeriod"/>
            </a:pPr>
            <a:r>
              <a:rPr lang="es-PE" dirty="0" smtClean="0"/>
              <a:t>Japón</a:t>
            </a:r>
          </a:p>
          <a:p>
            <a:pPr marL="342900" indent="-342900">
              <a:buFont typeface="+mj-lt"/>
              <a:buAutoNum type="arabicPeriod"/>
            </a:pPr>
            <a:r>
              <a:rPr lang="es-PE" dirty="0" smtClean="0"/>
              <a:t>Australia</a:t>
            </a:r>
          </a:p>
          <a:p>
            <a:pPr marL="342900" indent="-342900">
              <a:buFont typeface="+mj-lt"/>
              <a:buAutoNum type="arabicPeriod"/>
            </a:pPr>
            <a:r>
              <a:rPr lang="es-PE" dirty="0" smtClean="0"/>
              <a:t>Nueva Zelanda</a:t>
            </a:r>
          </a:p>
          <a:p>
            <a:pPr marL="342900" indent="-342900">
              <a:buFont typeface="+mj-lt"/>
              <a:buAutoNum type="arabicPeriod"/>
            </a:pPr>
            <a:r>
              <a:rPr lang="es-PE" dirty="0" smtClean="0"/>
              <a:t>Tailandia</a:t>
            </a:r>
          </a:p>
          <a:p>
            <a:pPr marL="342900" indent="-342900">
              <a:buFont typeface="+mj-lt"/>
              <a:buAutoNum type="arabicPeriod"/>
            </a:pPr>
            <a:r>
              <a:rPr lang="es-PE" dirty="0" smtClean="0"/>
              <a:t>Indonesia</a:t>
            </a:r>
          </a:p>
          <a:p>
            <a:pPr marL="342900" indent="-342900">
              <a:buFont typeface="+mj-lt"/>
              <a:buAutoNum type="arabicPeriod"/>
            </a:pPr>
            <a:r>
              <a:rPr lang="es-PE" dirty="0" smtClean="0"/>
              <a:t>Singapur</a:t>
            </a:r>
          </a:p>
          <a:p>
            <a:endParaRPr lang="es-PE" dirty="0"/>
          </a:p>
          <a:p>
            <a:pPr algn="just"/>
            <a:r>
              <a:rPr lang="es-PE" dirty="0" smtClean="0"/>
              <a:t>Asimismo, 3 de los 4 miembros de la Alianza son Economías Miembro de APEC. Así, 13 de las 21 Economías de APEC están involucradas con la Alianza. </a:t>
            </a:r>
          </a:p>
          <a:p>
            <a:endParaRPr lang="es-PE" dirty="0"/>
          </a:p>
        </p:txBody>
      </p:sp>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304210"/>
            <a:ext cx="9139237" cy="58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36</a:t>
            </a:fld>
            <a:endParaRPr lang="es-ES">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39552" y="40432"/>
            <a:ext cx="8352928" cy="523220"/>
          </a:xfrm>
          <a:prstGeom prst="rect">
            <a:avLst/>
          </a:prstGeom>
          <a:noFill/>
        </p:spPr>
        <p:txBody>
          <a:bodyPr wrap="square" rtlCol="0">
            <a:spAutoFit/>
          </a:bodyPr>
          <a:lstStyle/>
          <a:p>
            <a:r>
              <a:rPr lang="es-PE" sz="2800" b="1" dirty="0" smtClean="0">
                <a:solidFill>
                  <a:schemeClr val="bg1"/>
                </a:solidFill>
              </a:rPr>
              <a:t>Convergencias entre APEC y la Alianza del Pacífico </a:t>
            </a:r>
            <a:endParaRPr lang="es-PE" sz="2800" b="1" dirty="0">
              <a:solidFill>
                <a:schemeClr val="bg1"/>
              </a:solidFill>
            </a:endParaRPr>
          </a:p>
        </p:txBody>
      </p:sp>
      <p:pic>
        <p:nvPicPr>
          <p:cNvPr id="174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20" t="23277" r="35345" b="19180"/>
          <a:stretch/>
        </p:blipFill>
        <p:spPr bwMode="auto">
          <a:xfrm>
            <a:off x="251519" y="1196752"/>
            <a:ext cx="5107459" cy="510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4880" y="764704"/>
            <a:ext cx="5334098" cy="369332"/>
          </a:xfrm>
          <a:prstGeom prst="rect">
            <a:avLst/>
          </a:prstGeom>
          <a:noFill/>
        </p:spPr>
        <p:txBody>
          <a:bodyPr wrap="square" rtlCol="0">
            <a:spAutoFit/>
          </a:bodyPr>
          <a:lstStyle/>
          <a:p>
            <a:r>
              <a:rPr lang="es-PE" b="1" i="1" u="sng" dirty="0" smtClean="0"/>
              <a:t>Observadores de la Alianza en la Región Asia-Pacífico </a:t>
            </a:r>
            <a:endParaRPr lang="es-PE" b="1" i="1" u="sng" dirty="0"/>
          </a:p>
        </p:txBody>
      </p:sp>
      <p:pic>
        <p:nvPicPr>
          <p:cNvPr id="10" name="Picture 3" descr="M:\1Asia Pacifico\2. LOGISTICA REUNIONES\2014 CHINA\APEC Logo_jpg_vertical300dp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312" r="15935" b="35706"/>
          <a:stretch/>
        </p:blipFill>
        <p:spPr bwMode="auto">
          <a:xfrm>
            <a:off x="7556530" y="2636912"/>
            <a:ext cx="1434914" cy="77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80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444208" y="6519863"/>
            <a:ext cx="2133600" cy="365125"/>
          </a:xfrm>
        </p:spPr>
        <p:txBody>
          <a:bodyPr/>
          <a:lstStyle/>
          <a:p>
            <a:pPr>
              <a:defRPr/>
            </a:pPr>
            <a:fld id="{2FAFD2E2-6BA3-4E9D-A466-09BEDE672F49}" type="slidenum">
              <a:rPr lang="es-ES" smtClean="0">
                <a:solidFill>
                  <a:prstClr val="black">
                    <a:tint val="75000"/>
                  </a:prstClr>
                </a:solidFill>
              </a:rPr>
              <a:pPr>
                <a:defRPr/>
              </a:pPr>
              <a:t>37</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539552" y="48746"/>
            <a:ext cx="8352928" cy="523220"/>
          </a:xfrm>
          <a:prstGeom prst="rect">
            <a:avLst/>
          </a:prstGeom>
          <a:noFill/>
        </p:spPr>
        <p:txBody>
          <a:bodyPr wrap="square" rtlCol="0">
            <a:spAutoFit/>
          </a:bodyPr>
          <a:lstStyle/>
          <a:p>
            <a:r>
              <a:rPr lang="es-PE" sz="2800" b="1" dirty="0" smtClean="0">
                <a:solidFill>
                  <a:schemeClr val="bg1"/>
                </a:solidFill>
              </a:rPr>
              <a:t>Convergencias entre APEC y la Alianza del Pacífico </a:t>
            </a:r>
            <a:endParaRPr lang="es-PE" sz="2800" b="1" dirty="0">
              <a:solidFill>
                <a:schemeClr val="bg1"/>
              </a:solidFill>
            </a:endParaRPr>
          </a:p>
        </p:txBody>
      </p:sp>
      <p:sp>
        <p:nvSpPr>
          <p:cNvPr id="10" name="9 CuadroTexto"/>
          <p:cNvSpPr txBox="1"/>
          <p:nvPr/>
        </p:nvSpPr>
        <p:spPr>
          <a:xfrm>
            <a:off x="251520" y="779562"/>
            <a:ext cx="3384376" cy="461665"/>
          </a:xfrm>
          <a:prstGeom prst="rect">
            <a:avLst/>
          </a:prstGeom>
          <a:noFill/>
        </p:spPr>
        <p:txBody>
          <a:bodyPr wrap="square" rtlCol="0">
            <a:spAutoFit/>
          </a:bodyPr>
          <a:lstStyle/>
          <a:p>
            <a:r>
              <a:rPr lang="es-PE" sz="2400" b="1" u="sng" dirty="0" smtClean="0"/>
              <a:t>Objetivos</a:t>
            </a:r>
            <a:endParaRPr lang="es-PE" sz="2400" b="1" u="sng" dirty="0"/>
          </a:p>
        </p:txBody>
      </p:sp>
      <p:sp>
        <p:nvSpPr>
          <p:cNvPr id="17" name="16 CuadroTexto"/>
          <p:cNvSpPr txBox="1"/>
          <p:nvPr/>
        </p:nvSpPr>
        <p:spPr>
          <a:xfrm>
            <a:off x="107504" y="1241227"/>
            <a:ext cx="8856984" cy="4247317"/>
          </a:xfrm>
          <a:prstGeom prst="rect">
            <a:avLst/>
          </a:prstGeom>
          <a:noFill/>
        </p:spPr>
        <p:txBody>
          <a:bodyPr wrap="square" rtlCol="0">
            <a:spAutoFit/>
          </a:bodyPr>
          <a:lstStyle/>
          <a:p>
            <a:pPr marL="342900" indent="-342900" algn="just">
              <a:buFont typeface="+mj-lt"/>
              <a:buAutoNum type="arabicPeriod"/>
            </a:pPr>
            <a:r>
              <a:rPr lang="es-PE" dirty="0" smtClean="0"/>
              <a:t>Ambos bloques buscan construir, de manera participativa y consensuada, </a:t>
            </a:r>
            <a:r>
              <a:rPr lang="es-PE" b="1" dirty="0" smtClean="0"/>
              <a:t>un área de integración profunda</a:t>
            </a:r>
            <a:r>
              <a:rPr lang="es-PE" dirty="0" smtClean="0"/>
              <a:t> que una esfuerzos para avanzar de manera progresiva hacia </a:t>
            </a:r>
            <a:r>
              <a:rPr lang="es-PE" b="1" dirty="0" smtClean="0"/>
              <a:t>la libre movilidad de bienes, servicios, capitales y personas</a:t>
            </a:r>
            <a:r>
              <a:rPr lang="es-PE" dirty="0" smtClean="0"/>
              <a:t> en sus respectivas regiones. </a:t>
            </a:r>
          </a:p>
          <a:p>
            <a:pPr marL="342900" indent="-342900" algn="just">
              <a:buFont typeface="+mj-lt"/>
              <a:buAutoNum type="arabicPeriod"/>
            </a:pPr>
            <a:endParaRPr lang="es-PE" dirty="0" smtClean="0"/>
          </a:p>
          <a:p>
            <a:pPr marL="342900" indent="-342900" algn="just">
              <a:buFont typeface="+mj-lt"/>
              <a:buAutoNum type="arabicPeriod"/>
            </a:pPr>
            <a:r>
              <a:rPr lang="es-PE" dirty="0" smtClean="0"/>
              <a:t>Ambos bloques impulsan </a:t>
            </a:r>
            <a:r>
              <a:rPr lang="es-PE" b="1" dirty="0" smtClean="0"/>
              <a:t>el crecimiento y desarrollo  socioeconómico inclusivo</a:t>
            </a:r>
            <a:r>
              <a:rPr lang="es-PE" dirty="0" smtClean="0"/>
              <a:t>, y la </a:t>
            </a:r>
            <a:r>
              <a:rPr lang="es-PE" b="1" dirty="0" smtClean="0"/>
              <a:t>competitividad </a:t>
            </a:r>
            <a:r>
              <a:rPr lang="es-PE" dirty="0" smtClean="0"/>
              <a:t>de sus miembros, con el fin de lograr un </a:t>
            </a:r>
            <a:r>
              <a:rPr lang="es-PE" b="1" dirty="0" smtClean="0"/>
              <a:t>mayor bienestar </a:t>
            </a:r>
            <a:r>
              <a:rPr lang="es-PE" dirty="0" smtClean="0"/>
              <a:t>y superar las desigualdades y otras barreras. </a:t>
            </a:r>
          </a:p>
          <a:p>
            <a:pPr marL="342900" indent="-342900" algn="just">
              <a:buFont typeface="+mj-lt"/>
              <a:buAutoNum type="arabicPeriod"/>
            </a:pPr>
            <a:endParaRPr lang="es-PE" dirty="0"/>
          </a:p>
          <a:p>
            <a:pPr marL="342900" indent="-342900" algn="just">
              <a:buFont typeface="+mj-lt"/>
              <a:buAutoNum type="arabicPeriod"/>
            </a:pPr>
            <a:r>
              <a:rPr lang="es-PE" dirty="0" smtClean="0"/>
              <a:t>Ambos bloques están compuestos de miembros con visiones afines de desarrollo que son </a:t>
            </a:r>
            <a:r>
              <a:rPr lang="es-PE" b="1" dirty="0" smtClean="0"/>
              <a:t>promotores del libre comercio, las inversiones y la innovación </a:t>
            </a:r>
            <a:r>
              <a:rPr lang="es-PE" dirty="0" smtClean="0"/>
              <a:t>como mecanismos impulsores del crecimiento. </a:t>
            </a:r>
          </a:p>
          <a:p>
            <a:pPr marL="342900" indent="-342900" algn="just">
              <a:buFont typeface="+mj-lt"/>
              <a:buAutoNum type="arabicPeriod"/>
            </a:pPr>
            <a:endParaRPr lang="es-PE" dirty="0"/>
          </a:p>
          <a:p>
            <a:pPr marL="342900" indent="-342900" algn="just">
              <a:buFont typeface="+mj-lt"/>
              <a:buAutoNum type="arabicPeriod"/>
            </a:pPr>
            <a:r>
              <a:rPr lang="es-PE" dirty="0" smtClean="0"/>
              <a:t>Ambos bloques reconocen la </a:t>
            </a:r>
            <a:r>
              <a:rPr lang="es-PE" b="1" dirty="0" smtClean="0"/>
              <a:t>preponderancia económica y valor estratégico que representa la región Asia-Pacífico </a:t>
            </a:r>
            <a:r>
              <a:rPr lang="es-PE" dirty="0" smtClean="0"/>
              <a:t>. </a:t>
            </a:r>
            <a:endParaRPr lang="es-PE" dirty="0"/>
          </a:p>
          <a:p>
            <a:endParaRPr lang="es-PE" dirty="0"/>
          </a:p>
        </p:txBody>
      </p:sp>
      <p:pic>
        <p:nvPicPr>
          <p:cNvPr id="19" name="Picture 3" descr="M:\1Asia Pacifico\2. LOGISTICA REUNIONES\2014 CHINA\APEC Logo_jpg_vertical300dp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12" r="15935" b="35706"/>
          <a:stretch/>
        </p:blipFill>
        <p:spPr bwMode="auto">
          <a:xfrm>
            <a:off x="2386795" y="5387448"/>
            <a:ext cx="1609141" cy="870962"/>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5248365"/>
            <a:ext cx="2206749" cy="114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466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444208" y="6504027"/>
            <a:ext cx="2133600" cy="365125"/>
          </a:xfrm>
        </p:spPr>
        <p:txBody>
          <a:bodyPr/>
          <a:lstStyle/>
          <a:p>
            <a:pPr>
              <a:defRPr/>
            </a:pPr>
            <a:fld id="{2FAFD2E2-6BA3-4E9D-A466-09BEDE672F49}" type="slidenum">
              <a:rPr lang="es-ES" smtClean="0">
                <a:solidFill>
                  <a:prstClr val="black">
                    <a:tint val="75000"/>
                  </a:prstClr>
                </a:solidFill>
              </a:rPr>
              <a:pPr>
                <a:defRPr/>
              </a:pPr>
              <a:t>38</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39552" y="116632"/>
            <a:ext cx="8352928" cy="523220"/>
          </a:xfrm>
          <a:prstGeom prst="rect">
            <a:avLst/>
          </a:prstGeom>
          <a:noFill/>
        </p:spPr>
        <p:txBody>
          <a:bodyPr wrap="square" rtlCol="0">
            <a:spAutoFit/>
          </a:bodyPr>
          <a:lstStyle/>
          <a:p>
            <a:r>
              <a:rPr lang="es-PE" sz="2800" b="1" dirty="0" smtClean="0">
                <a:solidFill>
                  <a:schemeClr val="bg1"/>
                </a:solidFill>
              </a:rPr>
              <a:t>Convergencias entre APEC y la Alianza del Pacífico </a:t>
            </a:r>
            <a:endParaRPr lang="es-PE" sz="2800" b="1" dirty="0">
              <a:solidFill>
                <a:schemeClr val="bg1"/>
              </a:solidFill>
            </a:endParaRPr>
          </a:p>
        </p:txBody>
      </p:sp>
      <p:sp>
        <p:nvSpPr>
          <p:cNvPr id="8" name="7 CuadroTexto"/>
          <p:cNvSpPr txBox="1"/>
          <p:nvPr/>
        </p:nvSpPr>
        <p:spPr>
          <a:xfrm>
            <a:off x="91505" y="1124744"/>
            <a:ext cx="8856984" cy="1477328"/>
          </a:xfrm>
          <a:prstGeom prst="rect">
            <a:avLst/>
          </a:prstGeom>
          <a:noFill/>
        </p:spPr>
        <p:txBody>
          <a:bodyPr wrap="square" rtlCol="0">
            <a:spAutoFit/>
          </a:bodyPr>
          <a:lstStyle/>
          <a:p>
            <a:r>
              <a:rPr lang="es-PE" u="sng" dirty="0" smtClean="0"/>
              <a:t>1- Comercio e Integración</a:t>
            </a:r>
          </a:p>
          <a:p>
            <a:endParaRPr lang="es-PE" u="sng" dirty="0"/>
          </a:p>
          <a:p>
            <a:endParaRPr lang="es-PE" dirty="0"/>
          </a:p>
          <a:p>
            <a:endParaRPr lang="es-PE" dirty="0" smtClean="0"/>
          </a:p>
          <a:p>
            <a:endParaRPr lang="es-PE" dirty="0"/>
          </a:p>
        </p:txBody>
      </p:sp>
      <p:sp>
        <p:nvSpPr>
          <p:cNvPr id="9" name="8 CuadroTexto"/>
          <p:cNvSpPr txBox="1"/>
          <p:nvPr/>
        </p:nvSpPr>
        <p:spPr>
          <a:xfrm>
            <a:off x="1907704" y="1856190"/>
            <a:ext cx="6912768" cy="1477328"/>
          </a:xfrm>
          <a:prstGeom prst="rect">
            <a:avLst/>
          </a:prstGeom>
          <a:noFill/>
        </p:spPr>
        <p:txBody>
          <a:bodyPr wrap="square" rtlCol="0">
            <a:spAutoFit/>
          </a:bodyPr>
          <a:lstStyle/>
          <a:p>
            <a:pPr algn="just"/>
            <a:r>
              <a:rPr lang="es-PE" dirty="0"/>
              <a:t>Los Miembros de la Alianza  negociaron ambiciosos capítulos para regular y facilitar el intercambio de mercancías y eliminar las barreras </a:t>
            </a:r>
            <a:r>
              <a:rPr lang="es-PE" dirty="0" smtClean="0"/>
              <a:t>comerciales. Actualmente, el grupo de comercio trabaja en materia </a:t>
            </a:r>
            <a:r>
              <a:rPr lang="es-PE" dirty="0"/>
              <a:t>de acceso a mercados, reglas de origen, facilitación del </a:t>
            </a:r>
            <a:r>
              <a:rPr lang="es-PE" dirty="0" smtClean="0"/>
              <a:t>comercio y </a:t>
            </a:r>
            <a:r>
              <a:rPr lang="es-PE" dirty="0"/>
              <a:t>cooperación </a:t>
            </a:r>
            <a:r>
              <a:rPr lang="es-PE" dirty="0" smtClean="0"/>
              <a:t>aduanera. </a:t>
            </a:r>
            <a:endParaRPr lang="es-PE" dirty="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6025"/>
          <a:stretch/>
        </p:blipFill>
        <p:spPr bwMode="auto">
          <a:xfrm>
            <a:off x="253852" y="1829362"/>
            <a:ext cx="1440160" cy="170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251520" y="3969355"/>
            <a:ext cx="6696744" cy="2308324"/>
          </a:xfrm>
          <a:prstGeom prst="rect">
            <a:avLst/>
          </a:prstGeom>
          <a:noFill/>
        </p:spPr>
        <p:txBody>
          <a:bodyPr wrap="square" rtlCol="0">
            <a:spAutoFit/>
          </a:bodyPr>
          <a:lstStyle/>
          <a:p>
            <a:pPr algn="just"/>
            <a:r>
              <a:rPr lang="es-PE" dirty="0" smtClean="0"/>
              <a:t>El Comité de Comercio e Inversiones de APEC trabaja para promover la facilitación y liberalización del comercio de bienes y servicios y de las inversiones. Para ello, el CTI cuenta con grupos de trabajo como Acceso de Mercados, Procedimientos Aduaneros, Inversiones</a:t>
            </a:r>
            <a:r>
              <a:rPr lang="es-PE" dirty="0"/>
              <a:t> </a:t>
            </a:r>
            <a:r>
              <a:rPr lang="es-PE" dirty="0" smtClean="0"/>
              <a:t>y Estándares. Asimismo, el CTI promueve una serie de iniciativas, </a:t>
            </a:r>
            <a:r>
              <a:rPr lang="es-PE" dirty="0" err="1" smtClean="0"/>
              <a:t>através</a:t>
            </a:r>
            <a:r>
              <a:rPr lang="es-PE" dirty="0" smtClean="0"/>
              <a:t> de grupos ad-hoc (FOTC) que también contribuyen al libre comercio como los Bienes y Servicios Ambientales, Cadenas Globales de Valor y la Integración Económica Regional.</a:t>
            </a:r>
            <a:endParaRPr lang="es-PE" dirty="0"/>
          </a:p>
        </p:txBody>
      </p:sp>
      <p:pic>
        <p:nvPicPr>
          <p:cNvPr id="12" name="Picture 3" descr="M:\1Asia Pacifico\2. LOGISTICA REUNIONES\2014 CHINA\APEC Logo_jpg_vertical300dp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312" r="15935" b="35706"/>
          <a:stretch/>
        </p:blipFill>
        <p:spPr bwMode="auto">
          <a:xfrm>
            <a:off x="7341655" y="4516486"/>
            <a:ext cx="1609141" cy="8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80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444208" y="6519863"/>
            <a:ext cx="2133600" cy="365125"/>
          </a:xfrm>
        </p:spPr>
        <p:txBody>
          <a:bodyPr/>
          <a:lstStyle/>
          <a:p>
            <a:pPr>
              <a:defRPr/>
            </a:pPr>
            <a:fld id="{2FAFD2E2-6BA3-4E9D-A466-09BEDE672F49}" type="slidenum">
              <a:rPr lang="es-ES" smtClean="0">
                <a:solidFill>
                  <a:prstClr val="black">
                    <a:tint val="75000"/>
                  </a:prstClr>
                </a:solidFill>
              </a:rPr>
              <a:pPr>
                <a:defRPr/>
              </a:pPr>
              <a:t>39</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39552" y="116632"/>
            <a:ext cx="8352928" cy="523220"/>
          </a:xfrm>
          <a:prstGeom prst="rect">
            <a:avLst/>
          </a:prstGeom>
          <a:noFill/>
        </p:spPr>
        <p:txBody>
          <a:bodyPr wrap="square" rtlCol="0">
            <a:spAutoFit/>
          </a:bodyPr>
          <a:lstStyle/>
          <a:p>
            <a:r>
              <a:rPr lang="es-PE" sz="2800" b="1" dirty="0" smtClean="0">
                <a:solidFill>
                  <a:schemeClr val="bg1"/>
                </a:solidFill>
              </a:rPr>
              <a:t>Convergencias entre APEC y la Alianza del Pacífico </a:t>
            </a:r>
            <a:endParaRPr lang="es-PE" sz="2800" b="1" dirty="0">
              <a:solidFill>
                <a:schemeClr val="bg1"/>
              </a:solidFill>
            </a:endParaRPr>
          </a:p>
        </p:txBody>
      </p:sp>
      <p:sp>
        <p:nvSpPr>
          <p:cNvPr id="8" name="7 CuadroTexto"/>
          <p:cNvSpPr txBox="1"/>
          <p:nvPr/>
        </p:nvSpPr>
        <p:spPr>
          <a:xfrm>
            <a:off x="91505" y="1052736"/>
            <a:ext cx="8856984" cy="1477328"/>
          </a:xfrm>
          <a:prstGeom prst="rect">
            <a:avLst/>
          </a:prstGeom>
          <a:noFill/>
        </p:spPr>
        <p:txBody>
          <a:bodyPr wrap="square" rtlCol="0">
            <a:spAutoFit/>
          </a:bodyPr>
          <a:lstStyle/>
          <a:p>
            <a:r>
              <a:rPr lang="es-PE" u="sng" dirty="0"/>
              <a:t>2</a:t>
            </a:r>
            <a:r>
              <a:rPr lang="es-PE" u="sng" dirty="0" smtClean="0"/>
              <a:t>- Movilidad de Personas</a:t>
            </a:r>
          </a:p>
          <a:p>
            <a:endParaRPr lang="es-PE" u="sng" dirty="0"/>
          </a:p>
          <a:p>
            <a:endParaRPr lang="es-PE" dirty="0"/>
          </a:p>
          <a:p>
            <a:endParaRPr lang="es-PE" dirty="0" smtClean="0"/>
          </a:p>
          <a:p>
            <a:endParaRPr lang="es-PE" dirty="0"/>
          </a:p>
        </p:txBody>
      </p:sp>
      <p:sp>
        <p:nvSpPr>
          <p:cNvPr id="9" name="8 CuadroTexto"/>
          <p:cNvSpPr txBox="1"/>
          <p:nvPr/>
        </p:nvSpPr>
        <p:spPr>
          <a:xfrm>
            <a:off x="1907704" y="1556792"/>
            <a:ext cx="6912768" cy="1754326"/>
          </a:xfrm>
          <a:prstGeom prst="rect">
            <a:avLst/>
          </a:prstGeom>
          <a:noFill/>
        </p:spPr>
        <p:txBody>
          <a:bodyPr wrap="square" rtlCol="0">
            <a:spAutoFit/>
          </a:bodyPr>
          <a:lstStyle/>
          <a:p>
            <a:pPr algn="just"/>
            <a:r>
              <a:rPr lang="es-PE" dirty="0" smtClean="0"/>
              <a:t>El Grupo de movilidad de personas de la Alianza trabaja para facilitar el tránsito migratorio y la libre circulación de personas, promoviendo la cooperación entre autoridades migratorias y consulares, con la finalidad alcanzar los objetivos de una integración profunda, crecimiento y competitividad del bloque. Actualmente se puede viajar sin visa entre los 4 miembros. </a:t>
            </a:r>
            <a:endParaRPr lang="es-PE" dirty="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6025"/>
          <a:stretch/>
        </p:blipFill>
        <p:spPr bwMode="auto">
          <a:xfrm>
            <a:off x="251520" y="1499573"/>
            <a:ext cx="1440160" cy="170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251520" y="3645024"/>
            <a:ext cx="6840760" cy="2031325"/>
          </a:xfrm>
          <a:prstGeom prst="rect">
            <a:avLst/>
          </a:prstGeom>
          <a:noFill/>
        </p:spPr>
        <p:txBody>
          <a:bodyPr wrap="square" rtlCol="0">
            <a:spAutoFit/>
          </a:bodyPr>
          <a:lstStyle/>
          <a:p>
            <a:pPr algn="just"/>
            <a:r>
              <a:rPr lang="es-PE" dirty="0" smtClean="0"/>
              <a:t>APEC cuenta con un Grupo de Movilidad de Personas de Negocio, cuyo trabajo es promover la movilidad de una manera más eficientes, ya que se considera un factor </a:t>
            </a:r>
            <a:r>
              <a:rPr lang="es-PE" dirty="0"/>
              <a:t>clave en la facilitación del comercio y las inversiones en la región. Las principales iniciativas comprenden temas </a:t>
            </a:r>
            <a:r>
              <a:rPr lang="es-PE" dirty="0" smtClean="0"/>
              <a:t>como la Tarjeta ABTC, Sistemas de Información </a:t>
            </a:r>
            <a:r>
              <a:rPr lang="es-PE" dirty="0"/>
              <a:t>A</a:t>
            </a:r>
            <a:r>
              <a:rPr lang="es-PE" dirty="0" smtClean="0"/>
              <a:t>vanzada de Pasajeros como el RMAS (Regional </a:t>
            </a:r>
            <a:r>
              <a:rPr lang="es-PE" dirty="0" err="1" smtClean="0"/>
              <a:t>Movement</a:t>
            </a:r>
            <a:r>
              <a:rPr lang="es-PE" dirty="0" smtClean="0"/>
              <a:t> </a:t>
            </a:r>
            <a:r>
              <a:rPr lang="es-PE" dirty="0" err="1" smtClean="0"/>
              <a:t>Alert</a:t>
            </a:r>
            <a:r>
              <a:rPr lang="es-PE" dirty="0" smtClean="0"/>
              <a:t> </a:t>
            </a:r>
            <a:r>
              <a:rPr lang="es-PE" dirty="0" err="1"/>
              <a:t>S</a:t>
            </a:r>
            <a:r>
              <a:rPr lang="es-PE" dirty="0" err="1" smtClean="0"/>
              <a:t>ystem</a:t>
            </a:r>
            <a:r>
              <a:rPr lang="es-PE" dirty="0" smtClean="0"/>
              <a:t>) y Programas de Viajero Confiable. </a:t>
            </a:r>
            <a:endParaRPr lang="es-PE" dirty="0"/>
          </a:p>
        </p:txBody>
      </p:sp>
      <p:pic>
        <p:nvPicPr>
          <p:cNvPr id="12" name="Picture 3" descr="M:\1Asia Pacifico\2. LOGISTICA REUNIONES\2014 CHINA\APEC Logo_jpg_vertical300dp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312" r="15935" b="35706"/>
          <a:stretch/>
        </p:blipFill>
        <p:spPr bwMode="auto">
          <a:xfrm>
            <a:off x="7341655" y="4225205"/>
            <a:ext cx="1609141" cy="8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11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17240" y="1268760"/>
            <a:ext cx="7509520" cy="1080120"/>
          </a:xfrm>
        </p:spPr>
        <p:txBody>
          <a:bodyPr>
            <a:normAutofit/>
          </a:bodyPr>
          <a:lstStyle/>
          <a:p>
            <a:pPr marL="0" indent="0" algn="ctr">
              <a:buNone/>
            </a:pPr>
            <a:r>
              <a:rPr lang="es-PE" sz="5400" b="1" dirty="0" smtClean="0">
                <a:latin typeface="Arial" panose="020B0604020202020204" pitchFamily="34" charset="0"/>
                <a:cs typeface="Arial" panose="020B0604020202020204" pitchFamily="34" charset="0"/>
              </a:rPr>
              <a:t>¿Qué es APEC?</a:t>
            </a:r>
          </a:p>
        </p:txBody>
      </p:sp>
      <p:pic>
        <p:nvPicPr>
          <p:cNvPr id="4"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4</a:t>
            </a:fld>
            <a:endParaRPr lang="es-ES">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1Asia Pacifico\2. LOGISTICA REUNIONES\2014 CHINA\APEC Logo_jpg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274" y="2780928"/>
            <a:ext cx="4608512" cy="266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911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309320"/>
            <a:ext cx="9139237" cy="57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821438" y="6309320"/>
            <a:ext cx="2133600" cy="365125"/>
          </a:xfrm>
        </p:spPr>
        <p:txBody>
          <a:bodyPr/>
          <a:lstStyle/>
          <a:p>
            <a:pPr>
              <a:defRPr/>
            </a:pPr>
            <a:fld id="{2FAFD2E2-6BA3-4E9D-A466-09BEDE672F49}" type="slidenum">
              <a:rPr lang="es-ES" smtClean="0">
                <a:solidFill>
                  <a:prstClr val="black">
                    <a:tint val="75000"/>
                  </a:prstClr>
                </a:solidFill>
              </a:rPr>
              <a:pPr>
                <a:defRPr/>
              </a:pPr>
              <a:t>40</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39552" y="116632"/>
            <a:ext cx="8352928" cy="523220"/>
          </a:xfrm>
          <a:prstGeom prst="rect">
            <a:avLst/>
          </a:prstGeom>
          <a:noFill/>
        </p:spPr>
        <p:txBody>
          <a:bodyPr wrap="square" rtlCol="0">
            <a:spAutoFit/>
          </a:bodyPr>
          <a:lstStyle/>
          <a:p>
            <a:r>
              <a:rPr lang="es-PE" sz="2800" b="1" dirty="0" smtClean="0">
                <a:solidFill>
                  <a:schemeClr val="bg1"/>
                </a:solidFill>
              </a:rPr>
              <a:t>Convergencias entre APEC y la Alianza del Pacífico </a:t>
            </a:r>
            <a:endParaRPr lang="es-PE" sz="2800" b="1" dirty="0">
              <a:solidFill>
                <a:schemeClr val="bg1"/>
              </a:solidFill>
            </a:endParaRPr>
          </a:p>
        </p:txBody>
      </p:sp>
      <p:sp>
        <p:nvSpPr>
          <p:cNvPr id="8" name="7 CuadroTexto"/>
          <p:cNvSpPr txBox="1"/>
          <p:nvPr/>
        </p:nvSpPr>
        <p:spPr>
          <a:xfrm>
            <a:off x="98054" y="915889"/>
            <a:ext cx="8856984" cy="1477328"/>
          </a:xfrm>
          <a:prstGeom prst="rect">
            <a:avLst/>
          </a:prstGeom>
          <a:noFill/>
        </p:spPr>
        <p:txBody>
          <a:bodyPr wrap="square" rtlCol="0">
            <a:spAutoFit/>
          </a:bodyPr>
          <a:lstStyle/>
          <a:p>
            <a:r>
              <a:rPr lang="es-PE" u="sng" dirty="0" smtClean="0"/>
              <a:t>3- PYMES</a:t>
            </a:r>
          </a:p>
          <a:p>
            <a:endParaRPr lang="es-PE" u="sng" dirty="0"/>
          </a:p>
          <a:p>
            <a:endParaRPr lang="es-PE" dirty="0"/>
          </a:p>
          <a:p>
            <a:endParaRPr lang="es-PE" dirty="0" smtClean="0"/>
          </a:p>
          <a:p>
            <a:endParaRPr lang="es-PE" dirty="0"/>
          </a:p>
        </p:txBody>
      </p:sp>
      <p:sp>
        <p:nvSpPr>
          <p:cNvPr id="9" name="8 CuadroTexto"/>
          <p:cNvSpPr txBox="1"/>
          <p:nvPr/>
        </p:nvSpPr>
        <p:spPr>
          <a:xfrm>
            <a:off x="1901280" y="1052736"/>
            <a:ext cx="6912768" cy="1754326"/>
          </a:xfrm>
          <a:prstGeom prst="rect">
            <a:avLst/>
          </a:prstGeom>
          <a:noFill/>
        </p:spPr>
        <p:txBody>
          <a:bodyPr wrap="square" rtlCol="0">
            <a:spAutoFit/>
          </a:bodyPr>
          <a:lstStyle/>
          <a:p>
            <a:pPr algn="just"/>
            <a:r>
              <a:rPr lang="es-PE" dirty="0" smtClean="0"/>
              <a:t>El Grupo de PYMES de la Alianza busca establecer mecanismos de apoyo para asegurar que las PYMES se beneficien de las oportunidades regionales, a través del intercambio de mejores prácticas, el fortalecimiento de políticas públicas e iniciativas como mecanismo de financiamiento, centros de desarrollo PYMES y promoción de la competitividad. </a:t>
            </a:r>
            <a:endParaRPr lang="es-PE" dirty="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6025"/>
          <a:stretch/>
        </p:blipFill>
        <p:spPr bwMode="auto">
          <a:xfrm>
            <a:off x="263799" y="1340768"/>
            <a:ext cx="1440160" cy="170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263799" y="2967460"/>
            <a:ext cx="6696744" cy="4154984"/>
          </a:xfrm>
          <a:prstGeom prst="rect">
            <a:avLst/>
          </a:prstGeom>
          <a:noFill/>
        </p:spPr>
        <p:txBody>
          <a:bodyPr wrap="square" rtlCol="0">
            <a:spAutoFit/>
          </a:bodyPr>
          <a:lstStyle/>
          <a:p>
            <a:pPr algn="just"/>
            <a:r>
              <a:rPr lang="es-PE" dirty="0" smtClean="0"/>
              <a:t>Para APEC, las PYMES </a:t>
            </a:r>
            <a:r>
              <a:rPr lang="es-PE" dirty="0"/>
              <a:t>son los motores del crecimiento </a:t>
            </a:r>
            <a:r>
              <a:rPr lang="es-PE" dirty="0" smtClean="0"/>
              <a:t>y su desarrollo es un tema vital para el Foro, ya que estas al representan el 97% de las empresas en la región, emplean a la mitad de la fuerza laboral y aportan el 20% a 50% del PBI en las distintas economías. El objetivo del Grupo de PYMES es mejorar la competitividad de las mismas y facilitar su inserción en los mercados internacionales. Las principales iniciativas son:</a:t>
            </a:r>
          </a:p>
          <a:p>
            <a:pPr algn="just"/>
            <a:endParaRPr lang="es-PE" sz="1400" dirty="0" smtClean="0"/>
          </a:p>
          <a:p>
            <a:pPr marL="285750" indent="-285750" algn="just">
              <a:buFont typeface="Arial" panose="020B0604020202020204" pitchFamily="34" charset="0"/>
              <a:buChar char="•"/>
            </a:pPr>
            <a:r>
              <a:rPr lang="es-PE" sz="1400" b="1" dirty="0" smtClean="0"/>
              <a:t>Planes y Proyectos de Fortalecimiento de Capacidades</a:t>
            </a:r>
          </a:p>
          <a:p>
            <a:pPr marL="285750" indent="-285750" algn="just">
              <a:buFont typeface="Arial" panose="020B0604020202020204" pitchFamily="34" charset="0"/>
              <a:buChar char="•"/>
            </a:pPr>
            <a:r>
              <a:rPr lang="es-PE" sz="1400" b="1" dirty="0" smtClean="0"/>
              <a:t>Acceso a Financiamiento y Desarrollo de la Innovación</a:t>
            </a:r>
          </a:p>
          <a:p>
            <a:pPr marL="285750" indent="-285750" algn="just">
              <a:buFont typeface="Arial" panose="020B0604020202020204" pitchFamily="34" charset="0"/>
              <a:buChar char="•"/>
            </a:pPr>
            <a:r>
              <a:rPr lang="es-PE" sz="1400" b="1" dirty="0" smtClean="0"/>
              <a:t>Acceso a Mercados e Internacionalización </a:t>
            </a:r>
          </a:p>
          <a:p>
            <a:pPr marL="285750" indent="-285750" algn="just">
              <a:buFont typeface="Arial" panose="020B0604020202020204" pitchFamily="34" charset="0"/>
              <a:buChar char="•"/>
            </a:pPr>
            <a:r>
              <a:rPr lang="es-PE" sz="1400" b="1" dirty="0" smtClean="0"/>
              <a:t>Inserción en las Cadenas Globales de Valor </a:t>
            </a:r>
          </a:p>
          <a:p>
            <a:pPr marL="285750" indent="-285750" algn="just">
              <a:buFont typeface="Arial" panose="020B0604020202020204" pitchFamily="34" charset="0"/>
              <a:buChar char="•"/>
            </a:pPr>
            <a:r>
              <a:rPr lang="es-PE" sz="1400" b="1" dirty="0" smtClean="0"/>
              <a:t>Aprovechamiento de las </a:t>
            </a:r>
            <a:r>
              <a:rPr lang="es-PE" sz="1400" b="1" dirty="0" err="1" smtClean="0"/>
              <a:t>TIC’s</a:t>
            </a:r>
            <a:r>
              <a:rPr lang="es-PE" sz="1400" b="1" dirty="0" smtClean="0"/>
              <a:t> y el Comercio Electrónico </a:t>
            </a:r>
          </a:p>
          <a:p>
            <a:pPr algn="just"/>
            <a:endParaRPr lang="es-PE" dirty="0"/>
          </a:p>
          <a:p>
            <a:pPr algn="just"/>
            <a:endParaRPr lang="es-PE" dirty="0" smtClean="0"/>
          </a:p>
          <a:p>
            <a:pPr algn="just"/>
            <a:endParaRPr lang="es-PE" dirty="0"/>
          </a:p>
        </p:txBody>
      </p:sp>
      <p:pic>
        <p:nvPicPr>
          <p:cNvPr id="12" name="Picture 3" descr="M:\1Asia Pacifico\2. LOGISTICA REUNIONES\2014 CHINA\APEC Logo_jpg_vertical300dp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312" r="15935" b="35706"/>
          <a:stretch/>
        </p:blipFill>
        <p:spPr bwMode="auto">
          <a:xfrm>
            <a:off x="7283339" y="4081005"/>
            <a:ext cx="1609141" cy="8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11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444208" y="6519863"/>
            <a:ext cx="2133600" cy="365125"/>
          </a:xfrm>
        </p:spPr>
        <p:txBody>
          <a:bodyPr/>
          <a:lstStyle/>
          <a:p>
            <a:pPr>
              <a:defRPr/>
            </a:pPr>
            <a:fld id="{2FAFD2E2-6BA3-4E9D-A466-09BEDE672F49}" type="slidenum">
              <a:rPr lang="es-ES" smtClean="0">
                <a:solidFill>
                  <a:prstClr val="black">
                    <a:tint val="75000"/>
                  </a:prstClr>
                </a:solidFill>
              </a:rPr>
              <a:pPr>
                <a:defRPr/>
              </a:pPr>
              <a:t>41</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39552" y="116632"/>
            <a:ext cx="8352928" cy="523220"/>
          </a:xfrm>
          <a:prstGeom prst="rect">
            <a:avLst/>
          </a:prstGeom>
          <a:noFill/>
        </p:spPr>
        <p:txBody>
          <a:bodyPr wrap="square" rtlCol="0">
            <a:spAutoFit/>
          </a:bodyPr>
          <a:lstStyle/>
          <a:p>
            <a:r>
              <a:rPr lang="es-PE" sz="2800" b="1" dirty="0" smtClean="0">
                <a:solidFill>
                  <a:schemeClr val="bg1"/>
                </a:solidFill>
              </a:rPr>
              <a:t>Convergencias entre APEC y la Alianza del Pacífico </a:t>
            </a:r>
            <a:endParaRPr lang="es-PE" sz="2800" b="1" dirty="0">
              <a:solidFill>
                <a:schemeClr val="bg1"/>
              </a:solidFill>
            </a:endParaRPr>
          </a:p>
        </p:txBody>
      </p:sp>
      <p:sp>
        <p:nvSpPr>
          <p:cNvPr id="8" name="7 CuadroTexto"/>
          <p:cNvSpPr txBox="1"/>
          <p:nvPr/>
        </p:nvSpPr>
        <p:spPr>
          <a:xfrm>
            <a:off x="91505" y="980728"/>
            <a:ext cx="8856984" cy="1477328"/>
          </a:xfrm>
          <a:prstGeom prst="rect">
            <a:avLst/>
          </a:prstGeom>
          <a:noFill/>
        </p:spPr>
        <p:txBody>
          <a:bodyPr wrap="square" rtlCol="0">
            <a:spAutoFit/>
          </a:bodyPr>
          <a:lstStyle/>
          <a:p>
            <a:r>
              <a:rPr lang="es-PE" u="sng" dirty="0"/>
              <a:t>4</a:t>
            </a:r>
            <a:r>
              <a:rPr lang="es-PE" u="sng" dirty="0" smtClean="0"/>
              <a:t>- Servicios </a:t>
            </a:r>
          </a:p>
          <a:p>
            <a:endParaRPr lang="es-PE" u="sng" dirty="0"/>
          </a:p>
          <a:p>
            <a:endParaRPr lang="es-PE" dirty="0"/>
          </a:p>
          <a:p>
            <a:endParaRPr lang="es-PE" dirty="0" smtClean="0"/>
          </a:p>
          <a:p>
            <a:endParaRPr lang="es-PE" dirty="0"/>
          </a:p>
        </p:txBody>
      </p:sp>
      <p:sp>
        <p:nvSpPr>
          <p:cNvPr id="9" name="8 CuadroTexto"/>
          <p:cNvSpPr txBox="1"/>
          <p:nvPr/>
        </p:nvSpPr>
        <p:spPr>
          <a:xfrm>
            <a:off x="1907704" y="1556792"/>
            <a:ext cx="6912768" cy="1477328"/>
          </a:xfrm>
          <a:prstGeom prst="rect">
            <a:avLst/>
          </a:prstGeom>
          <a:noFill/>
        </p:spPr>
        <p:txBody>
          <a:bodyPr wrap="square" rtlCol="0">
            <a:spAutoFit/>
          </a:bodyPr>
          <a:lstStyle/>
          <a:p>
            <a:pPr algn="just"/>
            <a:r>
              <a:rPr lang="es-PE" dirty="0" smtClean="0"/>
              <a:t>La Alianza busca alcanzar la libre circulación de servicios, aumentando el flujo de inversión y comercio de servicios a través de iniciativas para desarrollar no solo el comercio transfronterizo y la inversión en servicios, sino también el comercio electrónico, los servicios marítimos y las telecomunicaciones.</a:t>
            </a:r>
            <a:endParaRPr lang="es-PE" dirty="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6025"/>
          <a:stretch/>
        </p:blipFill>
        <p:spPr bwMode="auto">
          <a:xfrm>
            <a:off x="91505" y="1556792"/>
            <a:ext cx="1440160" cy="170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323528" y="3496890"/>
            <a:ext cx="6696744" cy="2031325"/>
          </a:xfrm>
          <a:prstGeom prst="rect">
            <a:avLst/>
          </a:prstGeom>
          <a:noFill/>
        </p:spPr>
        <p:txBody>
          <a:bodyPr wrap="square" rtlCol="0">
            <a:spAutoFit/>
          </a:bodyPr>
          <a:lstStyle/>
          <a:p>
            <a:pPr algn="just"/>
            <a:r>
              <a:rPr lang="es-PE" dirty="0" smtClean="0"/>
              <a:t>El Comité de Comercio e Inversiones de APEC trabaja cuenta con un Grupo dedicado a trabajar en la liberalización y facilitación del comercio y la inversión de servicios, ya que APEC considera que un mayor crecimiento en dicho sector genera un empleo y crecimiento económico significativo. Las principales iniciativas comprenden temas como </a:t>
            </a:r>
            <a:r>
              <a:rPr lang="es-PE" dirty="0"/>
              <a:t>s</a:t>
            </a:r>
            <a:r>
              <a:rPr lang="es-PE" dirty="0" smtClean="0"/>
              <a:t>ervicios ambientales y base de datos de servicios (STAR- </a:t>
            </a:r>
            <a:r>
              <a:rPr lang="es-PE" dirty="0" err="1" smtClean="0"/>
              <a:t>Service</a:t>
            </a:r>
            <a:r>
              <a:rPr lang="es-PE" dirty="0" smtClean="0"/>
              <a:t> </a:t>
            </a:r>
            <a:r>
              <a:rPr lang="es-PE" dirty="0" err="1" smtClean="0"/>
              <a:t>Trade</a:t>
            </a:r>
            <a:r>
              <a:rPr lang="es-PE" dirty="0" smtClean="0"/>
              <a:t> Access </a:t>
            </a:r>
            <a:r>
              <a:rPr lang="es-PE" dirty="0" err="1" smtClean="0"/>
              <a:t>Agreement</a:t>
            </a:r>
            <a:r>
              <a:rPr lang="es-PE" dirty="0" smtClean="0"/>
              <a:t>). </a:t>
            </a:r>
            <a:endParaRPr lang="es-PE" dirty="0"/>
          </a:p>
        </p:txBody>
      </p:sp>
      <p:pic>
        <p:nvPicPr>
          <p:cNvPr id="12" name="Picture 3" descr="M:\1Asia Pacifico\2. LOGISTICA REUNIONES\2014 CHINA\APEC Logo_jpg_vertical300dp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312" r="15935" b="35706"/>
          <a:stretch/>
        </p:blipFill>
        <p:spPr bwMode="auto">
          <a:xfrm>
            <a:off x="7211331" y="4077072"/>
            <a:ext cx="1609141" cy="8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679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rotWithShape="1">
          <a:blip r:embed="rId4" cstate="print">
            <a:extLst>
              <a:ext uri="{28A0092B-C50C-407E-A947-70E740481C1C}">
                <a14:useLocalDpi xmlns:a14="http://schemas.microsoft.com/office/drawing/2010/main" val="0"/>
              </a:ext>
            </a:extLst>
          </a:blip>
          <a:srcRect t="23575"/>
          <a:stretch/>
        </p:blipFill>
        <p:spPr bwMode="auto">
          <a:xfrm>
            <a:off x="4763" y="6267450"/>
            <a:ext cx="91392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444208" y="6505301"/>
            <a:ext cx="2133600" cy="365125"/>
          </a:xfrm>
        </p:spPr>
        <p:txBody>
          <a:bodyPr/>
          <a:lstStyle/>
          <a:p>
            <a:pPr>
              <a:defRPr/>
            </a:pPr>
            <a:fld id="{2FAFD2E2-6BA3-4E9D-A466-09BEDE672F49}" type="slidenum">
              <a:rPr lang="es-ES" smtClean="0">
                <a:solidFill>
                  <a:prstClr val="black">
                    <a:tint val="75000"/>
                  </a:prstClr>
                </a:solidFill>
              </a:rPr>
              <a:pPr>
                <a:defRPr/>
              </a:pPr>
              <a:t>42</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39552" y="116632"/>
            <a:ext cx="8352928" cy="523220"/>
          </a:xfrm>
          <a:prstGeom prst="rect">
            <a:avLst/>
          </a:prstGeom>
          <a:noFill/>
        </p:spPr>
        <p:txBody>
          <a:bodyPr wrap="square" rtlCol="0">
            <a:spAutoFit/>
          </a:bodyPr>
          <a:lstStyle/>
          <a:p>
            <a:r>
              <a:rPr lang="es-PE" sz="2800" b="1" dirty="0" smtClean="0">
                <a:solidFill>
                  <a:schemeClr val="bg1"/>
                </a:solidFill>
              </a:rPr>
              <a:t>Convergencias entre APEC y la Alianza del Pacífico </a:t>
            </a:r>
            <a:endParaRPr lang="es-PE" sz="2800" b="1" dirty="0">
              <a:solidFill>
                <a:schemeClr val="bg1"/>
              </a:solidFill>
            </a:endParaRPr>
          </a:p>
        </p:txBody>
      </p:sp>
      <p:sp>
        <p:nvSpPr>
          <p:cNvPr id="8" name="7 CuadroTexto"/>
          <p:cNvSpPr txBox="1"/>
          <p:nvPr/>
        </p:nvSpPr>
        <p:spPr>
          <a:xfrm>
            <a:off x="90886" y="1106160"/>
            <a:ext cx="8856984" cy="1477328"/>
          </a:xfrm>
          <a:prstGeom prst="rect">
            <a:avLst/>
          </a:prstGeom>
          <a:noFill/>
        </p:spPr>
        <p:txBody>
          <a:bodyPr wrap="square" rtlCol="0">
            <a:spAutoFit/>
          </a:bodyPr>
          <a:lstStyle/>
          <a:p>
            <a:r>
              <a:rPr lang="es-PE" u="sng" dirty="0"/>
              <a:t>5</a:t>
            </a:r>
            <a:r>
              <a:rPr lang="es-PE" u="sng" dirty="0" smtClean="0"/>
              <a:t>- Sector Privado </a:t>
            </a:r>
          </a:p>
          <a:p>
            <a:endParaRPr lang="es-PE" u="sng" dirty="0"/>
          </a:p>
          <a:p>
            <a:endParaRPr lang="es-PE" dirty="0"/>
          </a:p>
          <a:p>
            <a:endParaRPr lang="es-PE" dirty="0" smtClean="0"/>
          </a:p>
          <a:p>
            <a:endParaRPr lang="es-PE" dirty="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6025"/>
          <a:stretch/>
        </p:blipFill>
        <p:spPr bwMode="auto">
          <a:xfrm>
            <a:off x="7043032" y="925012"/>
            <a:ext cx="1440160" cy="170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117129" y="1628800"/>
            <a:ext cx="6399087" cy="5355312"/>
          </a:xfrm>
          <a:prstGeom prst="rect">
            <a:avLst/>
          </a:prstGeom>
          <a:noFill/>
        </p:spPr>
        <p:txBody>
          <a:bodyPr wrap="square" rtlCol="0">
            <a:spAutoFit/>
          </a:bodyPr>
          <a:lstStyle/>
          <a:p>
            <a:pPr algn="just"/>
            <a:r>
              <a:rPr lang="es-PE" dirty="0" smtClean="0"/>
              <a:t>Tanto la Alianza del Pacífico como el Foro APEC tienen sus respectivos Consejos Empresariales, puesto que ambos bloques consideran que la cooperación con el sector privado es esencial para lograr sus objetivos, por lo que es fundamental contar con las recomendaciones, apoyo y sugerencias de la comunidad empresarial. </a:t>
            </a:r>
          </a:p>
          <a:p>
            <a:pPr algn="just"/>
            <a:endParaRPr lang="es-PE" dirty="0"/>
          </a:p>
          <a:p>
            <a:pPr algn="just"/>
            <a:r>
              <a:rPr lang="es-PE" dirty="0" smtClean="0"/>
              <a:t>Mientras la Alianza cuenta con el </a:t>
            </a:r>
            <a:r>
              <a:rPr lang="es-PE" b="1" dirty="0" smtClean="0"/>
              <a:t>Comité de Expertos de la Alianza del Pacífico (CEAP)</a:t>
            </a:r>
            <a:r>
              <a:rPr lang="es-PE" dirty="0" smtClean="0"/>
              <a:t>, APEC cuenta con el denominado </a:t>
            </a:r>
            <a:r>
              <a:rPr lang="es-PE" b="1" dirty="0" smtClean="0"/>
              <a:t>“APEC Business </a:t>
            </a:r>
            <a:r>
              <a:rPr lang="es-PE" b="1" dirty="0" err="1" smtClean="0"/>
              <a:t>Advisory</a:t>
            </a:r>
            <a:r>
              <a:rPr lang="es-PE" b="1" dirty="0" smtClean="0"/>
              <a:t> Council” (ABAC). </a:t>
            </a:r>
          </a:p>
          <a:p>
            <a:pPr algn="just"/>
            <a:endParaRPr lang="es-PE" b="1" dirty="0"/>
          </a:p>
          <a:p>
            <a:pPr algn="just"/>
            <a:r>
              <a:rPr lang="es-ES_tradnl" dirty="0"/>
              <a:t>ABAC </a:t>
            </a:r>
            <a:r>
              <a:rPr lang="es-ES_tradnl" dirty="0" smtClean="0"/>
              <a:t>busca alinear su trabajo con las prioridades de APEC y prepara </a:t>
            </a:r>
            <a:r>
              <a:rPr lang="es-ES_tradnl" dirty="0"/>
              <a:t>todos los años reportes con recomendaciones puntuales de políticas públicas </a:t>
            </a:r>
            <a:r>
              <a:rPr lang="es-ES_tradnl" dirty="0" smtClean="0"/>
              <a:t>para los Líderes y Ministros en </a:t>
            </a:r>
            <a:r>
              <a:rPr lang="es-ES_tradnl" dirty="0"/>
              <a:t>diferentes temas como: i) finanzas, ii) desarrollo sostenible, iii) </a:t>
            </a:r>
            <a:r>
              <a:rPr lang="es-ES_tradnl" dirty="0" err="1"/>
              <a:t>PyMEs</a:t>
            </a:r>
            <a:r>
              <a:rPr lang="es-ES_tradnl" dirty="0"/>
              <a:t> y emprendimiento, iv) integración económica, entre otros.</a:t>
            </a:r>
            <a:endParaRPr lang="es-PE" dirty="0"/>
          </a:p>
          <a:p>
            <a:pPr algn="just"/>
            <a:endParaRPr lang="es-PE" b="1" dirty="0" smtClean="0"/>
          </a:p>
          <a:p>
            <a:pPr algn="just"/>
            <a:endParaRPr lang="es-PE" b="1" dirty="0"/>
          </a:p>
          <a:p>
            <a:pPr algn="just"/>
            <a:endParaRPr lang="es-PE" b="1" dirty="0"/>
          </a:p>
        </p:txBody>
      </p:sp>
      <p:pic>
        <p:nvPicPr>
          <p:cNvPr id="12" name="Picture 3" descr="M:\1Asia Pacifico\2. LOGISTICA REUNIONES\2014 CHINA\APEC Logo_jpg_vertical300dp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312" r="15935" b="35706"/>
          <a:stretch/>
        </p:blipFill>
        <p:spPr bwMode="auto">
          <a:xfrm>
            <a:off x="7067315" y="2877319"/>
            <a:ext cx="1609141" cy="870962"/>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3614" y="4577680"/>
            <a:ext cx="2304256" cy="95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916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i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374164" y="6514972"/>
            <a:ext cx="2133600" cy="365125"/>
          </a:xfrm>
        </p:spPr>
        <p:txBody>
          <a:bodyPr/>
          <a:lstStyle/>
          <a:p>
            <a:pPr>
              <a:defRPr/>
            </a:pPr>
            <a:fld id="{2FAFD2E2-6BA3-4E9D-A466-09BEDE672F49}" type="slidenum">
              <a:rPr lang="es-ES" smtClean="0">
                <a:solidFill>
                  <a:prstClr val="black">
                    <a:tint val="75000"/>
                  </a:prstClr>
                </a:solidFill>
              </a:rPr>
              <a:pPr>
                <a:defRPr/>
              </a:pPr>
              <a:t>43</a:t>
            </a:fld>
            <a:endParaRPr lang="es-ES" dirty="0">
              <a:solidFill>
                <a:prstClr val="black">
                  <a:tint val="75000"/>
                </a:prstClr>
              </a:solidFill>
            </a:endParaRPr>
          </a:p>
        </p:txBody>
      </p:sp>
      <p:pic>
        <p:nvPicPr>
          <p:cNvPr id="6" name="Picture 8" descr="CABECERA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39552" y="116632"/>
            <a:ext cx="8352928" cy="523220"/>
          </a:xfrm>
          <a:prstGeom prst="rect">
            <a:avLst/>
          </a:prstGeom>
          <a:noFill/>
        </p:spPr>
        <p:txBody>
          <a:bodyPr wrap="square" rtlCol="0">
            <a:spAutoFit/>
          </a:bodyPr>
          <a:lstStyle/>
          <a:p>
            <a:r>
              <a:rPr lang="es-PE" sz="2800" b="1" dirty="0" smtClean="0">
                <a:solidFill>
                  <a:schemeClr val="bg1"/>
                </a:solidFill>
              </a:rPr>
              <a:t>Convergencias entre APEC y la Alianza del Pacífico </a:t>
            </a:r>
            <a:endParaRPr lang="es-PE" sz="2800" b="1" dirty="0">
              <a:solidFill>
                <a:schemeClr val="bg1"/>
              </a:solidFill>
            </a:endParaRPr>
          </a:p>
        </p:txBody>
      </p:sp>
      <p:sp>
        <p:nvSpPr>
          <p:cNvPr id="8" name="7 CuadroTexto"/>
          <p:cNvSpPr txBox="1"/>
          <p:nvPr/>
        </p:nvSpPr>
        <p:spPr>
          <a:xfrm>
            <a:off x="91505" y="1124744"/>
            <a:ext cx="8856984" cy="1508105"/>
          </a:xfrm>
          <a:prstGeom prst="rect">
            <a:avLst/>
          </a:prstGeom>
          <a:noFill/>
        </p:spPr>
        <p:txBody>
          <a:bodyPr wrap="square" rtlCol="0">
            <a:spAutoFit/>
          </a:bodyPr>
          <a:lstStyle/>
          <a:p>
            <a:r>
              <a:rPr lang="es-PE" sz="2000" u="sng" dirty="0"/>
              <a:t>6</a:t>
            </a:r>
            <a:r>
              <a:rPr lang="es-PE" sz="2000" u="sng" dirty="0" smtClean="0"/>
              <a:t>- Otros Grupos y Temas Convergentes  </a:t>
            </a:r>
          </a:p>
          <a:p>
            <a:endParaRPr lang="es-PE" u="sng" dirty="0"/>
          </a:p>
          <a:p>
            <a:endParaRPr lang="es-PE" dirty="0"/>
          </a:p>
          <a:p>
            <a:endParaRPr lang="es-PE" dirty="0" smtClean="0"/>
          </a:p>
          <a:p>
            <a:endParaRPr lang="es-PE" dirty="0"/>
          </a:p>
        </p:txBody>
      </p:sp>
      <p:sp>
        <p:nvSpPr>
          <p:cNvPr id="15" name="14 CuadroTexto"/>
          <p:cNvSpPr txBox="1"/>
          <p:nvPr/>
        </p:nvSpPr>
        <p:spPr>
          <a:xfrm>
            <a:off x="295375" y="1747272"/>
            <a:ext cx="7920880" cy="2677656"/>
          </a:xfrm>
          <a:prstGeom prst="rect">
            <a:avLst/>
          </a:prstGeom>
          <a:noFill/>
        </p:spPr>
        <p:txBody>
          <a:bodyPr wrap="square" rtlCol="0">
            <a:spAutoFit/>
          </a:bodyPr>
          <a:lstStyle/>
          <a:p>
            <a:pPr marL="342900" indent="-342900">
              <a:buFont typeface="Arial" panose="020B0604020202020204" pitchFamily="34" charset="0"/>
              <a:buChar char="•"/>
            </a:pPr>
            <a:r>
              <a:rPr lang="es-PE" sz="2400" dirty="0" smtClean="0"/>
              <a:t>Educación </a:t>
            </a:r>
          </a:p>
          <a:p>
            <a:pPr marL="342900" indent="-342900">
              <a:buFont typeface="Arial" panose="020B0604020202020204" pitchFamily="34" charset="0"/>
              <a:buChar char="•"/>
            </a:pPr>
            <a:r>
              <a:rPr lang="es-PE" sz="2400" dirty="0" smtClean="0"/>
              <a:t>Innovación</a:t>
            </a:r>
          </a:p>
          <a:p>
            <a:pPr marL="342900" indent="-342900">
              <a:buFont typeface="Arial" panose="020B0604020202020204" pitchFamily="34" charset="0"/>
              <a:buChar char="•"/>
            </a:pPr>
            <a:r>
              <a:rPr lang="es-PE" sz="2400" dirty="0" smtClean="0"/>
              <a:t>Mejoras Regulatorias </a:t>
            </a:r>
          </a:p>
          <a:p>
            <a:pPr marL="342900" indent="-342900">
              <a:buFont typeface="Arial" panose="020B0604020202020204" pitchFamily="34" charset="0"/>
              <a:buChar char="•"/>
            </a:pPr>
            <a:r>
              <a:rPr lang="es-PE" sz="2400" dirty="0" smtClean="0"/>
              <a:t>Propiedad Intelectual </a:t>
            </a:r>
          </a:p>
          <a:p>
            <a:pPr marL="342900" indent="-342900">
              <a:buFont typeface="Arial" panose="020B0604020202020204" pitchFamily="34" charset="0"/>
              <a:buChar char="•"/>
            </a:pPr>
            <a:r>
              <a:rPr lang="es-PE" sz="2400" dirty="0" smtClean="0"/>
              <a:t>Desarrollo Minero </a:t>
            </a:r>
          </a:p>
          <a:p>
            <a:pPr marL="342900" indent="-342900">
              <a:buFont typeface="Arial" panose="020B0604020202020204" pitchFamily="34" charset="0"/>
              <a:buChar char="•"/>
            </a:pPr>
            <a:r>
              <a:rPr lang="es-PE" sz="2400" dirty="0" smtClean="0"/>
              <a:t>Transparencia y Anticorrupción </a:t>
            </a:r>
          </a:p>
          <a:p>
            <a:pPr marL="342900" indent="-342900">
              <a:buFont typeface="Arial" panose="020B0604020202020204" pitchFamily="34" charset="0"/>
              <a:buChar char="•"/>
            </a:pPr>
            <a:r>
              <a:rPr lang="es-PE" sz="2400" dirty="0" smtClean="0"/>
              <a:t>Turismo </a:t>
            </a:r>
            <a:endParaRPr lang="es-PE" sz="2400" dirty="0"/>
          </a:p>
        </p:txBody>
      </p:sp>
      <p:pic>
        <p:nvPicPr>
          <p:cNvPr id="16" name="Picture 3" descr="M:\1Asia Pacifico\2. LOGISTICA REUNIONES\2014 CHINA\APEC Logo_jpg_vertical300dp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12" r="15935" b="35706"/>
          <a:stretch/>
        </p:blipFill>
        <p:spPr bwMode="auto">
          <a:xfrm>
            <a:off x="6079143" y="3086100"/>
            <a:ext cx="2137111" cy="115673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3734" t="7771" b="8624"/>
          <a:stretch/>
        </p:blipFill>
        <p:spPr bwMode="auto">
          <a:xfrm>
            <a:off x="6371212" y="1124744"/>
            <a:ext cx="1552971" cy="177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320924" y="4758447"/>
            <a:ext cx="8186840" cy="1323439"/>
          </a:xfrm>
          <a:prstGeom prst="rect">
            <a:avLst/>
          </a:prstGeom>
          <a:noFill/>
        </p:spPr>
        <p:txBody>
          <a:bodyPr wrap="square" rtlCol="0">
            <a:spAutoFit/>
          </a:bodyPr>
          <a:lstStyle/>
          <a:p>
            <a:pPr algn="just"/>
            <a:r>
              <a:rPr lang="es-PE" sz="2000" dirty="0" smtClean="0"/>
              <a:t>Además, la Alianza del Pacífico cuenta con </a:t>
            </a:r>
            <a:r>
              <a:rPr lang="es-PE" sz="2000" dirty="0"/>
              <a:t>v</a:t>
            </a:r>
            <a:r>
              <a:rPr lang="es-PE" sz="2000" dirty="0" smtClean="0"/>
              <a:t>entajas competitivas  en sectores como recursos forestales, energía, agricultura, pesca, automotriz y manufactura. APEC aborda el desarrollo y cooperación técnica en estos temas en sus diferentes grupos, planes y proyectos de manera constante.</a:t>
            </a:r>
            <a:endParaRPr lang="es-PE" sz="2000" dirty="0"/>
          </a:p>
        </p:txBody>
      </p:sp>
    </p:spTree>
    <p:extLst>
      <p:ext uri="{BB962C8B-B14F-4D97-AF65-F5344CB8AC3E}">
        <p14:creationId xmlns:p14="http://schemas.microsoft.com/office/powerpoint/2010/main" val="2967054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6 Imagen" descr="Descripción: cid:image002.png@01CBE3FB.0001DE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762000"/>
            <a:ext cx="10620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1Asia Pacifico\2. LOGISTICA REUNIONES\2014 CHINA\APEC Logo_jpg_vertical300dp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8304" y="715194"/>
            <a:ext cx="2812153" cy="162767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1520" y="2636912"/>
            <a:ext cx="8640960" cy="2369880"/>
          </a:xfrm>
          <a:prstGeom prst="rect">
            <a:avLst/>
          </a:prstGeom>
          <a:noFill/>
        </p:spPr>
        <p:txBody>
          <a:bodyPr wrap="square" rtlCol="0">
            <a:spAutoFit/>
          </a:bodyPr>
          <a:lstStyle/>
          <a:p>
            <a:pPr algn="ctr"/>
            <a:r>
              <a:rPr lang="es-PE" sz="3200" b="1" dirty="0" smtClean="0">
                <a:latin typeface="Arial" panose="020B0604020202020204" pitchFamily="34" charset="0"/>
                <a:cs typeface="Arial" panose="020B0604020202020204" pitchFamily="34" charset="0"/>
              </a:rPr>
              <a:t>La Alianza del Pacífico y las </a:t>
            </a:r>
            <a:r>
              <a:rPr lang="es-PE" sz="3200" b="1" dirty="0" err="1" smtClean="0">
                <a:latin typeface="Arial" panose="020B0604020202020204" pitchFamily="34" charset="0"/>
                <a:cs typeface="Arial" panose="020B0604020202020204" pitchFamily="34" charset="0"/>
              </a:rPr>
              <a:t>Multilatinas</a:t>
            </a:r>
            <a:r>
              <a:rPr lang="es-PE" sz="3200" b="1" dirty="0" smtClean="0">
                <a:latin typeface="Arial" panose="020B0604020202020204" pitchFamily="34" charset="0"/>
                <a:cs typeface="Arial" panose="020B0604020202020204" pitchFamily="34" charset="0"/>
              </a:rPr>
              <a:t>: </a:t>
            </a:r>
          </a:p>
          <a:p>
            <a:pPr algn="ctr"/>
            <a:r>
              <a:rPr lang="es-PE" sz="2800" b="1" dirty="0" smtClean="0">
                <a:latin typeface="Arial" panose="020B0604020202020204" pitchFamily="34" charset="0"/>
                <a:cs typeface="Arial" panose="020B0604020202020204" pitchFamily="34" charset="0"/>
              </a:rPr>
              <a:t>Estrategias de Acercamiento al Asia-Pacífico</a:t>
            </a:r>
          </a:p>
          <a:p>
            <a:pPr algn="ctr"/>
            <a:endParaRPr lang="es-PE" sz="3200" dirty="0" smtClean="0">
              <a:latin typeface="Arial" panose="020B0604020202020204" pitchFamily="34" charset="0"/>
              <a:cs typeface="Arial" panose="020B0604020202020204" pitchFamily="34" charset="0"/>
            </a:endParaRPr>
          </a:p>
          <a:p>
            <a:pPr algn="ctr"/>
            <a:r>
              <a:rPr lang="es-PE" sz="2800" dirty="0" smtClean="0">
                <a:latin typeface="Arial" panose="020B0604020202020204" pitchFamily="34" charset="0"/>
                <a:cs typeface="Arial" panose="020B0604020202020204" pitchFamily="34" charset="0"/>
              </a:rPr>
              <a:t>“La Alianza del Pacífico y APEC: Agenda del Perú para el 2016”</a:t>
            </a:r>
          </a:p>
        </p:txBody>
      </p:sp>
      <p:sp>
        <p:nvSpPr>
          <p:cNvPr id="8" name="2 Subtítulo"/>
          <p:cNvSpPr>
            <a:spLocks noGrp="1"/>
          </p:cNvSpPr>
          <p:nvPr>
            <p:ph type="subTitle" idx="1"/>
          </p:nvPr>
        </p:nvSpPr>
        <p:spPr>
          <a:xfrm>
            <a:off x="1143000" y="5301208"/>
            <a:ext cx="6858000" cy="965448"/>
          </a:xfrm>
        </p:spPr>
        <p:txBody>
          <a:bodyPr>
            <a:normAutofit fontScale="62500" lnSpcReduction="20000"/>
          </a:bodyPr>
          <a:lstStyle/>
          <a:p>
            <a:r>
              <a:rPr lang="es-PE" dirty="0" smtClean="0">
                <a:latin typeface="Arial" panose="020B0604020202020204" pitchFamily="34" charset="0"/>
                <a:cs typeface="Arial" panose="020B0604020202020204" pitchFamily="34" charset="0"/>
              </a:rPr>
              <a:t>Julio Chan Sánchez</a:t>
            </a:r>
          </a:p>
          <a:p>
            <a:r>
              <a:rPr lang="es-PE" dirty="0" smtClean="0">
                <a:latin typeface="Arial" panose="020B0604020202020204" pitchFamily="34" charset="0"/>
                <a:cs typeface="Arial" panose="020B0604020202020204" pitchFamily="34" charset="0"/>
              </a:rPr>
              <a:t>Director APEC</a:t>
            </a:r>
          </a:p>
          <a:p>
            <a:r>
              <a:rPr lang="es-PE" dirty="0" smtClean="0">
                <a:latin typeface="Arial" panose="020B0604020202020204" pitchFamily="34" charset="0"/>
                <a:cs typeface="Arial" panose="020B0604020202020204" pitchFamily="34" charset="0"/>
              </a:rPr>
              <a:t>Viceministerio de Comercio Exterior</a:t>
            </a:r>
            <a:endParaRPr lang="es-PE"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2"/>
          </p:nvPr>
        </p:nvSpPr>
        <p:spPr>
          <a:xfrm>
            <a:off x="6372200" y="6519863"/>
            <a:ext cx="2133600" cy="365125"/>
          </a:xfrm>
        </p:spPr>
        <p:txBody>
          <a:bodyPr/>
          <a:lstStyle/>
          <a:p>
            <a:fld id="{865DD093-EF34-47AD-9067-564669669B23}" type="slidenum">
              <a:rPr lang="es-ES" smtClean="0"/>
              <a:pPr/>
              <a:t>44</a:t>
            </a:fld>
            <a:endParaRPr lang="es-ES" dirty="0"/>
          </a:p>
        </p:txBody>
      </p:sp>
    </p:spTree>
    <p:extLst>
      <p:ext uri="{BB962C8B-B14F-4D97-AF65-F5344CB8AC3E}">
        <p14:creationId xmlns:p14="http://schemas.microsoft.com/office/powerpoint/2010/main" val="1837483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ABECERA1.jpg"/>
          <p:cNvPicPr>
            <a:picLocks noChangeAspect="1"/>
          </p:cNvPicPr>
          <p:nvPr/>
        </p:nvPicPr>
        <p:blipFill>
          <a:blip r:embed="rId3" cstate="print"/>
          <a:srcRect/>
          <a:stretch>
            <a:fillRect/>
          </a:stretch>
        </p:blipFill>
        <p:spPr bwMode="auto">
          <a:xfrm>
            <a:off x="11319" y="0"/>
            <a:ext cx="9144001" cy="790396"/>
          </a:xfrm>
          <a:prstGeom prst="rect">
            <a:avLst/>
          </a:prstGeom>
          <a:noFill/>
          <a:ln w="9525">
            <a:noFill/>
            <a:miter lim="800000"/>
            <a:headEnd/>
            <a:tailEnd/>
          </a:ln>
        </p:spPr>
      </p:pic>
      <p:sp>
        <p:nvSpPr>
          <p:cNvPr id="7" name="6 Marcador de contenido"/>
          <p:cNvSpPr>
            <a:spLocks noGrp="1"/>
          </p:cNvSpPr>
          <p:nvPr>
            <p:ph idx="1"/>
          </p:nvPr>
        </p:nvSpPr>
        <p:spPr>
          <a:xfrm>
            <a:off x="-6449" y="764705"/>
            <a:ext cx="8892480" cy="3306104"/>
          </a:xfrm>
        </p:spPr>
        <p:txBody>
          <a:bodyPr>
            <a:noAutofit/>
          </a:bodyPr>
          <a:lstStyle/>
          <a:p>
            <a:pPr algn="just"/>
            <a:r>
              <a:rPr lang="es-PE" sz="1600" dirty="0" smtClean="0">
                <a:solidFill>
                  <a:schemeClr val="tx1">
                    <a:lumMod val="85000"/>
                    <a:lumOff val="15000"/>
                  </a:schemeClr>
                </a:solidFill>
                <a:cs typeface="Arial" panose="020B0604020202020204" pitchFamily="34" charset="0"/>
              </a:rPr>
              <a:t>Establecido en 1989, el Foro </a:t>
            </a:r>
            <a:r>
              <a:rPr lang="es-PE" sz="1600" dirty="0">
                <a:solidFill>
                  <a:schemeClr val="tx1">
                    <a:lumMod val="85000"/>
                    <a:lumOff val="15000"/>
                  </a:schemeClr>
                </a:solidFill>
                <a:cs typeface="Arial" panose="020B0604020202020204" pitchFamily="34" charset="0"/>
              </a:rPr>
              <a:t>de Cooperación Económica del Asia Pacífico </a:t>
            </a:r>
            <a:r>
              <a:rPr lang="es-PE" sz="1600" dirty="0" smtClean="0">
                <a:solidFill>
                  <a:schemeClr val="tx1">
                    <a:lumMod val="85000"/>
                    <a:lumOff val="15000"/>
                  </a:schemeClr>
                </a:solidFill>
                <a:cs typeface="Arial" panose="020B0604020202020204" pitchFamily="34" charset="0"/>
              </a:rPr>
              <a:t>(APEC) </a:t>
            </a:r>
            <a:r>
              <a:rPr lang="es-PE" sz="1600" dirty="0">
                <a:solidFill>
                  <a:schemeClr val="tx1">
                    <a:lumMod val="85000"/>
                    <a:lumOff val="15000"/>
                  </a:schemeClr>
                </a:solidFill>
                <a:cs typeface="Arial" panose="020B0604020202020204" pitchFamily="34" charset="0"/>
              </a:rPr>
              <a:t>es un foro de consulta informal para promover la </a:t>
            </a:r>
            <a:r>
              <a:rPr lang="es-PE" sz="1600" b="1" dirty="0">
                <a:solidFill>
                  <a:schemeClr val="tx1">
                    <a:lumMod val="85000"/>
                    <a:lumOff val="15000"/>
                  </a:schemeClr>
                </a:solidFill>
                <a:cs typeface="Arial" panose="020B0604020202020204" pitchFamily="34" charset="0"/>
              </a:rPr>
              <a:t>cooperación económica, el crecimiento económico y la expansión del comercio</a:t>
            </a:r>
            <a:r>
              <a:rPr lang="es-PE" sz="1600" dirty="0">
                <a:solidFill>
                  <a:schemeClr val="tx1">
                    <a:lumMod val="85000"/>
                    <a:lumOff val="15000"/>
                  </a:schemeClr>
                </a:solidFill>
                <a:cs typeface="Arial" panose="020B0604020202020204" pitchFamily="34" charset="0"/>
              </a:rPr>
              <a:t> entre sus miembros</a:t>
            </a:r>
            <a:r>
              <a:rPr lang="es-PE" sz="1600" dirty="0" smtClean="0">
                <a:solidFill>
                  <a:schemeClr val="tx1">
                    <a:lumMod val="85000"/>
                    <a:lumOff val="15000"/>
                  </a:schemeClr>
                </a:solidFill>
                <a:cs typeface="Arial" panose="020B0604020202020204" pitchFamily="34" charset="0"/>
              </a:rPr>
              <a:t>.</a:t>
            </a:r>
            <a:endParaRPr lang="es-PE" sz="1600" dirty="0">
              <a:solidFill>
                <a:schemeClr val="tx1">
                  <a:lumMod val="85000"/>
                  <a:lumOff val="15000"/>
                </a:schemeClr>
              </a:solidFill>
              <a:cs typeface="Arial" pitchFamily="34" charset="0"/>
            </a:endParaRPr>
          </a:p>
          <a:p>
            <a:pPr algn="just"/>
            <a:r>
              <a:rPr lang="es-PE" sz="1600" dirty="0">
                <a:cs typeface="Arial" panose="020B0604020202020204" pitchFamily="34" charset="0"/>
              </a:rPr>
              <a:t>Es </a:t>
            </a:r>
            <a:r>
              <a:rPr lang="es-PE" sz="1600" dirty="0" smtClean="0">
                <a:cs typeface="Arial" panose="020B0604020202020204" pitchFamily="34" charset="0"/>
              </a:rPr>
              <a:t>único, ya que </a:t>
            </a:r>
            <a:r>
              <a:rPr lang="es-PE" sz="1600" dirty="0">
                <a:cs typeface="Arial" panose="020B0604020202020204" pitchFamily="34" charset="0"/>
              </a:rPr>
              <a:t>permite la integración regional a través de compromisos no vinculantes, permitiendo que cada economía tenga avances tomando en cuenta sus sensibilidades y circunstancias particulares.</a:t>
            </a:r>
          </a:p>
          <a:p>
            <a:pPr algn="just"/>
            <a:r>
              <a:rPr lang="es-PE" sz="1600" dirty="0" smtClean="0">
                <a:solidFill>
                  <a:schemeClr val="tx1">
                    <a:lumMod val="85000"/>
                    <a:lumOff val="15000"/>
                  </a:schemeClr>
                </a:solidFill>
                <a:cs typeface="Arial" pitchFamily="34" charset="0"/>
              </a:rPr>
              <a:t>Dada </a:t>
            </a:r>
            <a:r>
              <a:rPr lang="es-PE" sz="1600" dirty="0">
                <a:solidFill>
                  <a:schemeClr val="tx1">
                    <a:lumMod val="85000"/>
                    <a:lumOff val="15000"/>
                  </a:schemeClr>
                </a:solidFill>
                <a:cs typeface="Arial" pitchFamily="34" charset="0"/>
              </a:rPr>
              <a:t>la diversidad social, económica y regulatoria en la región y las discrepancias en los ajustes de política doméstica en cada economía, la </a:t>
            </a:r>
            <a:r>
              <a:rPr lang="es-PE" sz="1600" b="1" dirty="0">
                <a:solidFill>
                  <a:schemeClr val="tx1">
                    <a:lumMod val="85000"/>
                    <a:lumOff val="15000"/>
                  </a:schemeClr>
                </a:solidFill>
                <a:cs typeface="Arial" pitchFamily="34" charset="0"/>
              </a:rPr>
              <a:t>naturaleza no vinculante de APEC</a:t>
            </a:r>
            <a:r>
              <a:rPr lang="es-PE" sz="1600" dirty="0">
                <a:solidFill>
                  <a:schemeClr val="tx1">
                    <a:lumMod val="85000"/>
                    <a:lumOff val="15000"/>
                  </a:schemeClr>
                </a:solidFill>
                <a:cs typeface="Arial" pitchFamily="34" charset="0"/>
              </a:rPr>
              <a:t> permite una mayor facilidad lograr consensos para llevar a cabo acciones voluntarias</a:t>
            </a:r>
            <a:r>
              <a:rPr lang="es-PE" sz="1600" dirty="0" smtClean="0">
                <a:solidFill>
                  <a:schemeClr val="tx1">
                    <a:lumMod val="85000"/>
                    <a:lumOff val="15000"/>
                  </a:schemeClr>
                </a:solidFill>
                <a:cs typeface="Arial" pitchFamily="34" charset="0"/>
              </a:rPr>
              <a:t>.</a:t>
            </a:r>
          </a:p>
          <a:p>
            <a:pPr algn="just"/>
            <a:endParaRPr lang="es-PE" sz="1300" dirty="0" smtClean="0">
              <a:solidFill>
                <a:schemeClr val="tx1">
                  <a:lumMod val="85000"/>
                  <a:lumOff val="15000"/>
                </a:schemeClr>
              </a:solidFill>
              <a:cs typeface="Arial" pitchFamily="34" charset="0"/>
            </a:endParaRPr>
          </a:p>
          <a:p>
            <a:pPr algn="just"/>
            <a:r>
              <a:rPr lang="es-PE" sz="1600" dirty="0">
                <a:solidFill>
                  <a:schemeClr val="tx1">
                    <a:lumMod val="85000"/>
                    <a:lumOff val="15000"/>
                  </a:schemeClr>
                </a:solidFill>
                <a:cs typeface="Arial" pitchFamily="34" charset="0"/>
              </a:rPr>
              <a:t>El </a:t>
            </a:r>
            <a:r>
              <a:rPr lang="es-PE" sz="1600" b="1" dirty="0">
                <a:solidFill>
                  <a:schemeClr val="tx1">
                    <a:lumMod val="85000"/>
                    <a:lumOff val="15000"/>
                  </a:schemeClr>
                </a:solidFill>
                <a:cs typeface="Arial" pitchFamily="34" charset="0"/>
              </a:rPr>
              <a:t>Perú es miembro </a:t>
            </a:r>
            <a:r>
              <a:rPr lang="es-PE" sz="1600" dirty="0">
                <a:solidFill>
                  <a:schemeClr val="tx1">
                    <a:lumMod val="85000"/>
                    <a:lumOff val="15000"/>
                  </a:schemeClr>
                </a:solidFill>
                <a:cs typeface="Arial" pitchFamily="34" charset="0"/>
              </a:rPr>
              <a:t>del Foro APEC desde el año 1998</a:t>
            </a:r>
            <a:r>
              <a:rPr lang="es-PE" sz="1600" dirty="0" smtClean="0">
                <a:solidFill>
                  <a:schemeClr val="tx1">
                    <a:lumMod val="85000"/>
                    <a:lumOff val="15000"/>
                  </a:schemeClr>
                </a:solidFill>
                <a:cs typeface="Arial" pitchFamily="34" charset="0"/>
              </a:rPr>
              <a:t>.</a:t>
            </a:r>
          </a:p>
          <a:p>
            <a:pPr algn="just"/>
            <a:r>
              <a:rPr lang="es-PE" sz="1600" dirty="0" smtClean="0">
                <a:solidFill>
                  <a:schemeClr val="tx1">
                    <a:lumMod val="85000"/>
                    <a:lumOff val="15000"/>
                  </a:schemeClr>
                </a:solidFill>
                <a:cs typeface="Arial" pitchFamily="34" charset="0"/>
              </a:rPr>
              <a:t>Actualmente</a:t>
            </a:r>
            <a:r>
              <a:rPr lang="es-PE" sz="1600" dirty="0">
                <a:solidFill>
                  <a:schemeClr val="tx1">
                    <a:lumMod val="85000"/>
                    <a:lumOff val="15000"/>
                  </a:schemeClr>
                </a:solidFill>
                <a:cs typeface="Arial" pitchFamily="34" charset="0"/>
              </a:rPr>
              <a:t>, el Foro cuenta con </a:t>
            </a:r>
            <a:r>
              <a:rPr lang="es-PE" sz="1600" b="1" u="sng" dirty="0">
                <a:solidFill>
                  <a:schemeClr val="tx1">
                    <a:lumMod val="85000"/>
                    <a:lumOff val="15000"/>
                  </a:schemeClr>
                </a:solidFill>
                <a:cs typeface="Arial" pitchFamily="34" charset="0"/>
              </a:rPr>
              <a:t>21 Economías miembro</a:t>
            </a:r>
            <a:r>
              <a:rPr lang="es-PE" sz="1600" b="1" dirty="0">
                <a:solidFill>
                  <a:schemeClr val="tx1">
                    <a:lumMod val="85000"/>
                    <a:lumOff val="15000"/>
                  </a:schemeClr>
                </a:solidFill>
                <a:cs typeface="Arial" pitchFamily="34" charset="0"/>
              </a:rPr>
              <a:t>. </a:t>
            </a:r>
            <a:endParaRPr lang="es-PE" sz="1600" dirty="0">
              <a:solidFill>
                <a:schemeClr val="tx1">
                  <a:lumMod val="85000"/>
                  <a:lumOff val="15000"/>
                </a:schemeClr>
              </a:solidFill>
              <a:cs typeface="Arial" pitchFamily="34" charset="0"/>
            </a:endParaRPr>
          </a:p>
          <a:p>
            <a:pPr marL="0" indent="0" algn="just">
              <a:buNone/>
            </a:pPr>
            <a:endParaRPr lang="es-PE" sz="1800"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r>
              <a:rPr lang="es-ES" dirty="0">
                <a:solidFill>
                  <a:schemeClr val="tx1"/>
                </a:solidFill>
                <a:latin typeface="Arial" pitchFamily="34" charset="0"/>
                <a:cs typeface="Arial" pitchFamily="34" charset="0"/>
              </a:rPr>
              <a:t>1</a:t>
            </a:r>
          </a:p>
        </p:txBody>
      </p:sp>
      <p:pic>
        <p:nvPicPr>
          <p:cNvPr id="1026" name="Picture 2" descr="http://www.crwflags.com/fotw/images/i/int-apec.gif"/>
          <p:cNvPicPr>
            <a:picLocks noChangeAspect="1" noChangeArrowheads="1"/>
          </p:cNvPicPr>
          <p:nvPr/>
        </p:nvPicPr>
        <p:blipFill rotWithShape="1">
          <a:blip r:embed="rId4">
            <a:extLst>
              <a:ext uri="{28A0092B-C50C-407E-A947-70E740481C1C}">
                <a14:useLocalDpi xmlns:a14="http://schemas.microsoft.com/office/drawing/2010/main" val="0"/>
              </a:ext>
            </a:extLst>
          </a:blip>
          <a:srcRect l="5812" t="13072" r="5482" b="7402"/>
          <a:stretch/>
        </p:blipFill>
        <p:spPr bwMode="auto">
          <a:xfrm>
            <a:off x="6805408" y="2986983"/>
            <a:ext cx="1784212" cy="1066401"/>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a:spLocks noGrp="1"/>
          </p:cNvSpPr>
          <p:nvPr>
            <p:ph type="title"/>
          </p:nvPr>
        </p:nvSpPr>
        <p:spPr>
          <a:xfrm>
            <a:off x="2267744" y="0"/>
            <a:ext cx="4464496" cy="504056"/>
          </a:xfrm>
        </p:spPr>
        <p:txBody>
          <a:bodyPr>
            <a:noAutofit/>
          </a:bodyPr>
          <a:lstStyle/>
          <a:p>
            <a:r>
              <a:rPr lang="es-PE" sz="3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es APEC?</a:t>
            </a:r>
            <a:endParaRPr lang="es-PE" sz="3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7" name="Picture 3" descr="C:\Users\msanchez\AppData\Local\Microsoft\Windows\Temporary Internet Files\Content.Outlook\UPDKXSI2\Lideres 2014 2.jpg"/>
          <p:cNvPicPr>
            <a:picLocks noChangeAspect="1" noChangeArrowheads="1"/>
          </p:cNvPicPr>
          <p:nvPr/>
        </p:nvPicPr>
        <p:blipFill rotWithShape="1">
          <a:blip r:embed="rId5">
            <a:extLst>
              <a:ext uri="{28A0092B-C50C-407E-A947-70E740481C1C}">
                <a14:useLocalDpi xmlns:a14="http://schemas.microsoft.com/office/drawing/2010/main" val="0"/>
              </a:ext>
            </a:extLst>
          </a:blip>
          <a:srcRect t="37617"/>
          <a:stretch/>
        </p:blipFill>
        <p:spPr bwMode="auto">
          <a:xfrm>
            <a:off x="16394" y="4053384"/>
            <a:ext cx="9144000" cy="280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954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4" name="Picture 1053" descr="countries5"/>
          <p:cNvPicPr>
            <a:picLocks noChangeAspect="1" noChangeArrowheads="1"/>
          </p:cNvPicPr>
          <p:nvPr/>
        </p:nvPicPr>
        <p:blipFill>
          <a:blip r:embed="rId3" cstate="print"/>
          <a:srcRect/>
          <a:stretch>
            <a:fillRect/>
          </a:stretch>
        </p:blipFill>
        <p:spPr bwMode="auto">
          <a:xfrm>
            <a:off x="0" y="-6393"/>
            <a:ext cx="9134475" cy="6846888"/>
          </a:xfrm>
          <a:prstGeom prst="rect">
            <a:avLst/>
          </a:prstGeom>
          <a:noFill/>
          <a:ln w="9525">
            <a:noFill/>
            <a:miter lim="800000"/>
            <a:headEnd/>
            <a:tailEnd/>
          </a:ln>
        </p:spPr>
      </p:pic>
      <p:sp>
        <p:nvSpPr>
          <p:cNvPr id="16" name="15 CuadroTexto"/>
          <p:cNvSpPr txBox="1"/>
          <p:nvPr/>
        </p:nvSpPr>
        <p:spPr>
          <a:xfrm>
            <a:off x="136171" y="6447819"/>
            <a:ext cx="2304256" cy="276999"/>
          </a:xfrm>
          <a:prstGeom prst="rect">
            <a:avLst/>
          </a:prstGeom>
          <a:noFill/>
        </p:spPr>
        <p:txBody>
          <a:bodyPr wrap="square" rtlCol="0">
            <a:spAutoFit/>
          </a:bodyPr>
          <a:lstStyle/>
          <a:p>
            <a:r>
              <a:rPr lang="es-PE" sz="1200" dirty="0" smtClean="0"/>
              <a:t>Fuente: APEC STATS</a:t>
            </a:r>
            <a:endParaRPr lang="es-PE" sz="1200" dirty="0"/>
          </a:p>
        </p:txBody>
      </p:sp>
      <p:sp>
        <p:nvSpPr>
          <p:cNvPr id="5" name="4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6</a:t>
            </a:fld>
            <a:endParaRPr lang="es-ES">
              <a:solidFill>
                <a:prstClr val="black">
                  <a:tint val="75000"/>
                </a:prstClr>
              </a:solidFill>
            </a:endParaRPr>
          </a:p>
        </p:txBody>
      </p:sp>
      <p:sp>
        <p:nvSpPr>
          <p:cNvPr id="13" name="12 CuadroTexto"/>
          <p:cNvSpPr txBox="1"/>
          <p:nvPr/>
        </p:nvSpPr>
        <p:spPr>
          <a:xfrm>
            <a:off x="2699792" y="116632"/>
            <a:ext cx="5616624" cy="584775"/>
          </a:xfrm>
          <a:prstGeom prst="rect">
            <a:avLst/>
          </a:prstGeom>
          <a:noFill/>
        </p:spPr>
        <p:txBody>
          <a:bodyPr wrap="square" rtlCol="0">
            <a:spAutoFit/>
          </a:bodyPr>
          <a:lstStyle/>
          <a:p>
            <a:pPr algn="ctr"/>
            <a:r>
              <a:rPr lang="es-PE" sz="3200" b="1" u="sng" dirty="0" smtClean="0"/>
              <a:t>Economías Miembro de APEC </a:t>
            </a:r>
            <a:endParaRPr lang="es-PE" sz="3200" b="1" u="sng" dirty="0"/>
          </a:p>
        </p:txBody>
      </p:sp>
    </p:spTree>
    <p:extLst>
      <p:ext uri="{BB962C8B-B14F-4D97-AF65-F5344CB8AC3E}">
        <p14:creationId xmlns:p14="http://schemas.microsoft.com/office/powerpoint/2010/main" val="36883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7</a:t>
            </a:fld>
            <a:endParaRPr lang="es-ES">
              <a:solidFill>
                <a:prstClr val="black">
                  <a:tint val="75000"/>
                </a:prstClr>
              </a:solidFill>
            </a:endParaRPr>
          </a:p>
        </p:txBody>
      </p:sp>
      <p:pic>
        <p:nvPicPr>
          <p:cNvPr id="1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51520" y="1124744"/>
            <a:ext cx="864096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a:xfrm>
            <a:off x="446856" y="44624"/>
            <a:ext cx="8229600" cy="504056"/>
          </a:xfrm>
        </p:spPr>
        <p:txBody>
          <a:bodyPr>
            <a:normAutofit fontScale="90000"/>
          </a:bodyPr>
          <a:lstStyle/>
          <a:p>
            <a:r>
              <a:rPr lang="es-PE"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es APEC?</a:t>
            </a:r>
            <a:endParaRPr lang="es-PE"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C:\Users\msanchez\Pictures\MRT 20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4234243"/>
            <a:ext cx="3384376" cy="225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67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251520" y="1268761"/>
            <a:ext cx="8640960" cy="4896543"/>
          </a:xfrm>
        </p:spPr>
        <p:txBody>
          <a:bodyPr>
            <a:normAutofit/>
          </a:bodyPr>
          <a:lstStyle/>
          <a:p>
            <a:pPr algn="just"/>
            <a:r>
              <a:rPr lang="es-PE" sz="1800" dirty="0">
                <a:cs typeface="Arial" panose="020B0604020202020204" pitchFamily="34" charset="0"/>
              </a:rPr>
              <a:t>En 1994 en Bogor, Indonesia, los Líderes de las economías se comprometieron a </a:t>
            </a:r>
            <a:r>
              <a:rPr lang="es-PE" sz="1800" b="1" dirty="0">
                <a:cs typeface="Arial" panose="020B0604020202020204" pitchFamily="34" charset="0"/>
              </a:rPr>
              <a:t>alcanzar el libre comercio e inversión</a:t>
            </a:r>
            <a:r>
              <a:rPr lang="es-PE" sz="1800" dirty="0">
                <a:cs typeface="Arial" panose="020B0604020202020204" pitchFamily="34" charset="0"/>
              </a:rPr>
              <a:t> </a:t>
            </a:r>
            <a:r>
              <a:rPr lang="es-PE" sz="1800" i="1" dirty="0" smtClean="0">
                <a:cs typeface="Arial" panose="020B0604020202020204" pitchFamily="34" charset="0"/>
              </a:rPr>
              <a:t>(“free and open </a:t>
            </a:r>
            <a:r>
              <a:rPr lang="es-PE" sz="1800" i="1" dirty="0" err="1" smtClean="0">
                <a:cs typeface="Arial" panose="020B0604020202020204" pitchFamily="34" charset="0"/>
              </a:rPr>
              <a:t>trade</a:t>
            </a:r>
            <a:r>
              <a:rPr lang="es-PE" sz="1800" i="1" dirty="0" smtClean="0">
                <a:cs typeface="Arial" panose="020B0604020202020204" pitchFamily="34" charset="0"/>
              </a:rPr>
              <a:t> and </a:t>
            </a:r>
            <a:r>
              <a:rPr lang="es-PE" sz="1800" i="1" dirty="0" err="1" smtClean="0">
                <a:cs typeface="Arial" panose="020B0604020202020204" pitchFamily="34" charset="0"/>
              </a:rPr>
              <a:t>investment</a:t>
            </a:r>
            <a:r>
              <a:rPr lang="es-PE" sz="1800" i="1" dirty="0" smtClean="0">
                <a:cs typeface="Arial" panose="020B0604020202020204" pitchFamily="34" charset="0"/>
              </a:rPr>
              <a:t>”) </a:t>
            </a:r>
            <a:r>
              <a:rPr lang="es-PE" sz="1800" dirty="0" smtClean="0">
                <a:cs typeface="Arial" panose="020B0604020202020204" pitchFamily="34" charset="0"/>
              </a:rPr>
              <a:t>en </a:t>
            </a:r>
            <a:r>
              <a:rPr lang="es-PE" sz="1800" dirty="0">
                <a:cs typeface="Arial" panose="020B0604020202020204" pitchFamily="34" charset="0"/>
              </a:rPr>
              <a:t>el Asia Pacífico. </a:t>
            </a:r>
            <a:endParaRPr lang="es-PE" sz="1800" dirty="0" smtClean="0">
              <a:cs typeface="Arial" panose="020B0604020202020204" pitchFamily="34" charset="0"/>
            </a:endParaRPr>
          </a:p>
          <a:p>
            <a:pPr marL="0" indent="0" algn="just">
              <a:buNone/>
            </a:pPr>
            <a:endParaRPr lang="es-PE" sz="1000" dirty="0" smtClean="0">
              <a:cs typeface="Arial" panose="020B0604020202020204" pitchFamily="34" charset="0"/>
            </a:endParaRPr>
          </a:p>
          <a:p>
            <a:pPr algn="just"/>
            <a:r>
              <a:rPr lang="es-PE" sz="1800" dirty="0" smtClean="0">
                <a:cs typeface="Arial" panose="020B0604020202020204" pitchFamily="34" charset="0"/>
              </a:rPr>
              <a:t>Las fechas </a:t>
            </a:r>
            <a:r>
              <a:rPr lang="es-PE" sz="1800" dirty="0">
                <a:cs typeface="Arial" panose="020B0604020202020204" pitchFamily="34" charset="0"/>
              </a:rPr>
              <a:t>que se establecieron para lograr dicha meta fueron </a:t>
            </a:r>
            <a:r>
              <a:rPr lang="es-PE" sz="1800" b="1" dirty="0">
                <a:cs typeface="Arial" panose="020B0604020202020204" pitchFamily="34" charset="0"/>
              </a:rPr>
              <a:t>2010 para los miembros industrializados y 2020 para las economías en desarrollo</a:t>
            </a:r>
            <a:r>
              <a:rPr lang="es-PE" sz="1800" dirty="0" smtClean="0">
                <a:cs typeface="Arial" panose="020B0604020202020204" pitchFamily="34" charset="0"/>
              </a:rPr>
              <a:t>.</a:t>
            </a:r>
          </a:p>
          <a:p>
            <a:pPr marL="0" indent="0" algn="just">
              <a:buNone/>
            </a:pPr>
            <a:endParaRPr lang="es-PE" sz="1000" dirty="0" smtClean="0">
              <a:cs typeface="Arial" panose="020B0604020202020204" pitchFamily="34" charset="0"/>
            </a:endParaRPr>
          </a:p>
          <a:p>
            <a:pPr algn="just"/>
            <a:r>
              <a:rPr lang="es-PE" sz="1800" dirty="0" smtClean="0">
                <a:cs typeface="Arial" panose="020B0604020202020204" pitchFamily="34" charset="0"/>
              </a:rPr>
              <a:t>Con </a:t>
            </a:r>
            <a:r>
              <a:rPr lang="es-PE" sz="1800" dirty="0">
                <a:cs typeface="Arial" panose="020B0604020202020204" pitchFamily="34" charset="0"/>
              </a:rPr>
              <a:t>el objetivo de alcanzar las Metas de </a:t>
            </a:r>
            <a:r>
              <a:rPr lang="es-PE" sz="1800" dirty="0" err="1">
                <a:cs typeface="Arial" panose="020B0604020202020204" pitchFamily="34" charset="0"/>
              </a:rPr>
              <a:t>Bogor</a:t>
            </a:r>
            <a:r>
              <a:rPr lang="es-PE" sz="1800" dirty="0">
                <a:cs typeface="Arial" panose="020B0604020202020204" pitchFamily="34" charset="0"/>
              </a:rPr>
              <a:t>, APEC trabaja continuamente en 3 áreas específicas, las cuales son denominadas </a:t>
            </a:r>
            <a:r>
              <a:rPr lang="es-PE" sz="1800" b="1" dirty="0">
                <a:cs typeface="Arial" panose="020B0604020202020204" pitchFamily="34" charset="0"/>
              </a:rPr>
              <a:t>los pilares de APEC</a:t>
            </a:r>
            <a:r>
              <a:rPr lang="es-PE" sz="1800" dirty="0" smtClean="0">
                <a:cs typeface="Arial" panose="020B0604020202020204" pitchFamily="34" charset="0"/>
              </a:rPr>
              <a:t>:</a:t>
            </a:r>
            <a:endParaRPr lang="es-PE" sz="1800" dirty="0" smtClean="0">
              <a:solidFill>
                <a:srgbClr val="FF0000"/>
              </a:solidFill>
              <a:cs typeface="Arial" panose="020B0604020202020204" pitchFamily="34" charset="0"/>
            </a:endParaRPr>
          </a:p>
          <a:p>
            <a:pPr algn="just"/>
            <a:endParaRPr lang="es-PE" sz="1800" dirty="0" smtClean="0">
              <a:cs typeface="Arial" panose="020B0604020202020204" pitchFamily="34" charset="0"/>
            </a:endParaRPr>
          </a:p>
          <a:p>
            <a:pPr algn="just"/>
            <a:endParaRPr lang="es-PE" sz="1800" dirty="0">
              <a:cs typeface="Arial" panose="020B0604020202020204" pitchFamily="34" charset="0"/>
            </a:endParaRPr>
          </a:p>
          <a:p>
            <a:pPr algn="just"/>
            <a:endParaRPr lang="es-PE" sz="1800" dirty="0" smtClean="0">
              <a:cs typeface="Arial" panose="020B0604020202020204" pitchFamily="34" charset="0"/>
            </a:endParaRPr>
          </a:p>
          <a:p>
            <a:pPr algn="just"/>
            <a:endParaRPr lang="es-PE" sz="1800" dirty="0" smtClean="0">
              <a:cs typeface="Arial" panose="020B0604020202020204" pitchFamily="34" charset="0"/>
            </a:endParaRPr>
          </a:p>
          <a:p>
            <a:pPr algn="just"/>
            <a:r>
              <a:rPr lang="es-PE" sz="1800" dirty="0" smtClean="0">
                <a:cs typeface="Arial" panose="020B0604020202020204" pitchFamily="34" charset="0"/>
              </a:rPr>
              <a:t>Para medir el avance de las economías hacia las Metas Bogor, se llevan a cabo evaluaciones basadas en los </a:t>
            </a:r>
            <a:r>
              <a:rPr lang="es-PE" sz="1800" b="1" dirty="0" smtClean="0">
                <a:cs typeface="Arial" panose="020B0604020202020204" pitchFamily="34" charset="0"/>
              </a:rPr>
              <a:t>Individual </a:t>
            </a:r>
            <a:r>
              <a:rPr lang="es-PE" sz="1800" b="1" dirty="0" err="1" smtClean="0">
                <a:cs typeface="Arial" panose="020B0604020202020204" pitchFamily="34" charset="0"/>
              </a:rPr>
              <a:t>Action</a:t>
            </a:r>
            <a:r>
              <a:rPr lang="es-PE" sz="1800" b="1" dirty="0" smtClean="0">
                <a:cs typeface="Arial" panose="020B0604020202020204" pitchFamily="34" charset="0"/>
              </a:rPr>
              <a:t> </a:t>
            </a:r>
            <a:r>
              <a:rPr lang="es-PE" sz="1800" b="1" dirty="0" err="1" smtClean="0">
                <a:cs typeface="Arial" panose="020B0604020202020204" pitchFamily="34" charset="0"/>
              </a:rPr>
              <a:t>Plans</a:t>
            </a:r>
            <a:r>
              <a:rPr lang="es-PE" sz="1800" b="1" dirty="0" smtClean="0">
                <a:cs typeface="Arial" panose="020B0604020202020204" pitchFamily="34" charset="0"/>
              </a:rPr>
              <a:t> (IAP)</a:t>
            </a:r>
            <a:r>
              <a:rPr lang="es-PE" sz="1800" dirty="0" smtClean="0">
                <a:cs typeface="Arial" panose="020B0604020202020204" pitchFamily="34" charset="0"/>
              </a:rPr>
              <a:t> informadas por cada economía y los </a:t>
            </a:r>
            <a:r>
              <a:rPr lang="es-PE" sz="1800" b="1" dirty="0" err="1" smtClean="0">
                <a:cs typeface="Arial" panose="020B0604020202020204" pitchFamily="34" charset="0"/>
              </a:rPr>
              <a:t>Collective</a:t>
            </a:r>
            <a:r>
              <a:rPr lang="es-PE" sz="1800" b="1" dirty="0" smtClean="0">
                <a:cs typeface="Arial" panose="020B0604020202020204" pitchFamily="34" charset="0"/>
              </a:rPr>
              <a:t> </a:t>
            </a:r>
            <a:r>
              <a:rPr lang="es-PE" sz="1800" b="1" dirty="0" err="1" smtClean="0">
                <a:cs typeface="Arial" panose="020B0604020202020204" pitchFamily="34" charset="0"/>
              </a:rPr>
              <a:t>Action</a:t>
            </a:r>
            <a:r>
              <a:rPr lang="es-PE" sz="1800" b="1" dirty="0" smtClean="0">
                <a:cs typeface="Arial" panose="020B0604020202020204" pitchFamily="34" charset="0"/>
              </a:rPr>
              <a:t> </a:t>
            </a:r>
            <a:r>
              <a:rPr lang="es-PE" sz="1800" b="1" dirty="0" err="1" smtClean="0">
                <a:cs typeface="Arial" panose="020B0604020202020204" pitchFamily="34" charset="0"/>
              </a:rPr>
              <a:t>Plans</a:t>
            </a:r>
            <a:r>
              <a:rPr lang="es-PE" sz="1800" b="1" dirty="0" smtClean="0">
                <a:cs typeface="Arial" panose="020B0604020202020204" pitchFamily="34" charset="0"/>
              </a:rPr>
              <a:t> (CAPS). </a:t>
            </a:r>
          </a:p>
        </p:txBody>
      </p:sp>
      <p:pic>
        <p:nvPicPr>
          <p:cNvPr id="5"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8</a:t>
            </a:fld>
            <a:endParaRPr lang="es-ES">
              <a:solidFill>
                <a:prstClr val="black">
                  <a:tint val="75000"/>
                </a:prstClr>
              </a:solidFill>
            </a:endParaRPr>
          </a:p>
        </p:txBody>
      </p:sp>
      <p:graphicFrame>
        <p:nvGraphicFramePr>
          <p:cNvPr id="7" name="6 Diagrama"/>
          <p:cNvGraphicFramePr/>
          <p:nvPr>
            <p:extLst>
              <p:ext uri="{D42A27DB-BD31-4B8C-83A1-F6EECF244321}">
                <p14:modId xmlns:p14="http://schemas.microsoft.com/office/powerpoint/2010/main" val="187759813"/>
              </p:ext>
            </p:extLst>
          </p:nvPr>
        </p:nvGraphicFramePr>
        <p:xfrm>
          <a:off x="683568" y="3933056"/>
          <a:ext cx="8064896" cy="7920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a:xfrm>
            <a:off x="446856" y="44624"/>
            <a:ext cx="8229600" cy="504056"/>
          </a:xfrm>
        </p:spPr>
        <p:txBody>
          <a:bodyPr>
            <a:normAutofit fontScale="90000"/>
          </a:bodyPr>
          <a:lstStyle/>
          <a:p>
            <a:r>
              <a:rPr lang="es-PE"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es APEC?</a:t>
            </a:r>
            <a:endParaRPr lang="es-PE"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623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i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076950"/>
            <a:ext cx="91392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251520" y="1268759"/>
            <a:ext cx="8640960" cy="5328593"/>
          </a:xfrm>
        </p:spPr>
        <p:txBody>
          <a:bodyPr numCol="1">
            <a:normAutofit/>
          </a:bodyPr>
          <a:lstStyle/>
          <a:p>
            <a:pPr lvl="0" algn="just"/>
            <a:r>
              <a:rPr lang="es-PE" sz="2000" dirty="0" smtClean="0">
                <a:cs typeface="Arial" panose="020B0604020202020204" pitchFamily="34" charset="0"/>
              </a:rPr>
              <a:t>Los Planes </a:t>
            </a:r>
            <a:r>
              <a:rPr lang="es-PE" sz="2000" dirty="0">
                <a:cs typeface="Arial" panose="020B0604020202020204" pitchFamily="34" charset="0"/>
              </a:rPr>
              <a:t>de Acción Individual (IAP) </a:t>
            </a:r>
            <a:r>
              <a:rPr lang="es-PE" sz="2000" dirty="0" smtClean="0">
                <a:cs typeface="Arial" panose="020B0604020202020204" pitchFamily="34" charset="0"/>
              </a:rPr>
              <a:t>actualmente abarcan 15 temas:</a:t>
            </a:r>
          </a:p>
          <a:p>
            <a:pPr marL="457200" lvl="0" indent="-457200" algn="just">
              <a:buFont typeface="+mj-lt"/>
              <a:buAutoNum type="arabicPeriod"/>
            </a:pPr>
            <a:endParaRPr lang="es-PE" sz="2000" dirty="0" smtClean="0">
              <a:cs typeface="Arial" panose="020B0604020202020204" pitchFamily="34" charset="0"/>
            </a:endParaRPr>
          </a:p>
          <a:p>
            <a:pPr marL="457200" lvl="0" indent="-457200" algn="just">
              <a:buFont typeface="+mj-lt"/>
              <a:buAutoNum type="arabicPeriod"/>
            </a:pPr>
            <a:endParaRPr lang="es-PE" sz="2000" dirty="0">
              <a:cs typeface="Arial" panose="020B0604020202020204" pitchFamily="34" charset="0"/>
            </a:endParaRPr>
          </a:p>
          <a:p>
            <a:pPr marL="457200" lvl="0" indent="-457200" algn="just">
              <a:buFont typeface="+mj-lt"/>
              <a:buAutoNum type="arabicPeriod"/>
            </a:pPr>
            <a:endParaRPr lang="es-PE" sz="2000" dirty="0" smtClean="0">
              <a:cs typeface="Arial" panose="020B0604020202020204" pitchFamily="34" charset="0"/>
            </a:endParaRPr>
          </a:p>
          <a:p>
            <a:pPr marL="457200" lvl="0" indent="-457200" algn="just">
              <a:buFont typeface="+mj-lt"/>
              <a:buAutoNum type="arabicPeriod"/>
            </a:pPr>
            <a:endParaRPr lang="es-PE" sz="2000" dirty="0">
              <a:cs typeface="Arial" panose="020B0604020202020204" pitchFamily="34" charset="0"/>
            </a:endParaRPr>
          </a:p>
          <a:p>
            <a:pPr marL="457200" lvl="0" indent="-457200" algn="just">
              <a:buFont typeface="+mj-lt"/>
              <a:buAutoNum type="arabicPeriod"/>
            </a:pPr>
            <a:endParaRPr lang="es-PE" sz="2000" dirty="0" smtClean="0">
              <a:cs typeface="Arial" panose="020B0604020202020204" pitchFamily="34" charset="0"/>
            </a:endParaRPr>
          </a:p>
          <a:p>
            <a:pPr marL="457200" lvl="0" indent="-457200" algn="just">
              <a:buFont typeface="+mj-lt"/>
              <a:buAutoNum type="arabicPeriod"/>
            </a:pPr>
            <a:endParaRPr lang="es-PE" sz="2000" dirty="0">
              <a:cs typeface="Arial" panose="020B0604020202020204" pitchFamily="34" charset="0"/>
            </a:endParaRPr>
          </a:p>
          <a:p>
            <a:pPr marL="457200" lvl="0" indent="-457200" algn="just">
              <a:buFont typeface="+mj-lt"/>
              <a:buAutoNum type="arabicPeriod"/>
            </a:pPr>
            <a:endParaRPr lang="es-PE" sz="2000" dirty="0">
              <a:cs typeface="Arial" panose="020B0604020202020204" pitchFamily="34" charset="0"/>
            </a:endParaRPr>
          </a:p>
          <a:p>
            <a:pPr algn="just"/>
            <a:endParaRPr lang="es-PE" sz="2000" dirty="0" smtClean="0">
              <a:cs typeface="Arial" panose="020B0604020202020204" pitchFamily="34" charset="0"/>
            </a:endParaRPr>
          </a:p>
          <a:p>
            <a:pPr marL="0" indent="0" algn="just">
              <a:buNone/>
            </a:pPr>
            <a:endParaRPr lang="es-PE" sz="2000" dirty="0" smtClean="0">
              <a:cs typeface="Arial" panose="020B0604020202020204" pitchFamily="34" charset="0"/>
            </a:endParaRPr>
          </a:p>
          <a:p>
            <a:pPr algn="just"/>
            <a:r>
              <a:rPr lang="es-PE" sz="2000" dirty="0" smtClean="0">
                <a:cs typeface="Arial" panose="020B0604020202020204" pitchFamily="34" charset="0"/>
              </a:rPr>
              <a:t>En 2016, el Perú estará a cargo de la coordinación de la elaboración de </a:t>
            </a:r>
            <a:r>
              <a:rPr lang="es-PE" sz="2000" dirty="0">
                <a:cs typeface="Arial" panose="020B0604020202020204" pitchFamily="34" charset="0"/>
              </a:rPr>
              <a:t>l</a:t>
            </a:r>
            <a:r>
              <a:rPr lang="es-PE" sz="2000" dirty="0" smtClean="0">
                <a:cs typeface="Arial" panose="020B0604020202020204" pitchFamily="34" charset="0"/>
              </a:rPr>
              <a:t>a evaluación de los avances hacia las Metas de </a:t>
            </a:r>
            <a:r>
              <a:rPr lang="es-PE" sz="2000" dirty="0" err="1" smtClean="0">
                <a:cs typeface="Arial" panose="020B0604020202020204" pitchFamily="34" charset="0"/>
              </a:rPr>
              <a:t>Bogor</a:t>
            </a:r>
            <a:r>
              <a:rPr lang="es-PE" sz="2000" dirty="0" smtClean="0">
                <a:cs typeface="Arial" panose="020B0604020202020204" pitchFamily="34" charset="0"/>
              </a:rPr>
              <a:t>. </a:t>
            </a:r>
            <a:endParaRPr lang="es-PE" sz="2000" dirty="0">
              <a:cs typeface="Arial" panose="020B0604020202020204" pitchFamily="34" charset="0"/>
            </a:endParaRPr>
          </a:p>
        </p:txBody>
      </p:sp>
      <p:pic>
        <p:nvPicPr>
          <p:cNvPr id="5"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 y="0"/>
            <a:ext cx="9132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2FAFD2E2-6BA3-4E9D-A466-09BEDE672F49}" type="slidenum">
              <a:rPr lang="es-ES" smtClean="0">
                <a:solidFill>
                  <a:prstClr val="black">
                    <a:tint val="75000"/>
                  </a:prstClr>
                </a:solidFill>
              </a:rPr>
              <a:pPr>
                <a:defRPr/>
              </a:pPr>
              <a:t>9</a:t>
            </a:fld>
            <a:endParaRPr lang="es-ES">
              <a:solidFill>
                <a:prstClr val="black">
                  <a:tint val="75000"/>
                </a:prstClr>
              </a:solidFill>
            </a:endParaRPr>
          </a:p>
        </p:txBody>
      </p:sp>
      <p:graphicFrame>
        <p:nvGraphicFramePr>
          <p:cNvPr id="9" name="8 Diagrama"/>
          <p:cNvGraphicFramePr/>
          <p:nvPr>
            <p:extLst>
              <p:ext uri="{D42A27DB-BD31-4B8C-83A1-F6EECF244321}">
                <p14:modId xmlns:p14="http://schemas.microsoft.com/office/powerpoint/2010/main" val="3891881476"/>
              </p:ext>
            </p:extLst>
          </p:nvPr>
        </p:nvGraphicFramePr>
        <p:xfrm>
          <a:off x="179512" y="1916832"/>
          <a:ext cx="8640960" cy="2808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8" descr="CABECERA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Título"/>
          <p:cNvSpPr txBox="1">
            <a:spLocks/>
          </p:cNvSpPr>
          <p:nvPr/>
        </p:nvSpPr>
        <p:spPr>
          <a:xfrm>
            <a:off x="446856" y="202332"/>
            <a:ext cx="8229600" cy="50405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es APEC?</a:t>
            </a:r>
            <a:endParaRPr lang="es-PE"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169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5530</TotalTime>
  <Words>3288</Words>
  <Application>Microsoft Office PowerPoint</Application>
  <PresentationFormat>Presentación en pantalla (4:3)</PresentationFormat>
  <Paragraphs>563</Paragraphs>
  <Slides>44</Slides>
  <Notes>44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Tema de Office</vt:lpstr>
      <vt:lpstr>Hoja de cálculo</vt:lpstr>
      <vt:lpstr>Presentación de PowerPoint</vt:lpstr>
      <vt:lpstr>Presentación de PowerPoint</vt:lpstr>
      <vt:lpstr>Presentación de PowerPoint</vt:lpstr>
      <vt:lpstr>Presentación de PowerPoint</vt:lpstr>
      <vt:lpstr>¿Qué es APEC?</vt:lpstr>
      <vt:lpstr>Presentación de PowerPoint</vt:lpstr>
      <vt:lpstr>¿Qué es APEC?</vt:lpstr>
      <vt:lpstr>¿Qué es APEC?</vt:lpstr>
      <vt:lpstr>Presentación de PowerPoint</vt:lpstr>
      <vt:lpstr>¿Qué es APEC?</vt:lpstr>
      <vt:lpstr>Presentación de PowerPoint</vt:lpstr>
      <vt:lpstr>Beneficios de APEC para el Perú</vt:lpstr>
      <vt:lpstr>Beneficios de APEC para el Perú</vt:lpstr>
      <vt:lpstr>Beneficios de APEC para el Perú</vt:lpstr>
      <vt:lpstr>Beneficios de APEC para el Perú</vt:lpstr>
      <vt:lpstr>Presentación de PowerPoint</vt:lpstr>
      <vt:lpstr>Beneficios de APEC para el Perú</vt:lpstr>
      <vt:lpstr>Presentación de PowerPoint</vt:lpstr>
      <vt:lpstr>Presentación de PowerPoint</vt:lpstr>
      <vt:lpstr>Beneficios de APEC para el Perú</vt:lpstr>
      <vt:lpstr>Beneficios de APEC para el Perú</vt:lpstr>
      <vt:lpstr>Presentación de PowerPoint</vt:lpstr>
      <vt:lpstr>Presentación de PowerPoint</vt:lpstr>
      <vt:lpstr>Presentación de PowerPoint</vt:lpstr>
      <vt:lpstr>Presentación de PowerPoint</vt:lpstr>
      <vt:lpstr>Agenda del Perú para APEC 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Fe Aguilar</dc:creator>
  <cp:lastModifiedBy>Mincetur</cp:lastModifiedBy>
  <cp:revision>278</cp:revision>
  <cp:lastPrinted>2015-08-13T16:54:16Z</cp:lastPrinted>
  <dcterms:created xsi:type="dcterms:W3CDTF">2015-06-26T22:23:18Z</dcterms:created>
  <dcterms:modified xsi:type="dcterms:W3CDTF">2015-09-03T12:06:20Z</dcterms:modified>
</cp:coreProperties>
</file>