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5.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59" r:id="rId2"/>
    <p:sldId id="464" r:id="rId3"/>
    <p:sldId id="473" r:id="rId4"/>
    <p:sldId id="471" r:id="rId5"/>
    <p:sldId id="466" r:id="rId6"/>
    <p:sldId id="467" r:id="rId7"/>
    <p:sldId id="474" r:id="rId8"/>
    <p:sldId id="472" r:id="rId9"/>
    <p:sldId id="476" r:id="rId10"/>
    <p:sldId id="483" r:id="rId11"/>
    <p:sldId id="486" r:id="rId12"/>
    <p:sldId id="487" r:id="rId13"/>
    <p:sldId id="490" r:id="rId14"/>
    <p:sldId id="478" r:id="rId15"/>
    <p:sldId id="480" r:id="rId16"/>
    <p:sldId id="481" r:id="rId17"/>
    <p:sldId id="482" r:id="rId18"/>
    <p:sldId id="500" r:id="rId19"/>
    <p:sldId id="493" r:id="rId20"/>
    <p:sldId id="485" r:id="rId21"/>
    <p:sldId id="494" r:id="rId22"/>
    <p:sldId id="442" r:id="rId23"/>
    <p:sldId id="499" r:id="rId24"/>
    <p:sldId id="498" r:id="rId25"/>
    <p:sldId id="495" r:id="rId26"/>
    <p:sldId id="501" r:id="rId27"/>
    <p:sldId id="475" r:id="rId28"/>
    <p:sldId id="450" r:id="rId29"/>
    <p:sldId id="484" r:id="rId30"/>
    <p:sldId id="491" r:id="rId31"/>
    <p:sldId id="492" r:id="rId32"/>
  </p:sldIdLst>
  <p:sldSz cx="9144000" cy="6858000" type="screen4x3"/>
  <p:notesSz cx="6858000" cy="9144000"/>
  <p:defaultTextStyle>
    <a:defPPr>
      <a:defRPr lang="es-CO"/>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439539"/>
    <a:srgbClr val="DE3F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34" autoAdjust="0"/>
    <p:restoredTop sz="60749" autoAdjust="0"/>
  </p:normalViewPr>
  <p:slideViewPr>
    <p:cSldViewPr>
      <p:cViewPr>
        <p:scale>
          <a:sx n="60" d="100"/>
          <a:sy n="60" d="100"/>
        </p:scale>
        <p:origin x="-151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rivera\AppData\Local\Microsoft\Windows\Temporary%20Internet%20Files\Content.Outlook\MLAFIC2P\BASE%20EXPO%2009-AG14.xlsb"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lrivera\AppData\Local\Microsoft\Windows\Temporary%20Internet%20Files\Content.Outlook\MLAFIC2P\Comparaci&#243;n%20AP.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HECHO%20LACOUTURE\Dropbox\Alianza%20del%20Pac&#237;fico\Documentos%20generales\Protocolo%20Comercial\IED%20Alianza%20del%20Pac&#237;fic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romero\Downloads\Trade_Map_-_Lista_de_los_exportadores_para_el_producto_seleccionado_(Todos_los_producto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O"/>
  <c:style val="5"/>
  <c:chart>
    <c:title>
      <c:tx>
        <c:rich>
          <a:bodyPr rot="0" vert="horz"/>
          <a:lstStyle/>
          <a:p>
            <a:pPr>
              <a:defRPr lang="en-US" sz="1600" b="1" kern="1200">
                <a:solidFill>
                  <a:srgbClr val="595959"/>
                </a:solidFill>
                <a:latin typeface="Arial"/>
                <a:ea typeface="+mn-ea"/>
                <a:cs typeface="Arial"/>
              </a:defRPr>
            </a:pPr>
            <a:r>
              <a:rPr lang="en-US" sz="1600" b="1" kern="1200" dirty="0" err="1">
                <a:solidFill>
                  <a:srgbClr val="595959"/>
                </a:solidFill>
                <a:latin typeface="Arial"/>
                <a:ea typeface="+mn-ea"/>
                <a:cs typeface="Arial"/>
              </a:rPr>
              <a:t>Exportaciones</a:t>
            </a:r>
            <a:r>
              <a:rPr lang="en-US" sz="1600" b="1" kern="1200" dirty="0">
                <a:solidFill>
                  <a:srgbClr val="595959"/>
                </a:solidFill>
                <a:latin typeface="Arial"/>
                <a:ea typeface="+mn-ea"/>
                <a:cs typeface="Arial"/>
              </a:rPr>
              <a:t> no </a:t>
            </a:r>
            <a:r>
              <a:rPr lang="en-US" sz="1600" b="1" kern="1200" dirty="0" err="1">
                <a:solidFill>
                  <a:srgbClr val="595959"/>
                </a:solidFill>
                <a:latin typeface="Arial"/>
                <a:ea typeface="+mn-ea"/>
                <a:cs typeface="Arial"/>
              </a:rPr>
              <a:t>minero</a:t>
            </a:r>
            <a:r>
              <a:rPr lang="en-US" sz="1600" b="1" kern="1200" dirty="0">
                <a:solidFill>
                  <a:srgbClr val="595959"/>
                </a:solidFill>
                <a:latin typeface="Arial"/>
                <a:ea typeface="+mn-ea"/>
                <a:cs typeface="Arial"/>
              </a:rPr>
              <a:t> </a:t>
            </a:r>
            <a:r>
              <a:rPr lang="en-US" sz="1600" b="1" kern="1200" dirty="0" err="1">
                <a:solidFill>
                  <a:srgbClr val="595959"/>
                </a:solidFill>
                <a:latin typeface="Arial"/>
                <a:ea typeface="+mn-ea"/>
                <a:cs typeface="Arial"/>
              </a:rPr>
              <a:t>energéticas</a:t>
            </a:r>
            <a:r>
              <a:rPr lang="en-US" sz="1600" b="1" kern="1200" dirty="0">
                <a:solidFill>
                  <a:srgbClr val="595959"/>
                </a:solidFill>
                <a:latin typeface="Arial"/>
                <a:ea typeface="+mn-ea"/>
                <a:cs typeface="Arial"/>
              </a:rPr>
              <a:t> de Colombia al </a:t>
            </a:r>
            <a:r>
              <a:rPr lang="en-US" sz="1600" b="1" kern="1200" dirty="0" err="1">
                <a:solidFill>
                  <a:srgbClr val="595959"/>
                </a:solidFill>
                <a:latin typeface="Arial"/>
                <a:ea typeface="+mn-ea"/>
                <a:cs typeface="Arial"/>
              </a:rPr>
              <a:t>mundo</a:t>
            </a:r>
            <a:endParaRPr lang="en-US" sz="1600" b="1" kern="1200" dirty="0">
              <a:solidFill>
                <a:srgbClr val="595959"/>
              </a:solidFill>
              <a:latin typeface="Arial"/>
              <a:ea typeface="+mn-ea"/>
              <a:cs typeface="Arial"/>
            </a:endParaRPr>
          </a:p>
          <a:p>
            <a:pPr>
              <a:defRPr lang="en-US" sz="1600" b="1" kern="1200">
                <a:solidFill>
                  <a:srgbClr val="595959"/>
                </a:solidFill>
                <a:latin typeface="Arial"/>
                <a:ea typeface="+mn-ea"/>
                <a:cs typeface="Arial"/>
              </a:defRPr>
            </a:pPr>
            <a:r>
              <a:rPr lang="en-US" sz="1600" b="1" kern="1200" dirty="0">
                <a:solidFill>
                  <a:srgbClr val="595959"/>
                </a:solidFill>
                <a:latin typeface="Arial"/>
                <a:ea typeface="+mn-ea"/>
                <a:cs typeface="Arial"/>
              </a:rPr>
              <a:t> </a:t>
            </a:r>
            <a:r>
              <a:rPr lang="en-US" sz="1600" b="1" kern="1200" dirty="0" err="1">
                <a:solidFill>
                  <a:srgbClr val="595959"/>
                </a:solidFill>
                <a:latin typeface="Arial"/>
                <a:ea typeface="+mn-ea"/>
                <a:cs typeface="Arial"/>
              </a:rPr>
              <a:t>Promedio</a:t>
            </a:r>
            <a:r>
              <a:rPr lang="en-US" sz="1600" b="1" kern="1200" dirty="0">
                <a:solidFill>
                  <a:srgbClr val="595959"/>
                </a:solidFill>
                <a:latin typeface="Arial"/>
                <a:ea typeface="+mn-ea"/>
                <a:cs typeface="Arial"/>
              </a:rPr>
              <a:t> 2009-2014</a:t>
            </a:r>
          </a:p>
        </c:rich>
      </c:tx>
      <c:layout>
        <c:manualLayout>
          <c:xMode val="edge"/>
          <c:yMode val="edge"/>
          <c:x val="0.110059768224001"/>
          <c:y val="5.6001398712100109E-3"/>
        </c:manualLayout>
      </c:layout>
    </c:title>
    <c:plotArea>
      <c:layout>
        <c:manualLayout>
          <c:layoutTarget val="inner"/>
          <c:xMode val="edge"/>
          <c:yMode val="edge"/>
          <c:x val="0.23380289707179303"/>
          <c:y val="0.26089036702015206"/>
          <c:w val="0.51565806817075199"/>
          <c:h val="0.67368231486824004"/>
        </c:manualLayout>
      </c:layout>
      <c:pieChart>
        <c:varyColors val="1"/>
        <c:ser>
          <c:idx val="0"/>
          <c:order val="0"/>
          <c:tx>
            <c:strRef>
              <c:f>Graficas!$C$3</c:f>
              <c:strCache>
                <c:ptCount val="1"/>
                <c:pt idx="0">
                  <c:v>Par. Prom. 09-13</c:v>
                </c:pt>
              </c:strCache>
            </c:strRef>
          </c:tx>
          <c:dPt>
            <c:idx val="0"/>
          </c:dPt>
          <c:dPt>
            <c:idx val="1"/>
          </c:dPt>
          <c:dLbls>
            <c:dLbl>
              <c:idx val="0"/>
              <c:layout>
                <c:manualLayout>
                  <c:x val="-0.22663833907095804"/>
                  <c:y val="-4.2380042879396401E-3"/>
                </c:manualLayout>
              </c:layout>
              <c:tx>
                <c:rich>
                  <a:bodyPr/>
                  <a:lstStyle/>
                  <a:p>
                    <a:r>
                      <a:rPr lang="en-US"/>
                      <a:t>Resto del mundo 48%</a:t>
                    </a:r>
                  </a:p>
                </c:rich>
              </c:tx>
              <c:dLblPos val="bestFit"/>
              <c:showVal val="1"/>
              <c:showCatName val="1"/>
              <c:extLst>
                <c:ext xmlns:c15="http://schemas.microsoft.com/office/drawing/2012/chart" uri="{CE6537A1-D6FC-4f65-9D91-7224C49458BB}">
                  <c15:layout/>
                </c:ext>
              </c:extLst>
            </c:dLbl>
            <c:dLbl>
              <c:idx val="1"/>
              <c:layout>
                <c:manualLayout>
                  <c:x val="0.23608573670140903"/>
                  <c:y val="-0.12401623833910902"/>
                </c:manualLayout>
              </c:layout>
              <c:tx>
                <c:rich>
                  <a:bodyPr/>
                  <a:lstStyle/>
                  <a:p>
                    <a:r>
                      <a:rPr lang="es-CO"/>
                      <a:t>Resto de América Latina y Caribe 39%</a:t>
                    </a:r>
                  </a:p>
                </c:rich>
              </c:tx>
              <c:dLblPos val="bestFit"/>
              <c:showVal val="1"/>
              <c:showCatName val="1"/>
              <c:extLst>
                <c:ext xmlns:c15="http://schemas.microsoft.com/office/drawing/2012/chart" uri="{CE6537A1-D6FC-4f65-9D91-7224C49458BB}">
                  <c15:layout/>
                </c:ext>
              </c:extLst>
            </c:dLbl>
            <c:dLbl>
              <c:idx val="2"/>
              <c:layout>
                <c:manualLayout>
                  <c:x val="0.110507954534544"/>
                  <c:y val="0.16348407524612005"/>
                </c:manualLayout>
              </c:layout>
              <c:tx>
                <c:rich>
                  <a:bodyPr rot="0" vert="horz"/>
                  <a:lstStyle/>
                  <a:p>
                    <a:pPr>
                      <a:defRPr b="1"/>
                    </a:pPr>
                    <a:r>
                      <a:rPr lang="en-US" b="1"/>
                      <a:t>CL-MX-PE</a:t>
                    </a:r>
                  </a:p>
                  <a:p>
                    <a:pPr>
                      <a:defRPr b="1"/>
                    </a:pPr>
                    <a:r>
                      <a:rPr lang="en-US" b="1"/>
                      <a:t>13%</a:t>
                    </a:r>
                  </a:p>
                </c:rich>
              </c:tx>
              <c:spPr/>
              <c:dLblPos val="bestFit"/>
              <c:showVal val="1"/>
              <c:showCatName val="1"/>
              <c:extLst>
                <c:ext xmlns:c15="http://schemas.microsoft.com/office/drawing/2012/chart" uri="{CE6537A1-D6FC-4f65-9D91-7224C49458BB}">
                  <c15:layout/>
                </c:ext>
              </c:extLst>
            </c:dLbl>
            <c:spPr>
              <a:noFill/>
              <a:ln>
                <a:noFill/>
              </a:ln>
              <a:effectLst/>
            </c:spPr>
            <c:txPr>
              <a:bodyPr rot="0" vert="horz"/>
              <a:lstStyle/>
              <a:p>
                <a:pPr>
                  <a:defRPr/>
                </a:pPr>
                <a:endParaRPr lang="es-CO"/>
              </a:p>
            </c:txPr>
            <c:dLblPos val="inEnd"/>
            <c:showVal val="1"/>
            <c:showCatName val="1"/>
            <c:showLeaderLines val="1"/>
            <c:extLst>
              <c:ext xmlns:c15="http://schemas.microsoft.com/office/drawing/2012/chart" uri="{CE6537A1-D6FC-4f65-9D91-7224C49458BB}"/>
            </c:extLst>
          </c:dLbls>
          <c:cat>
            <c:strRef>
              <c:f>Graficas!$A$4:$A$6</c:f>
              <c:strCache>
                <c:ptCount val="3"/>
                <c:pt idx="0">
                  <c:v>Resto Mundo</c:v>
                </c:pt>
                <c:pt idx="1">
                  <c:v>Resto A.L.C.</c:v>
                </c:pt>
                <c:pt idx="2">
                  <c:v>A.P.</c:v>
                </c:pt>
              </c:strCache>
            </c:strRef>
          </c:cat>
          <c:val>
            <c:numRef>
              <c:f>Graficas!$C$4:$C$6</c:f>
              <c:numCache>
                <c:formatCode>0%</c:formatCode>
                <c:ptCount val="3"/>
                <c:pt idx="0">
                  <c:v>0.476733463478276</c:v>
                </c:pt>
                <c:pt idx="1">
                  <c:v>0.39120975172203803</c:v>
                </c:pt>
                <c:pt idx="2">
                  <c:v>0.13205678479968599</c:v>
                </c:pt>
              </c:numCache>
            </c:numRef>
          </c:val>
        </c:ser>
        <c:dLbls>
          <c:showPercent val="1"/>
        </c:dLbls>
        <c:firstSliceAng val="0"/>
      </c:pieChart>
    </c:plotArea>
    <c:plotVisOnly val="1"/>
    <c:dispBlanksAs val="zero"/>
  </c:chart>
  <c:txPr>
    <a:bodyPr/>
    <a:lstStyle/>
    <a:p>
      <a:pPr>
        <a:defRPr sz="1800"/>
      </a:pPr>
      <a:endParaRPr lang="es-CO"/>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O"/>
  <c:style val="26"/>
  <c:clrMapOvr bg1="lt1" tx1="dk1" bg2="lt2" tx2="dk2" accent1="accent1" accent2="accent2" accent3="accent3" accent4="accent4" accent5="accent5" accent6="accent6" hlink="hlink" folHlink="folHlink"/>
  <c:chart>
    <c:title>
      <c:tx>
        <c:rich>
          <a:bodyPr/>
          <a:lstStyle/>
          <a:p>
            <a:pPr>
              <a:defRPr/>
            </a:pPr>
            <a:r>
              <a:rPr lang="en-US" dirty="0"/>
              <a:t>PIB </a:t>
            </a:r>
            <a:r>
              <a:rPr lang="en-US" sz="1400" dirty="0"/>
              <a:t>(</a:t>
            </a:r>
            <a:r>
              <a:rPr lang="en-US" sz="1400" dirty="0" err="1"/>
              <a:t>precios</a:t>
            </a:r>
            <a:r>
              <a:rPr lang="en-US" sz="1400" dirty="0"/>
              <a:t> </a:t>
            </a:r>
            <a:r>
              <a:rPr lang="en-US" sz="1400" dirty="0" err="1"/>
              <a:t>corrientes</a:t>
            </a:r>
            <a:r>
              <a:rPr lang="en-US" sz="1400" dirty="0"/>
              <a:t> </a:t>
            </a:r>
            <a:r>
              <a:rPr lang="en-US" sz="1400" dirty="0" smtClean="0"/>
              <a:t>USD)</a:t>
            </a:r>
            <a:endParaRPr lang="en-US" sz="1400" dirty="0"/>
          </a:p>
        </c:rich>
      </c:tx>
      <c:layout/>
    </c:title>
    <c:plotArea>
      <c:layout>
        <c:manualLayout>
          <c:layoutTarget val="inner"/>
          <c:xMode val="edge"/>
          <c:yMode val="edge"/>
          <c:x val="0.17705709919187904"/>
          <c:y val="0.14022505429741902"/>
          <c:w val="0.59128416991751076"/>
          <c:h val="0.43880134267421705"/>
        </c:manualLayout>
      </c:layout>
      <c:barChart>
        <c:barDir val="col"/>
        <c:grouping val="clustered"/>
        <c:ser>
          <c:idx val="0"/>
          <c:order val="0"/>
          <c:tx>
            <c:strRef>
              <c:f>'PIB AP'!$D$4</c:f>
              <c:strCache>
                <c:ptCount val="1"/>
                <c:pt idx="0">
                  <c:v>PIB (precios corrientes US$)</c:v>
                </c:pt>
              </c:strCache>
            </c:strRef>
          </c:tx>
          <c:dPt>
            <c:idx val="0"/>
            <c:spPr>
              <a:solidFill>
                <a:sysClr val="window" lastClr="FFFFFF">
                  <a:lumMod val="85000"/>
                </a:sysClr>
              </a:solidFill>
            </c:spPr>
          </c:dPt>
          <c:dPt>
            <c:idx val="1"/>
            <c:spPr>
              <a:solidFill>
                <a:srgbClr val="D9D9D9"/>
              </a:solidFill>
            </c:spPr>
          </c:dPt>
          <c:dPt>
            <c:idx val="2"/>
            <c:spPr>
              <a:solidFill>
                <a:srgbClr val="D9D9D9"/>
              </a:solidFill>
            </c:spPr>
          </c:dPt>
          <c:dPt>
            <c:idx val="3"/>
            <c:spPr>
              <a:solidFill>
                <a:srgbClr val="D9D9D9"/>
              </a:solidFill>
            </c:spPr>
          </c:dPt>
          <c:dPt>
            <c:idx val="4"/>
            <c:spPr>
              <a:solidFill>
                <a:srgbClr val="D9D9D9"/>
              </a:solidFill>
            </c:spPr>
          </c:dPt>
          <c:dPt>
            <c:idx val="5"/>
            <c:spPr>
              <a:solidFill>
                <a:srgbClr val="D9D9D9"/>
              </a:solidFill>
            </c:spPr>
          </c:dPt>
          <c:dPt>
            <c:idx val="6"/>
            <c:spPr>
              <a:solidFill>
                <a:srgbClr val="D9D9D9"/>
              </a:solidFill>
            </c:spPr>
          </c:dPt>
          <c:dPt>
            <c:idx val="7"/>
            <c:spPr>
              <a:solidFill>
                <a:srgbClr val="9BBB59"/>
              </a:solidFill>
            </c:spPr>
          </c:dPt>
          <c:dPt>
            <c:idx val="8"/>
            <c:spPr>
              <a:solidFill>
                <a:srgbClr val="D9D9D9"/>
              </a:solidFill>
            </c:spPr>
          </c:dPt>
          <c:dPt>
            <c:idx val="9"/>
            <c:spPr>
              <a:solidFill>
                <a:srgbClr val="D9D9D9"/>
              </a:solidFill>
            </c:spPr>
          </c:dPt>
          <c:cat>
            <c:multiLvlStrRef>
              <c:f>'PIB AP'!$B$5:$C$14</c:f>
              <c:multiLvlStrCache>
                <c:ptCount val="10"/>
                <c:lvl>
                  <c:pt idx="0">
                    <c:v>EE.UU</c:v>
                  </c:pt>
                  <c:pt idx="1">
                    <c:v>China</c:v>
                  </c:pt>
                  <c:pt idx="2">
                    <c:v>Japón</c:v>
                  </c:pt>
                  <c:pt idx="3">
                    <c:v>Alemania</c:v>
                  </c:pt>
                  <c:pt idx="4">
                    <c:v>Francia</c:v>
                  </c:pt>
                  <c:pt idx="5">
                    <c:v>Reino Unido</c:v>
                  </c:pt>
                  <c:pt idx="6">
                    <c:v>Brasil</c:v>
                  </c:pt>
                  <c:pt idx="7">
                    <c:v>AP</c:v>
                  </c:pt>
                  <c:pt idx="8">
                    <c:v>Rusia</c:v>
                  </c:pt>
                  <c:pt idx="9">
                    <c:v>Italia</c:v>
                  </c:pt>
                </c:lvl>
                <c:lvl>
                  <c:pt idx="0">
                    <c:v>1</c:v>
                  </c:pt>
                  <c:pt idx="1">
                    <c:v>2</c:v>
                  </c:pt>
                  <c:pt idx="2">
                    <c:v>3</c:v>
                  </c:pt>
                  <c:pt idx="3">
                    <c:v>4</c:v>
                  </c:pt>
                  <c:pt idx="4">
                    <c:v>5</c:v>
                  </c:pt>
                  <c:pt idx="5">
                    <c:v>6</c:v>
                  </c:pt>
                  <c:pt idx="6">
                    <c:v>7</c:v>
                  </c:pt>
                  <c:pt idx="7">
                    <c:v>8</c:v>
                  </c:pt>
                  <c:pt idx="8">
                    <c:v>9</c:v>
                  </c:pt>
                  <c:pt idx="9">
                    <c:v>10</c:v>
                  </c:pt>
                </c:lvl>
              </c:multiLvlStrCache>
            </c:multiLvlStrRef>
          </c:cat>
          <c:val>
            <c:numRef>
              <c:f>'PIB AP'!$D$5:$D$14</c:f>
              <c:numCache>
                <c:formatCode>#,##0.00</c:formatCode>
                <c:ptCount val="10"/>
                <c:pt idx="0">
                  <c:v>16244.6</c:v>
                </c:pt>
                <c:pt idx="1">
                  <c:v>8227.1026298314828</c:v>
                </c:pt>
                <c:pt idx="2">
                  <c:v>5959.7182621991351</c:v>
                </c:pt>
                <c:pt idx="3">
                  <c:v>3428.1306248392902</c:v>
                </c:pt>
                <c:pt idx="4">
                  <c:v>2612.8783877603501</c:v>
                </c:pt>
                <c:pt idx="5">
                  <c:v>2471.7835703001601</c:v>
                </c:pt>
                <c:pt idx="6">
                  <c:v>2252.6641207773901</c:v>
                </c:pt>
                <c:pt idx="7">
                  <c:v>2021.3921193433098</c:v>
                </c:pt>
                <c:pt idx="8">
                  <c:v>2014.7749383418397</c:v>
                </c:pt>
                <c:pt idx="9">
                  <c:v>2014.6695797197231</c:v>
                </c:pt>
              </c:numCache>
            </c:numRef>
          </c:val>
        </c:ser>
        <c:dLbls/>
        <c:axId val="52573312"/>
        <c:axId val="52574848"/>
      </c:barChart>
      <c:catAx>
        <c:axId val="52573312"/>
        <c:scaling>
          <c:orientation val="minMax"/>
        </c:scaling>
        <c:axPos val="b"/>
        <c:numFmt formatCode="General" sourceLinked="0"/>
        <c:tickLblPos val="nextTo"/>
        <c:spPr>
          <a:noFill/>
        </c:spPr>
        <c:crossAx val="52574848"/>
        <c:crosses val="autoZero"/>
        <c:auto val="1"/>
        <c:lblAlgn val="ctr"/>
        <c:lblOffset val="100"/>
      </c:catAx>
      <c:valAx>
        <c:axId val="52574848"/>
        <c:scaling>
          <c:orientation val="minMax"/>
        </c:scaling>
        <c:axPos val="l"/>
        <c:majorGridlines>
          <c:spPr>
            <a:ln>
              <a:noFill/>
            </a:ln>
          </c:spPr>
        </c:majorGridlines>
        <c:numFmt formatCode="#,##0" sourceLinked="0"/>
        <c:tickLblPos val="nextTo"/>
        <c:crossAx val="52573312"/>
        <c:crosses val="autoZero"/>
        <c:crossBetween val="between"/>
      </c:valAx>
      <c:spPr>
        <a:noFill/>
        <a:ln>
          <a:noFill/>
        </a:ln>
      </c:spPr>
    </c:plotArea>
    <c:plotVisOnly val="1"/>
    <c:dispBlanksAs val="gap"/>
  </c:chart>
  <c:spPr>
    <a:noFill/>
    <a:ln>
      <a:noFill/>
    </a:ln>
  </c:sp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s-CO"/>
  <c:style val="26"/>
  <c:chart>
    <c:autoTitleDeleted val="1"/>
    <c:plotArea>
      <c:layout/>
      <c:pieChart>
        <c:varyColors val="1"/>
        <c:ser>
          <c:idx val="0"/>
          <c:order val="0"/>
          <c:explosion val="8"/>
          <c:dPt>
            <c:idx val="0"/>
            <c:spPr>
              <a:solidFill>
                <a:srgbClr val="9BBB59"/>
              </a:solidFill>
            </c:spPr>
          </c:dPt>
          <c:dPt>
            <c:idx val="1"/>
            <c:spPr>
              <a:solidFill>
                <a:schemeClr val="bg1">
                  <a:lumMod val="75000"/>
                </a:schemeClr>
              </a:solidFill>
            </c:spPr>
          </c:dPt>
          <c:dPt>
            <c:idx val="2"/>
            <c:spPr>
              <a:solidFill>
                <a:schemeClr val="bg1">
                  <a:lumMod val="50000"/>
                </a:schemeClr>
              </a:solidFill>
            </c:spPr>
          </c:dPt>
          <c:dPt>
            <c:idx val="3"/>
            <c:spPr>
              <a:solidFill>
                <a:schemeClr val="bg2">
                  <a:lumMod val="75000"/>
                </a:schemeClr>
              </a:solidFill>
            </c:spPr>
          </c:dPt>
          <c:dPt>
            <c:idx val="4"/>
            <c:spPr>
              <a:solidFill>
                <a:schemeClr val="tx1">
                  <a:lumMod val="85000"/>
                  <a:lumOff val="15000"/>
                </a:schemeClr>
              </a:solidFill>
            </c:spPr>
          </c:dPt>
          <c:dPt>
            <c:idx val="5"/>
            <c:spPr>
              <a:solidFill>
                <a:schemeClr val="tx1">
                  <a:lumMod val="95000"/>
                  <a:lumOff val="5000"/>
                </a:schemeClr>
              </a:solidFill>
            </c:spPr>
          </c:dPt>
          <c:dLbls>
            <c:dLbl>
              <c:idx val="0"/>
              <c:layout>
                <c:manualLayout>
                  <c:x val="-0.19589413823272103"/>
                  <c:y val="1.4789661708953104E-2"/>
                </c:manualLayout>
              </c:layout>
              <c:spPr/>
              <c:txPr>
                <a:bodyPr/>
                <a:lstStyle/>
                <a:p>
                  <a:pPr>
                    <a:defRPr sz="1400" b="1">
                      <a:solidFill>
                        <a:schemeClr val="bg1"/>
                      </a:solidFill>
                    </a:defRPr>
                  </a:pPr>
                  <a:endParaRPr lang="es-CO"/>
                </a:p>
              </c:txPr>
              <c:showCatName val="1"/>
              <c:showPercent val="1"/>
              <c:extLst>
                <c:ext xmlns:c15="http://schemas.microsoft.com/office/drawing/2012/chart" uri="{CE6537A1-D6FC-4f65-9D91-7224C49458BB}">
                  <c15:layout/>
                </c:ext>
              </c:extLst>
            </c:dLbl>
            <c:dLbl>
              <c:idx val="1"/>
              <c:layout>
                <c:manualLayout>
                  <c:x val="0.11693985126859101"/>
                  <c:y val="-0.18499927092446805"/>
                </c:manualLayout>
              </c:layout>
              <c:spPr/>
              <c:txPr>
                <a:bodyPr/>
                <a:lstStyle/>
                <a:p>
                  <a:pPr>
                    <a:defRPr sz="1400" b="1">
                      <a:solidFill>
                        <a:schemeClr val="tx1"/>
                      </a:solidFill>
                    </a:defRPr>
                  </a:pPr>
                  <a:endParaRPr lang="es-CO"/>
                </a:p>
              </c:txPr>
              <c:showCatName val="1"/>
              <c:showPercent val="1"/>
              <c:extLst>
                <c:ext xmlns:c15="http://schemas.microsoft.com/office/drawing/2012/chart" uri="{CE6537A1-D6FC-4f65-9D91-7224C49458BB}">
                  <c15:layout/>
                </c:ext>
              </c:extLst>
            </c:dLbl>
            <c:dLbl>
              <c:idx val="5"/>
              <c:spPr/>
              <c:txPr>
                <a:bodyPr/>
                <a:lstStyle/>
                <a:p>
                  <a:pPr>
                    <a:defRPr b="1">
                      <a:solidFill>
                        <a:schemeClr val="bg1"/>
                      </a:solidFill>
                    </a:defRPr>
                  </a:pPr>
                  <a:endParaRPr lang="es-CO"/>
                </a:p>
              </c:txPr>
            </c:dLbl>
            <c:spPr>
              <a:noFill/>
              <a:ln>
                <a:noFill/>
              </a:ln>
              <a:effectLst/>
            </c:spPr>
            <c:showCatName val="1"/>
            <c:showPercent val="1"/>
            <c:showLeaderLines val="1"/>
            <c:extLst>
              <c:ext xmlns:c15="http://schemas.microsoft.com/office/drawing/2012/chart" uri="{CE6537A1-D6FC-4f65-9D91-7224C49458BB}">
                <c15:layout/>
              </c:ext>
            </c:extLst>
          </c:dLbls>
          <c:cat>
            <c:strRef>
              <c:f>Hoja1!$AV$7:$AV$12</c:f>
              <c:strCache>
                <c:ptCount val="6"/>
                <c:pt idx="0">
                  <c:v>Alianza del Pacífico</c:v>
                </c:pt>
                <c:pt idx="1">
                  <c:v>Brasil</c:v>
                </c:pt>
                <c:pt idx="2">
                  <c:v>Argentina</c:v>
                </c:pt>
                <c:pt idx="3">
                  <c:v>Venezuela</c:v>
                </c:pt>
                <c:pt idx="4">
                  <c:v>Panamá</c:v>
                </c:pt>
                <c:pt idx="5">
                  <c:v>Resto</c:v>
                </c:pt>
              </c:strCache>
            </c:strRef>
          </c:cat>
          <c:val>
            <c:numRef>
              <c:f>Hoja1!$AW$7:$AW$12</c:f>
              <c:numCache>
                <c:formatCode>0%</c:formatCode>
                <c:ptCount val="6"/>
                <c:pt idx="0">
                  <c:v>0.46871099250381904</c:v>
                </c:pt>
                <c:pt idx="1">
                  <c:v>0.35000000000000003</c:v>
                </c:pt>
                <c:pt idx="2">
                  <c:v>4.9794599412288303E-2</c:v>
                </c:pt>
                <c:pt idx="3">
                  <c:v>3.8598764574158714E-2</c:v>
                </c:pt>
                <c:pt idx="4">
                  <c:v>2.5502050236333004E-2</c:v>
                </c:pt>
                <c:pt idx="5">
                  <c:v>6.7393593273401109E-2</c:v>
                </c:pt>
              </c:numCache>
            </c:numRef>
          </c:val>
        </c:ser>
        <c:dLbls>
          <c:showCatName val="1"/>
          <c:showPercent val="1"/>
        </c:dLbls>
        <c:firstSliceAng val="0"/>
      </c:pieChart>
    </c:plotArea>
    <c:plotVisOnly val="1"/>
    <c:dispBlanksAs val="zero"/>
  </c:chart>
  <c:spPr>
    <a:noFill/>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O"/>
  <c:chart>
    <c:title>
      <c:tx>
        <c:rich>
          <a:bodyPr rot="0" vert="horz"/>
          <a:lstStyle/>
          <a:p>
            <a:pPr>
              <a:defRPr/>
            </a:pPr>
            <a:r>
              <a:rPr lang="en-US" dirty="0"/>
              <a:t>Ranking </a:t>
            </a:r>
            <a:r>
              <a:rPr lang="en-US" dirty="0" err="1"/>
              <a:t>Países</a:t>
            </a:r>
            <a:r>
              <a:rPr lang="en-US" dirty="0"/>
              <a:t> </a:t>
            </a:r>
            <a:r>
              <a:rPr lang="en-US" dirty="0" err="1"/>
              <a:t>Exportadores</a:t>
            </a:r>
            <a:r>
              <a:rPr lang="en-US" dirty="0"/>
              <a:t> al </a:t>
            </a:r>
            <a:r>
              <a:rPr lang="en-US" dirty="0" err="1"/>
              <a:t>Mundo</a:t>
            </a:r>
            <a:r>
              <a:rPr lang="en-US" dirty="0"/>
              <a:t> </a:t>
            </a:r>
            <a:r>
              <a:rPr lang="en-US" dirty="0" err="1"/>
              <a:t>Año</a:t>
            </a:r>
            <a:r>
              <a:rPr lang="en-US" dirty="0"/>
              <a:t> 2014 </a:t>
            </a:r>
            <a:endParaRPr lang="en-US" dirty="0" smtClean="0"/>
          </a:p>
          <a:p>
            <a:pPr>
              <a:defRPr/>
            </a:pPr>
            <a:r>
              <a:rPr lang="en-US" dirty="0" smtClean="0"/>
              <a:t>(</a:t>
            </a:r>
            <a:r>
              <a:rPr lang="en-US" dirty="0" err="1"/>
              <a:t>millones</a:t>
            </a:r>
            <a:r>
              <a:rPr lang="en-US" dirty="0"/>
              <a:t> USD)</a:t>
            </a:r>
            <a:endParaRPr lang="es-CO" dirty="0"/>
          </a:p>
        </c:rich>
      </c:tx>
      <c:layout/>
      <c:spPr>
        <a:noFill/>
        <a:ln>
          <a:noFill/>
        </a:ln>
        <a:effectLst/>
      </c:spPr>
    </c:title>
    <c:plotArea>
      <c:layout/>
      <c:barChart>
        <c:barDir val="bar"/>
        <c:grouping val="clustered"/>
        <c:ser>
          <c:idx val="0"/>
          <c:order val="0"/>
          <c:spPr>
            <a:solidFill>
              <a:schemeClr val="bg1">
                <a:lumMod val="85000"/>
              </a:schemeClr>
            </a:solidFill>
            <a:ln>
              <a:noFill/>
            </a:ln>
            <a:effectLst/>
          </c:spPr>
          <c:dPt>
            <c:idx val="7"/>
            <c:spPr>
              <a:solidFill>
                <a:schemeClr val="accent3">
                  <a:lumMod val="75000"/>
                </a:schemeClr>
              </a:solidFill>
              <a:ln>
                <a:noFill/>
              </a:ln>
              <a:effectLst/>
            </c:spPr>
          </c:dPt>
          <c:dLbls>
            <c:dLbl>
              <c:idx val="0"/>
              <c:layout>
                <c:manualLayout>
                  <c:x val="0"/>
                  <c:y val="0"/>
                </c:manualLayout>
              </c:layout>
              <c:showVal val="1"/>
              <c:extLst>
                <c:ext xmlns:c15="http://schemas.microsoft.com/office/drawing/2012/chart" uri="{CE6537A1-D6FC-4f65-9D91-7224C49458BB}">
                  <c15:layout/>
                </c:ext>
              </c:extLst>
            </c:dLbl>
            <c:dLbl>
              <c:idx val="7"/>
              <c:spPr>
                <a:noFill/>
                <a:ln>
                  <a:noFill/>
                </a:ln>
                <a:effectLst/>
              </c:spPr>
              <c:txPr>
                <a:bodyPr rot="0" vert="horz"/>
                <a:lstStyle/>
                <a:p>
                  <a:pPr>
                    <a:defRPr b="1"/>
                  </a:pPr>
                  <a:endParaRPr lang="es-CO"/>
                </a:p>
              </c:txPr>
            </c:dLbl>
            <c:spPr>
              <a:noFill/>
              <a:ln>
                <a:noFill/>
              </a:ln>
              <a:effectLst/>
            </c:spPr>
            <c:txPr>
              <a:bodyPr rot="0" vert="horz"/>
              <a:lstStyle/>
              <a:p>
                <a:pPr>
                  <a:defRPr/>
                </a:pPr>
                <a:endParaRPr lang="es-CO"/>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'Trade_Map_-_Lista_de_los_export'!$A$16:$A$25</c:f>
              <c:strCache>
                <c:ptCount val="10"/>
                <c:pt idx="0">
                  <c:v>China</c:v>
                </c:pt>
                <c:pt idx="1">
                  <c:v>Estados Unidos </c:v>
                </c:pt>
                <c:pt idx="2">
                  <c:v>Alemania</c:v>
                </c:pt>
                <c:pt idx="3">
                  <c:v>Japón</c:v>
                </c:pt>
                <c:pt idx="4">
                  <c:v>Países Bajos</c:v>
                </c:pt>
                <c:pt idx="5">
                  <c:v>Corea, República de</c:v>
                </c:pt>
                <c:pt idx="6">
                  <c:v>Francia</c:v>
                </c:pt>
                <c:pt idx="7">
                  <c:v>Alianza del Pacífico</c:v>
                </c:pt>
                <c:pt idx="8">
                  <c:v>Italia</c:v>
                </c:pt>
                <c:pt idx="9">
                  <c:v>Hong Kong, China</c:v>
                </c:pt>
              </c:strCache>
            </c:strRef>
          </c:cat>
          <c:val>
            <c:numRef>
              <c:f>'Trade_Map_-_Lista_de_los_export'!$B$16:$B$25</c:f>
              <c:numCache>
                <c:formatCode>_(* #,##0_);_(* \(#,##0\);_(* "-"??_);_(@_)</c:formatCode>
                <c:ptCount val="10"/>
                <c:pt idx="0">
                  <c:v>2342807.7849999997</c:v>
                </c:pt>
                <c:pt idx="1">
                  <c:v>1622657.4610000004</c:v>
                </c:pt>
                <c:pt idx="2">
                  <c:v>1508345.8670000001</c:v>
                </c:pt>
                <c:pt idx="3">
                  <c:v>683845.62</c:v>
                </c:pt>
                <c:pt idx="4">
                  <c:v>672425.78299999819</c:v>
                </c:pt>
                <c:pt idx="5">
                  <c:v>573091.13399999996</c:v>
                </c:pt>
                <c:pt idx="6">
                  <c:v>566656.16500000004</c:v>
                </c:pt>
                <c:pt idx="7">
                  <c:v>548130.59</c:v>
                </c:pt>
                <c:pt idx="8">
                  <c:v>528368.36200000008</c:v>
                </c:pt>
                <c:pt idx="9">
                  <c:v>524064.89899999986</c:v>
                </c:pt>
              </c:numCache>
            </c:numRef>
          </c:val>
        </c:ser>
        <c:dLbls/>
        <c:gapWidth val="182"/>
        <c:axId val="52710016"/>
        <c:axId val="52720000"/>
      </c:barChart>
      <c:catAx>
        <c:axId val="52710016"/>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CO"/>
          </a:p>
        </c:txPr>
        <c:crossAx val="52720000"/>
        <c:crosses val="autoZero"/>
        <c:auto val="1"/>
        <c:lblAlgn val="ctr"/>
        <c:lblOffset val="100"/>
      </c:catAx>
      <c:valAx>
        <c:axId val="52720000"/>
        <c:scaling>
          <c:orientation val="minMax"/>
        </c:scaling>
        <c:delete val="1"/>
        <c:axPos val="b"/>
        <c:numFmt formatCode="_(* #,##0_);_(* \(#,##0\);_(* &quot;-&quot;??_);_(@_)" sourceLinked="1"/>
        <c:majorTickMark val="none"/>
        <c:tickLblPos val="none"/>
        <c:crossAx val="52710016"/>
        <c:crosses val="autoZero"/>
        <c:crossBetween val="between"/>
      </c:valAx>
      <c:spPr>
        <a:noFill/>
        <a:ln>
          <a:noFill/>
        </a:ln>
        <a:effectLst/>
      </c:spPr>
    </c:plotArea>
    <c:plotVisOnly val="1"/>
    <c:dispBlanksAs val="gap"/>
  </c:chart>
  <c:spPr>
    <a:solidFill>
      <a:schemeClr val="bg1"/>
    </a:solidFill>
    <a:ln w="19050" cap="flat" cmpd="sng" algn="ctr">
      <a:noFill/>
      <a:round/>
    </a:ln>
    <a:effectLst/>
  </c:spPr>
  <c:txPr>
    <a:bodyPr/>
    <a:lstStyle/>
    <a:p>
      <a:pPr>
        <a:defRPr sz="1100"/>
      </a:pPr>
      <a:endParaRPr lang="es-CO"/>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B98F9-8889-44CD-BFCE-F04C382A0576}"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s-CO"/>
        </a:p>
      </dgm:t>
    </dgm:pt>
    <dgm:pt modelId="{63E0A47E-5C0A-40F2-A62B-3F7EDC59C3D5}">
      <dgm:prSet phldrT="[Texto]"/>
      <dgm:spPr/>
      <dgm:t>
        <a:bodyPr/>
        <a:lstStyle/>
        <a:p>
          <a:r>
            <a:rPr lang="es-CO" dirty="0" smtClean="0"/>
            <a:t>APPRI</a:t>
          </a:r>
          <a:endParaRPr lang="es-CO" dirty="0"/>
        </a:p>
      </dgm:t>
    </dgm:pt>
    <dgm:pt modelId="{BF3E0B9A-6EB7-4C84-9468-A25C3A363AFE}" type="parTrans" cxnId="{D78DD585-7FFB-4FC9-9A7B-16AC8C189B56}">
      <dgm:prSet/>
      <dgm:spPr/>
      <dgm:t>
        <a:bodyPr/>
        <a:lstStyle/>
        <a:p>
          <a:endParaRPr lang="es-CO"/>
        </a:p>
      </dgm:t>
    </dgm:pt>
    <dgm:pt modelId="{C32F47FE-AF57-4399-9B12-B56263DCFB04}" type="sibTrans" cxnId="{D78DD585-7FFB-4FC9-9A7B-16AC8C189B56}">
      <dgm:prSet/>
      <dgm:spPr/>
      <dgm:t>
        <a:bodyPr/>
        <a:lstStyle/>
        <a:p>
          <a:endParaRPr lang="es-CO"/>
        </a:p>
      </dgm:t>
    </dgm:pt>
    <dgm:pt modelId="{D35A361F-8098-4C77-A637-7490D6DEA913}">
      <dgm:prSet phldrT="[Texto]" custT="1"/>
      <dgm:spPr/>
      <dgm:t>
        <a:bodyPr/>
        <a:lstStyle/>
        <a:p>
          <a:r>
            <a:rPr lang="es-CO" sz="1600" b="1" dirty="0" smtClean="0"/>
            <a:t>China, 2012. </a:t>
          </a:r>
        </a:p>
        <a:p>
          <a:r>
            <a:rPr lang="es-CO" sz="1600" b="1" dirty="0" smtClean="0"/>
            <a:t>En vigor</a:t>
          </a:r>
        </a:p>
      </dgm:t>
    </dgm:pt>
    <dgm:pt modelId="{57974458-33F5-41BC-B400-C9AF3782E320}" type="parTrans" cxnId="{3E56C4F3-7052-4852-B547-E8F054461B6C}">
      <dgm:prSet/>
      <dgm:spPr/>
      <dgm:t>
        <a:bodyPr/>
        <a:lstStyle/>
        <a:p>
          <a:endParaRPr lang="es-CO"/>
        </a:p>
      </dgm:t>
    </dgm:pt>
    <dgm:pt modelId="{44591D25-EE02-4BD9-9C71-B85AEAF2C38F}" type="sibTrans" cxnId="{3E56C4F3-7052-4852-B547-E8F054461B6C}">
      <dgm:prSet/>
      <dgm:spPr/>
      <dgm:t>
        <a:bodyPr/>
        <a:lstStyle/>
        <a:p>
          <a:endParaRPr lang="es-CO"/>
        </a:p>
      </dgm:t>
    </dgm:pt>
    <dgm:pt modelId="{41302EF0-1DED-4577-BE7D-D8A61520AC48}">
      <dgm:prSet phldrT="[Texto]" custT="1"/>
      <dgm:spPr/>
      <dgm:t>
        <a:bodyPr/>
        <a:lstStyle/>
        <a:p>
          <a:r>
            <a:rPr lang="es-CO" sz="1600" b="1" dirty="0" smtClean="0"/>
            <a:t>South Korea, 2010. Firmado</a:t>
          </a:r>
          <a:endParaRPr lang="es-CO" sz="1600" b="1" dirty="0"/>
        </a:p>
      </dgm:t>
    </dgm:pt>
    <dgm:pt modelId="{9E9D2277-E6DB-4330-B92C-616CDEA4539B}" type="parTrans" cxnId="{603A60B4-6892-4D94-9E76-F6D559DC8BE0}">
      <dgm:prSet/>
      <dgm:spPr/>
      <dgm:t>
        <a:bodyPr/>
        <a:lstStyle/>
        <a:p>
          <a:endParaRPr lang="es-CO"/>
        </a:p>
      </dgm:t>
    </dgm:pt>
    <dgm:pt modelId="{65FF1604-38D1-4CAB-A5A6-2EF5C647A300}" type="sibTrans" cxnId="{603A60B4-6892-4D94-9E76-F6D559DC8BE0}">
      <dgm:prSet/>
      <dgm:spPr/>
      <dgm:t>
        <a:bodyPr/>
        <a:lstStyle/>
        <a:p>
          <a:endParaRPr lang="es-CO"/>
        </a:p>
      </dgm:t>
    </dgm:pt>
    <dgm:pt modelId="{B2793A07-1B0B-4AEA-A042-F7AE8A90DBA6}">
      <dgm:prSet phldrT="[Texto]"/>
      <dgm:spPr/>
      <dgm:t>
        <a:bodyPr/>
        <a:lstStyle/>
        <a:p>
          <a:r>
            <a:rPr lang="es-CO" dirty="0" smtClean="0"/>
            <a:t>TLC</a:t>
          </a:r>
          <a:endParaRPr lang="es-CO" dirty="0"/>
        </a:p>
      </dgm:t>
    </dgm:pt>
    <dgm:pt modelId="{F253205C-6658-4E1E-9FCA-99C6F43F973E}" type="parTrans" cxnId="{07F7E8B7-EB7A-4186-B453-7C197662A447}">
      <dgm:prSet/>
      <dgm:spPr/>
      <dgm:t>
        <a:bodyPr/>
        <a:lstStyle/>
        <a:p>
          <a:endParaRPr lang="es-CO"/>
        </a:p>
      </dgm:t>
    </dgm:pt>
    <dgm:pt modelId="{EFE333F2-AEF5-4510-B4A2-4D6D5D3BCBB3}" type="sibTrans" cxnId="{07F7E8B7-EB7A-4186-B453-7C197662A447}">
      <dgm:prSet/>
      <dgm:spPr/>
      <dgm:t>
        <a:bodyPr/>
        <a:lstStyle/>
        <a:p>
          <a:endParaRPr lang="es-CO"/>
        </a:p>
      </dgm:t>
    </dgm:pt>
    <dgm:pt modelId="{F8ED6D0B-A88A-46EB-87A3-53BCC8106B9B}">
      <dgm:prSet phldrT="[Texto]" custT="1"/>
      <dgm:spPr/>
      <dgm:t>
        <a:bodyPr/>
        <a:lstStyle/>
        <a:p>
          <a:r>
            <a:rPr lang="es-CO" sz="1600" b="1" dirty="0" smtClean="0"/>
            <a:t>South Korea. Firmado</a:t>
          </a:r>
        </a:p>
      </dgm:t>
    </dgm:pt>
    <dgm:pt modelId="{D1234712-7F56-4E65-9364-0091B0219D0C}" type="parTrans" cxnId="{97BD5C4C-0F15-4EF6-AC3C-FA4BE7DB048D}">
      <dgm:prSet/>
      <dgm:spPr/>
      <dgm:t>
        <a:bodyPr/>
        <a:lstStyle/>
        <a:p>
          <a:endParaRPr lang="es-CO"/>
        </a:p>
      </dgm:t>
    </dgm:pt>
    <dgm:pt modelId="{608F5B36-D0AE-4C4C-8E7A-5525CB6654B6}" type="sibTrans" cxnId="{97BD5C4C-0F15-4EF6-AC3C-FA4BE7DB048D}">
      <dgm:prSet/>
      <dgm:spPr/>
      <dgm:t>
        <a:bodyPr/>
        <a:lstStyle/>
        <a:p>
          <a:endParaRPr lang="es-CO"/>
        </a:p>
      </dgm:t>
    </dgm:pt>
    <dgm:pt modelId="{8DF5AE0A-D9C3-4C85-B5D9-0A3ABC68B553}">
      <dgm:prSet phldrT="[Texto]" custT="1"/>
      <dgm:spPr/>
      <dgm:t>
        <a:bodyPr/>
        <a:lstStyle/>
        <a:p>
          <a:r>
            <a:rPr lang="es-CO" sz="1600" b="1" dirty="0" smtClean="0">
              <a:solidFill>
                <a:schemeClr val="tx1"/>
              </a:solidFill>
            </a:rPr>
            <a:t>Japan. En negociacion</a:t>
          </a:r>
          <a:endParaRPr lang="es-CO" sz="1600" b="1" dirty="0">
            <a:solidFill>
              <a:schemeClr val="tx1"/>
            </a:solidFill>
          </a:endParaRPr>
        </a:p>
      </dgm:t>
    </dgm:pt>
    <dgm:pt modelId="{A5023A03-102F-4BAB-BCF5-CB7ED1C5D0C4}" type="parTrans" cxnId="{C8801B7D-B1DC-4E18-93F1-017B22B65BBF}">
      <dgm:prSet/>
      <dgm:spPr/>
      <dgm:t>
        <a:bodyPr/>
        <a:lstStyle/>
        <a:p>
          <a:endParaRPr lang="es-CO"/>
        </a:p>
      </dgm:t>
    </dgm:pt>
    <dgm:pt modelId="{EEA42D10-B10D-422F-9913-BA0813506A77}" type="sibTrans" cxnId="{C8801B7D-B1DC-4E18-93F1-017B22B65BBF}">
      <dgm:prSet/>
      <dgm:spPr/>
      <dgm:t>
        <a:bodyPr/>
        <a:lstStyle/>
        <a:p>
          <a:endParaRPr lang="es-CO"/>
        </a:p>
      </dgm:t>
    </dgm:pt>
    <dgm:pt modelId="{0BA6BBC0-A545-488F-B1E7-E7717AD762B6}">
      <dgm:prSet phldrT="[Texto]" custT="1"/>
      <dgm:spPr/>
      <dgm:t>
        <a:bodyPr/>
        <a:lstStyle/>
        <a:p>
          <a:r>
            <a:rPr lang="es-CO" sz="1600" b="1" dirty="0" smtClean="0">
              <a:solidFill>
                <a:srgbClr val="000000"/>
              </a:solidFill>
            </a:rPr>
            <a:t>Japan, 2011. Firmado</a:t>
          </a:r>
          <a:endParaRPr lang="es-CO" sz="1600" b="1" dirty="0">
            <a:solidFill>
              <a:srgbClr val="000000"/>
            </a:solidFill>
          </a:endParaRPr>
        </a:p>
      </dgm:t>
    </dgm:pt>
    <dgm:pt modelId="{5E2D5ADA-A8A6-43B7-B7EF-1130857353FF}" type="parTrans" cxnId="{E32A8AA8-BE3D-496F-8C61-9EF5D801D399}">
      <dgm:prSet/>
      <dgm:spPr/>
      <dgm:t>
        <a:bodyPr/>
        <a:lstStyle/>
        <a:p>
          <a:endParaRPr lang="es-CO"/>
        </a:p>
      </dgm:t>
    </dgm:pt>
    <dgm:pt modelId="{80536D74-F47D-4A85-B44E-93EAE5214EDB}" type="sibTrans" cxnId="{E32A8AA8-BE3D-496F-8C61-9EF5D801D399}">
      <dgm:prSet/>
      <dgm:spPr/>
      <dgm:t>
        <a:bodyPr/>
        <a:lstStyle/>
        <a:p>
          <a:endParaRPr lang="es-CO"/>
        </a:p>
      </dgm:t>
    </dgm:pt>
    <dgm:pt modelId="{54AFCCBC-6455-4A27-84E4-48092932080B}">
      <dgm:prSet phldrT="[Texto]" custT="1"/>
      <dgm:spPr/>
      <dgm:t>
        <a:bodyPr/>
        <a:lstStyle/>
        <a:p>
          <a:r>
            <a:rPr lang="es-CO" sz="1600" b="1" dirty="0" smtClean="0"/>
            <a:t>Singapur, 2013. Firmado</a:t>
          </a:r>
          <a:endParaRPr lang="es-CO" sz="1600" b="1" dirty="0"/>
        </a:p>
      </dgm:t>
    </dgm:pt>
    <dgm:pt modelId="{D9E1391F-DE72-453C-8393-1E00BB6D8418}" type="parTrans" cxnId="{B082C340-E84C-4FE9-96A0-F069C20E5C84}">
      <dgm:prSet/>
      <dgm:spPr/>
      <dgm:t>
        <a:bodyPr/>
        <a:lstStyle/>
        <a:p>
          <a:endParaRPr lang="es-CO"/>
        </a:p>
      </dgm:t>
    </dgm:pt>
    <dgm:pt modelId="{EA7A30F8-69E8-4896-8FF2-A43D39D3F578}" type="sibTrans" cxnId="{B082C340-E84C-4FE9-96A0-F069C20E5C84}">
      <dgm:prSet/>
      <dgm:spPr/>
      <dgm:t>
        <a:bodyPr/>
        <a:lstStyle/>
        <a:p>
          <a:endParaRPr lang="es-CO"/>
        </a:p>
      </dgm:t>
    </dgm:pt>
    <dgm:pt modelId="{5B54185E-87D0-BA40-B300-3FD9B90E39AA}">
      <dgm:prSet/>
      <dgm:spPr/>
      <dgm:t>
        <a:bodyPr/>
        <a:lstStyle/>
        <a:p>
          <a:r>
            <a:rPr lang="es-MX" dirty="0" smtClean="0"/>
            <a:t>ADT</a:t>
          </a:r>
          <a:endParaRPr lang="es-MX" dirty="0"/>
        </a:p>
      </dgm:t>
    </dgm:pt>
    <dgm:pt modelId="{5AEE60E1-60E7-9140-8BA6-687BBDA55FFC}" type="parTrans" cxnId="{7654B62F-3035-0541-8734-D07AD3C8BCF7}">
      <dgm:prSet/>
      <dgm:spPr/>
      <dgm:t>
        <a:bodyPr/>
        <a:lstStyle/>
        <a:p>
          <a:endParaRPr lang="es-MX"/>
        </a:p>
      </dgm:t>
    </dgm:pt>
    <dgm:pt modelId="{F07DD1B3-6481-154F-98D3-C0C151F1AD0E}" type="sibTrans" cxnId="{7654B62F-3035-0541-8734-D07AD3C8BCF7}">
      <dgm:prSet/>
      <dgm:spPr/>
      <dgm:t>
        <a:bodyPr/>
        <a:lstStyle/>
        <a:p>
          <a:endParaRPr lang="es-MX"/>
        </a:p>
      </dgm:t>
    </dgm:pt>
    <dgm:pt modelId="{C7F3F33B-90E9-784E-8B6D-FBF3A4173BD9}">
      <dgm:prSet/>
      <dgm:spPr/>
      <dgm:t>
        <a:bodyPr/>
        <a:lstStyle/>
        <a:p>
          <a:r>
            <a:rPr lang="es-MX" b="1" dirty="0" smtClean="0"/>
            <a:t>India</a:t>
          </a:r>
        </a:p>
        <a:p>
          <a:r>
            <a:rPr lang="es-MX" b="1" dirty="0" smtClean="0"/>
            <a:t>En vigor</a:t>
          </a:r>
          <a:endParaRPr lang="es-MX" b="1" dirty="0"/>
        </a:p>
      </dgm:t>
    </dgm:pt>
    <dgm:pt modelId="{BE59AB25-D82D-504A-9E0A-A6F6D1838FCA}" type="parTrans" cxnId="{7392808D-3BF1-FC47-99C0-64DFD05B49BE}">
      <dgm:prSet/>
      <dgm:spPr/>
      <dgm:t>
        <a:bodyPr/>
        <a:lstStyle/>
        <a:p>
          <a:endParaRPr lang="es-MX"/>
        </a:p>
      </dgm:t>
    </dgm:pt>
    <dgm:pt modelId="{33547002-5C2F-0442-BF25-E1383D63385F}" type="sibTrans" cxnId="{7392808D-3BF1-FC47-99C0-64DFD05B49BE}">
      <dgm:prSet/>
      <dgm:spPr/>
      <dgm:t>
        <a:bodyPr/>
        <a:lstStyle/>
        <a:p>
          <a:endParaRPr lang="es-MX"/>
        </a:p>
      </dgm:t>
    </dgm:pt>
    <dgm:pt modelId="{67C0A3AE-8238-C843-B4BE-C81BFE0C84B8}">
      <dgm:prSet/>
      <dgm:spPr/>
      <dgm:t>
        <a:bodyPr/>
        <a:lstStyle/>
        <a:p>
          <a:r>
            <a:rPr lang="es-MX" b="1" dirty="0" smtClean="0">
              <a:solidFill>
                <a:srgbClr val="000000"/>
              </a:solidFill>
            </a:rPr>
            <a:t>South Korea</a:t>
          </a:r>
        </a:p>
        <a:p>
          <a:r>
            <a:rPr lang="es-MX" b="1" dirty="0" smtClean="0">
              <a:solidFill>
                <a:srgbClr val="000000"/>
              </a:solidFill>
            </a:rPr>
            <a:t>En vigor</a:t>
          </a:r>
          <a:endParaRPr lang="es-MX" b="1" dirty="0">
            <a:solidFill>
              <a:srgbClr val="000000"/>
            </a:solidFill>
          </a:endParaRPr>
        </a:p>
      </dgm:t>
    </dgm:pt>
    <dgm:pt modelId="{B053666E-C846-314A-A331-BCEACCC6EC44}" type="parTrans" cxnId="{06295739-B6AA-8942-AF9A-918B2E830040}">
      <dgm:prSet/>
      <dgm:spPr/>
      <dgm:t>
        <a:bodyPr/>
        <a:lstStyle/>
        <a:p>
          <a:endParaRPr lang="es-MX"/>
        </a:p>
      </dgm:t>
    </dgm:pt>
    <dgm:pt modelId="{92C5B7B6-52FD-9E4A-BDE9-80F4CC6F2A22}" type="sibTrans" cxnId="{06295739-B6AA-8942-AF9A-918B2E830040}">
      <dgm:prSet/>
      <dgm:spPr/>
      <dgm:t>
        <a:bodyPr/>
        <a:lstStyle/>
        <a:p>
          <a:endParaRPr lang="es-MX"/>
        </a:p>
      </dgm:t>
    </dgm:pt>
    <dgm:pt modelId="{113F5076-59A2-2942-AF7D-BFE79B5B95AD}">
      <dgm:prSet custT="1"/>
      <dgm:spPr/>
      <dgm:t>
        <a:bodyPr/>
        <a:lstStyle/>
        <a:p>
          <a:r>
            <a:rPr lang="es-MX" sz="1600" b="1" dirty="0" smtClean="0">
              <a:solidFill>
                <a:srgbClr val="000000"/>
              </a:solidFill>
            </a:rPr>
            <a:t>Japan. En Negociación</a:t>
          </a:r>
          <a:endParaRPr lang="es-MX" sz="1600" b="1" dirty="0">
            <a:solidFill>
              <a:srgbClr val="000000"/>
            </a:solidFill>
          </a:endParaRPr>
        </a:p>
      </dgm:t>
    </dgm:pt>
    <dgm:pt modelId="{FDF17FDC-204D-0A43-9F25-6A47A39BB9EF}" type="parTrans" cxnId="{A6622531-287D-2D4A-ABB8-AC4F3B96508A}">
      <dgm:prSet/>
      <dgm:spPr/>
      <dgm:t>
        <a:bodyPr/>
        <a:lstStyle/>
        <a:p>
          <a:endParaRPr lang="es-MX"/>
        </a:p>
      </dgm:t>
    </dgm:pt>
    <dgm:pt modelId="{2031A871-67A1-FA4F-93D4-8B88F6247666}" type="sibTrans" cxnId="{A6622531-287D-2D4A-ABB8-AC4F3B96508A}">
      <dgm:prSet/>
      <dgm:spPr/>
      <dgm:t>
        <a:bodyPr/>
        <a:lstStyle/>
        <a:p>
          <a:endParaRPr lang="es-MX"/>
        </a:p>
      </dgm:t>
    </dgm:pt>
    <dgm:pt modelId="{E3BA4C83-7CBF-40ED-AE27-F832DA5295D1}" type="pres">
      <dgm:prSet presAssocID="{441B98F9-8889-44CD-BFCE-F04C382A0576}" presName="diagram" presStyleCnt="0">
        <dgm:presLayoutVars>
          <dgm:chPref val="1"/>
          <dgm:dir/>
          <dgm:animOne val="branch"/>
          <dgm:animLvl val="lvl"/>
          <dgm:resizeHandles/>
        </dgm:presLayoutVars>
      </dgm:prSet>
      <dgm:spPr/>
      <dgm:t>
        <a:bodyPr/>
        <a:lstStyle/>
        <a:p>
          <a:endParaRPr lang="es-CO"/>
        </a:p>
      </dgm:t>
    </dgm:pt>
    <dgm:pt modelId="{FD82C566-BD1F-4D46-9247-8B61231612AD}" type="pres">
      <dgm:prSet presAssocID="{63E0A47E-5C0A-40F2-A62B-3F7EDC59C3D5}" presName="root" presStyleCnt="0"/>
      <dgm:spPr/>
    </dgm:pt>
    <dgm:pt modelId="{887BCD9C-E46F-49CA-AFB9-730E04A6B34F}" type="pres">
      <dgm:prSet presAssocID="{63E0A47E-5C0A-40F2-A62B-3F7EDC59C3D5}" presName="rootComposite" presStyleCnt="0"/>
      <dgm:spPr/>
    </dgm:pt>
    <dgm:pt modelId="{207D12FD-19EF-4343-9D6E-5BA5CA4F24AC}" type="pres">
      <dgm:prSet presAssocID="{63E0A47E-5C0A-40F2-A62B-3F7EDC59C3D5}" presName="rootText" presStyleLbl="node1" presStyleIdx="0" presStyleCnt="3"/>
      <dgm:spPr/>
      <dgm:t>
        <a:bodyPr/>
        <a:lstStyle/>
        <a:p>
          <a:endParaRPr lang="es-CO"/>
        </a:p>
      </dgm:t>
    </dgm:pt>
    <dgm:pt modelId="{AE5C7893-3FAB-4700-BBAA-970DD192611B}" type="pres">
      <dgm:prSet presAssocID="{63E0A47E-5C0A-40F2-A62B-3F7EDC59C3D5}" presName="rootConnector" presStyleLbl="node1" presStyleIdx="0" presStyleCnt="3"/>
      <dgm:spPr/>
      <dgm:t>
        <a:bodyPr/>
        <a:lstStyle/>
        <a:p>
          <a:endParaRPr lang="es-CO"/>
        </a:p>
      </dgm:t>
    </dgm:pt>
    <dgm:pt modelId="{D8D0ED1E-C9B9-41A6-AE10-2154460E83F8}" type="pres">
      <dgm:prSet presAssocID="{63E0A47E-5C0A-40F2-A62B-3F7EDC59C3D5}" presName="childShape" presStyleCnt="0"/>
      <dgm:spPr/>
    </dgm:pt>
    <dgm:pt modelId="{8F0E57B7-161B-4448-9444-C2062A117A53}" type="pres">
      <dgm:prSet presAssocID="{57974458-33F5-41BC-B400-C9AF3782E320}" presName="Name13" presStyleLbl="parChTrans1D2" presStyleIdx="0" presStyleCnt="9"/>
      <dgm:spPr/>
      <dgm:t>
        <a:bodyPr/>
        <a:lstStyle/>
        <a:p>
          <a:endParaRPr lang="es-CO"/>
        </a:p>
      </dgm:t>
    </dgm:pt>
    <dgm:pt modelId="{E3C7FBB1-0737-4135-8082-08360FE62E61}" type="pres">
      <dgm:prSet presAssocID="{D35A361F-8098-4C77-A637-7490D6DEA913}" presName="childText" presStyleLbl="bgAcc1" presStyleIdx="0" presStyleCnt="9">
        <dgm:presLayoutVars>
          <dgm:bulletEnabled val="1"/>
        </dgm:presLayoutVars>
      </dgm:prSet>
      <dgm:spPr/>
      <dgm:t>
        <a:bodyPr/>
        <a:lstStyle/>
        <a:p>
          <a:endParaRPr lang="es-CO"/>
        </a:p>
      </dgm:t>
    </dgm:pt>
    <dgm:pt modelId="{0AA5D2CB-02DF-45D4-BD05-CD0EFDE8EC75}" type="pres">
      <dgm:prSet presAssocID="{9E9D2277-E6DB-4330-B92C-616CDEA4539B}" presName="Name13" presStyleLbl="parChTrans1D2" presStyleIdx="1" presStyleCnt="9"/>
      <dgm:spPr/>
      <dgm:t>
        <a:bodyPr/>
        <a:lstStyle/>
        <a:p>
          <a:endParaRPr lang="es-CO"/>
        </a:p>
      </dgm:t>
    </dgm:pt>
    <dgm:pt modelId="{C10461FC-7477-4588-B449-3CE1FB27ECBF}" type="pres">
      <dgm:prSet presAssocID="{41302EF0-1DED-4577-BE7D-D8A61520AC48}" presName="childText" presStyleLbl="bgAcc1" presStyleIdx="1" presStyleCnt="9">
        <dgm:presLayoutVars>
          <dgm:bulletEnabled val="1"/>
        </dgm:presLayoutVars>
      </dgm:prSet>
      <dgm:spPr/>
      <dgm:t>
        <a:bodyPr/>
        <a:lstStyle/>
        <a:p>
          <a:endParaRPr lang="es-CO"/>
        </a:p>
      </dgm:t>
    </dgm:pt>
    <dgm:pt modelId="{E51E122A-7A7B-4588-8732-300C5DD255D7}" type="pres">
      <dgm:prSet presAssocID="{5E2D5ADA-A8A6-43B7-B7EF-1130857353FF}" presName="Name13" presStyleLbl="parChTrans1D2" presStyleIdx="2" presStyleCnt="9"/>
      <dgm:spPr/>
      <dgm:t>
        <a:bodyPr/>
        <a:lstStyle/>
        <a:p>
          <a:endParaRPr lang="es-CO"/>
        </a:p>
      </dgm:t>
    </dgm:pt>
    <dgm:pt modelId="{78412514-DAC8-4F93-9D8B-021952F17F3E}" type="pres">
      <dgm:prSet presAssocID="{0BA6BBC0-A545-488F-B1E7-E7717AD762B6}" presName="childText" presStyleLbl="bgAcc1" presStyleIdx="2" presStyleCnt="9">
        <dgm:presLayoutVars>
          <dgm:bulletEnabled val="1"/>
        </dgm:presLayoutVars>
      </dgm:prSet>
      <dgm:spPr/>
      <dgm:t>
        <a:bodyPr/>
        <a:lstStyle/>
        <a:p>
          <a:endParaRPr lang="es-CO"/>
        </a:p>
      </dgm:t>
    </dgm:pt>
    <dgm:pt modelId="{D18473AC-33CB-4938-99F9-DC6F9632F84C}" type="pres">
      <dgm:prSet presAssocID="{D9E1391F-DE72-453C-8393-1E00BB6D8418}" presName="Name13" presStyleLbl="parChTrans1D2" presStyleIdx="3" presStyleCnt="9"/>
      <dgm:spPr/>
      <dgm:t>
        <a:bodyPr/>
        <a:lstStyle/>
        <a:p>
          <a:endParaRPr lang="es-CO"/>
        </a:p>
      </dgm:t>
    </dgm:pt>
    <dgm:pt modelId="{7FA4F8C3-2778-4919-A9E6-80991D56F274}" type="pres">
      <dgm:prSet presAssocID="{54AFCCBC-6455-4A27-84E4-48092932080B}" presName="childText" presStyleLbl="bgAcc1" presStyleIdx="3" presStyleCnt="9">
        <dgm:presLayoutVars>
          <dgm:bulletEnabled val="1"/>
        </dgm:presLayoutVars>
      </dgm:prSet>
      <dgm:spPr/>
      <dgm:t>
        <a:bodyPr/>
        <a:lstStyle/>
        <a:p>
          <a:endParaRPr lang="es-CO"/>
        </a:p>
      </dgm:t>
    </dgm:pt>
    <dgm:pt modelId="{F8F78F0A-9AD2-4BDE-B0B6-F8ABF1B59A2A}" type="pres">
      <dgm:prSet presAssocID="{B2793A07-1B0B-4AEA-A042-F7AE8A90DBA6}" presName="root" presStyleCnt="0"/>
      <dgm:spPr/>
    </dgm:pt>
    <dgm:pt modelId="{42DD634E-9FAF-4ABD-8D80-55A78F858E75}" type="pres">
      <dgm:prSet presAssocID="{B2793A07-1B0B-4AEA-A042-F7AE8A90DBA6}" presName="rootComposite" presStyleCnt="0"/>
      <dgm:spPr/>
    </dgm:pt>
    <dgm:pt modelId="{77A223EA-CA70-48B9-9D07-A384EC7A8A36}" type="pres">
      <dgm:prSet presAssocID="{B2793A07-1B0B-4AEA-A042-F7AE8A90DBA6}" presName="rootText" presStyleLbl="node1" presStyleIdx="1" presStyleCnt="3"/>
      <dgm:spPr/>
      <dgm:t>
        <a:bodyPr/>
        <a:lstStyle/>
        <a:p>
          <a:endParaRPr lang="es-CO"/>
        </a:p>
      </dgm:t>
    </dgm:pt>
    <dgm:pt modelId="{95511345-544B-4E7C-8E99-B63275E90097}" type="pres">
      <dgm:prSet presAssocID="{B2793A07-1B0B-4AEA-A042-F7AE8A90DBA6}" presName="rootConnector" presStyleLbl="node1" presStyleIdx="1" presStyleCnt="3"/>
      <dgm:spPr/>
      <dgm:t>
        <a:bodyPr/>
        <a:lstStyle/>
        <a:p>
          <a:endParaRPr lang="es-CO"/>
        </a:p>
      </dgm:t>
    </dgm:pt>
    <dgm:pt modelId="{C030C3D9-D7F3-4E82-9245-F96EAB596BA1}" type="pres">
      <dgm:prSet presAssocID="{B2793A07-1B0B-4AEA-A042-F7AE8A90DBA6}" presName="childShape" presStyleCnt="0"/>
      <dgm:spPr/>
    </dgm:pt>
    <dgm:pt modelId="{70DE8CE3-AFDC-4DDC-B015-0B9C351998A4}" type="pres">
      <dgm:prSet presAssocID="{D1234712-7F56-4E65-9364-0091B0219D0C}" presName="Name13" presStyleLbl="parChTrans1D2" presStyleIdx="4" presStyleCnt="9"/>
      <dgm:spPr/>
      <dgm:t>
        <a:bodyPr/>
        <a:lstStyle/>
        <a:p>
          <a:endParaRPr lang="es-CO"/>
        </a:p>
      </dgm:t>
    </dgm:pt>
    <dgm:pt modelId="{18BFD2FB-9797-4EC2-9A20-4D28DEE688DC}" type="pres">
      <dgm:prSet presAssocID="{F8ED6D0B-A88A-46EB-87A3-53BCC8106B9B}" presName="childText" presStyleLbl="bgAcc1" presStyleIdx="4" presStyleCnt="9" custScaleX="108216">
        <dgm:presLayoutVars>
          <dgm:bulletEnabled val="1"/>
        </dgm:presLayoutVars>
      </dgm:prSet>
      <dgm:spPr/>
      <dgm:t>
        <a:bodyPr/>
        <a:lstStyle/>
        <a:p>
          <a:endParaRPr lang="es-CO"/>
        </a:p>
      </dgm:t>
    </dgm:pt>
    <dgm:pt modelId="{AEA36437-5D6C-4BEA-A17A-D7ABE2E2F081}" type="pres">
      <dgm:prSet presAssocID="{A5023A03-102F-4BAB-BCF5-CB7ED1C5D0C4}" presName="Name13" presStyleLbl="parChTrans1D2" presStyleIdx="5" presStyleCnt="9"/>
      <dgm:spPr/>
      <dgm:t>
        <a:bodyPr/>
        <a:lstStyle/>
        <a:p>
          <a:endParaRPr lang="es-CO"/>
        </a:p>
      </dgm:t>
    </dgm:pt>
    <dgm:pt modelId="{24C132EE-2E91-4970-B5CC-00A2F638D054}" type="pres">
      <dgm:prSet presAssocID="{8DF5AE0A-D9C3-4C85-B5D9-0A3ABC68B553}" presName="childText" presStyleLbl="bgAcc1" presStyleIdx="5" presStyleCnt="9" custScaleX="108216">
        <dgm:presLayoutVars>
          <dgm:bulletEnabled val="1"/>
        </dgm:presLayoutVars>
      </dgm:prSet>
      <dgm:spPr/>
      <dgm:t>
        <a:bodyPr/>
        <a:lstStyle/>
        <a:p>
          <a:endParaRPr lang="es-CO"/>
        </a:p>
      </dgm:t>
    </dgm:pt>
    <dgm:pt modelId="{8004A5E2-31A3-0642-809A-EE0C5C5C6177}" type="pres">
      <dgm:prSet presAssocID="{5B54185E-87D0-BA40-B300-3FD9B90E39AA}" presName="root" presStyleCnt="0"/>
      <dgm:spPr/>
    </dgm:pt>
    <dgm:pt modelId="{7B13FF07-0C4A-9240-B969-C4AE4784675E}" type="pres">
      <dgm:prSet presAssocID="{5B54185E-87D0-BA40-B300-3FD9B90E39AA}" presName="rootComposite" presStyleCnt="0"/>
      <dgm:spPr/>
    </dgm:pt>
    <dgm:pt modelId="{96B1426E-3535-F443-87C0-50F690FD4F75}" type="pres">
      <dgm:prSet presAssocID="{5B54185E-87D0-BA40-B300-3FD9B90E39AA}" presName="rootText" presStyleLbl="node1" presStyleIdx="2" presStyleCnt="3"/>
      <dgm:spPr/>
      <dgm:t>
        <a:bodyPr/>
        <a:lstStyle/>
        <a:p>
          <a:endParaRPr lang="es-MX"/>
        </a:p>
      </dgm:t>
    </dgm:pt>
    <dgm:pt modelId="{E36C091D-EDA2-8941-83B9-0226FBE4C7D0}" type="pres">
      <dgm:prSet presAssocID="{5B54185E-87D0-BA40-B300-3FD9B90E39AA}" presName="rootConnector" presStyleLbl="node1" presStyleIdx="2" presStyleCnt="3"/>
      <dgm:spPr/>
      <dgm:t>
        <a:bodyPr/>
        <a:lstStyle/>
        <a:p>
          <a:endParaRPr lang="es-MX"/>
        </a:p>
      </dgm:t>
    </dgm:pt>
    <dgm:pt modelId="{A58A4DB7-25EB-064A-AB81-6D404C20A3EB}" type="pres">
      <dgm:prSet presAssocID="{5B54185E-87D0-BA40-B300-3FD9B90E39AA}" presName="childShape" presStyleCnt="0"/>
      <dgm:spPr/>
    </dgm:pt>
    <dgm:pt modelId="{FCD8A518-6C75-914E-BE61-B5F750CBABA1}" type="pres">
      <dgm:prSet presAssocID="{BE59AB25-D82D-504A-9E0A-A6F6D1838FCA}" presName="Name13" presStyleLbl="parChTrans1D2" presStyleIdx="6" presStyleCnt="9"/>
      <dgm:spPr/>
      <dgm:t>
        <a:bodyPr/>
        <a:lstStyle/>
        <a:p>
          <a:endParaRPr lang="es-MX"/>
        </a:p>
      </dgm:t>
    </dgm:pt>
    <dgm:pt modelId="{D221738E-51A4-F447-8AD1-2D1A5281DAB4}" type="pres">
      <dgm:prSet presAssocID="{C7F3F33B-90E9-784E-8B6D-FBF3A4173BD9}" presName="childText" presStyleLbl="bgAcc1" presStyleIdx="6" presStyleCnt="9">
        <dgm:presLayoutVars>
          <dgm:bulletEnabled val="1"/>
        </dgm:presLayoutVars>
      </dgm:prSet>
      <dgm:spPr/>
      <dgm:t>
        <a:bodyPr/>
        <a:lstStyle/>
        <a:p>
          <a:endParaRPr lang="es-MX"/>
        </a:p>
      </dgm:t>
    </dgm:pt>
    <dgm:pt modelId="{168D3C5B-2013-7A4F-BE7A-20B2E98C33F3}" type="pres">
      <dgm:prSet presAssocID="{B053666E-C846-314A-A331-BCEACCC6EC44}" presName="Name13" presStyleLbl="parChTrans1D2" presStyleIdx="7" presStyleCnt="9"/>
      <dgm:spPr/>
      <dgm:t>
        <a:bodyPr/>
        <a:lstStyle/>
        <a:p>
          <a:endParaRPr lang="es-MX"/>
        </a:p>
      </dgm:t>
    </dgm:pt>
    <dgm:pt modelId="{FE19A811-7FF8-0145-8CA3-C38B8536DB44}" type="pres">
      <dgm:prSet presAssocID="{67C0A3AE-8238-C843-B4BE-C81BFE0C84B8}" presName="childText" presStyleLbl="bgAcc1" presStyleIdx="7" presStyleCnt="9">
        <dgm:presLayoutVars>
          <dgm:bulletEnabled val="1"/>
        </dgm:presLayoutVars>
      </dgm:prSet>
      <dgm:spPr/>
      <dgm:t>
        <a:bodyPr/>
        <a:lstStyle/>
        <a:p>
          <a:endParaRPr lang="es-MX"/>
        </a:p>
      </dgm:t>
    </dgm:pt>
    <dgm:pt modelId="{E9632A01-730B-BC40-B712-8F847DEA2AAB}" type="pres">
      <dgm:prSet presAssocID="{FDF17FDC-204D-0A43-9F25-6A47A39BB9EF}" presName="Name13" presStyleLbl="parChTrans1D2" presStyleIdx="8" presStyleCnt="9"/>
      <dgm:spPr/>
      <dgm:t>
        <a:bodyPr/>
        <a:lstStyle/>
        <a:p>
          <a:endParaRPr lang="es-MX"/>
        </a:p>
      </dgm:t>
    </dgm:pt>
    <dgm:pt modelId="{7BCDF579-0ADB-434D-8660-9DAD23D1CD15}" type="pres">
      <dgm:prSet presAssocID="{113F5076-59A2-2942-AF7D-BFE79B5B95AD}" presName="childText" presStyleLbl="bgAcc1" presStyleIdx="8" presStyleCnt="9">
        <dgm:presLayoutVars>
          <dgm:bulletEnabled val="1"/>
        </dgm:presLayoutVars>
      </dgm:prSet>
      <dgm:spPr/>
      <dgm:t>
        <a:bodyPr/>
        <a:lstStyle/>
        <a:p>
          <a:endParaRPr lang="es-MX"/>
        </a:p>
      </dgm:t>
    </dgm:pt>
  </dgm:ptLst>
  <dgm:cxnLst>
    <dgm:cxn modelId="{E32A8AA8-BE3D-496F-8C61-9EF5D801D399}" srcId="{63E0A47E-5C0A-40F2-A62B-3F7EDC59C3D5}" destId="{0BA6BBC0-A545-488F-B1E7-E7717AD762B6}" srcOrd="2" destOrd="0" parTransId="{5E2D5ADA-A8A6-43B7-B7EF-1130857353FF}" sibTransId="{80536D74-F47D-4A85-B44E-93EAE5214EDB}"/>
    <dgm:cxn modelId="{EB5142D3-19FD-044A-8B66-A94C38D63674}" type="presOf" srcId="{5E2D5ADA-A8A6-43B7-B7EF-1130857353FF}" destId="{E51E122A-7A7B-4588-8732-300C5DD255D7}" srcOrd="0" destOrd="0" presId="urn:microsoft.com/office/officeart/2005/8/layout/hierarchy3"/>
    <dgm:cxn modelId="{603099E8-FBC0-7147-BBEF-92A9A3788828}" type="presOf" srcId="{41302EF0-1DED-4577-BE7D-D8A61520AC48}" destId="{C10461FC-7477-4588-B449-3CE1FB27ECBF}" srcOrd="0" destOrd="0" presId="urn:microsoft.com/office/officeart/2005/8/layout/hierarchy3"/>
    <dgm:cxn modelId="{D78DD585-7FFB-4FC9-9A7B-16AC8C189B56}" srcId="{441B98F9-8889-44CD-BFCE-F04C382A0576}" destId="{63E0A47E-5C0A-40F2-A62B-3F7EDC59C3D5}" srcOrd="0" destOrd="0" parTransId="{BF3E0B9A-6EB7-4C84-9468-A25C3A363AFE}" sibTransId="{C32F47FE-AF57-4399-9B12-B56263DCFB04}"/>
    <dgm:cxn modelId="{6C0DE5E2-FD3F-4540-8E08-BAFAAA9CA115}" type="presOf" srcId="{54AFCCBC-6455-4A27-84E4-48092932080B}" destId="{7FA4F8C3-2778-4919-A9E6-80991D56F274}" srcOrd="0" destOrd="0" presId="urn:microsoft.com/office/officeart/2005/8/layout/hierarchy3"/>
    <dgm:cxn modelId="{3E56C4F3-7052-4852-B547-E8F054461B6C}" srcId="{63E0A47E-5C0A-40F2-A62B-3F7EDC59C3D5}" destId="{D35A361F-8098-4C77-A637-7490D6DEA913}" srcOrd="0" destOrd="0" parTransId="{57974458-33F5-41BC-B400-C9AF3782E320}" sibTransId="{44591D25-EE02-4BD9-9C71-B85AEAF2C38F}"/>
    <dgm:cxn modelId="{783AD82B-ACD1-D74C-A814-9731A7F24D47}" type="presOf" srcId="{441B98F9-8889-44CD-BFCE-F04C382A0576}" destId="{E3BA4C83-7CBF-40ED-AE27-F832DA5295D1}" srcOrd="0" destOrd="0" presId="urn:microsoft.com/office/officeart/2005/8/layout/hierarchy3"/>
    <dgm:cxn modelId="{B43642C8-8876-754D-87C4-FB1A47E32CF8}" type="presOf" srcId="{5B54185E-87D0-BA40-B300-3FD9B90E39AA}" destId="{E36C091D-EDA2-8941-83B9-0226FBE4C7D0}" srcOrd="1" destOrd="0" presId="urn:microsoft.com/office/officeart/2005/8/layout/hierarchy3"/>
    <dgm:cxn modelId="{9AAA8FBB-BD20-EC4A-B770-38C6C5653BD4}" type="presOf" srcId="{113F5076-59A2-2942-AF7D-BFE79B5B95AD}" destId="{7BCDF579-0ADB-434D-8660-9DAD23D1CD15}" srcOrd="0" destOrd="0" presId="urn:microsoft.com/office/officeart/2005/8/layout/hierarchy3"/>
    <dgm:cxn modelId="{7654B62F-3035-0541-8734-D07AD3C8BCF7}" srcId="{441B98F9-8889-44CD-BFCE-F04C382A0576}" destId="{5B54185E-87D0-BA40-B300-3FD9B90E39AA}" srcOrd="2" destOrd="0" parTransId="{5AEE60E1-60E7-9140-8BA6-687BBDA55FFC}" sibTransId="{F07DD1B3-6481-154F-98D3-C0C151F1AD0E}"/>
    <dgm:cxn modelId="{1454689E-A65D-8745-A9F7-2D107EE8F2A6}" type="presOf" srcId="{9E9D2277-E6DB-4330-B92C-616CDEA4539B}" destId="{0AA5D2CB-02DF-45D4-BD05-CD0EFDE8EC75}" srcOrd="0" destOrd="0" presId="urn:microsoft.com/office/officeart/2005/8/layout/hierarchy3"/>
    <dgm:cxn modelId="{43522ABE-E529-2B4B-8FD5-80863AC482F2}" type="presOf" srcId="{D1234712-7F56-4E65-9364-0091B0219D0C}" destId="{70DE8CE3-AFDC-4DDC-B015-0B9C351998A4}" srcOrd="0" destOrd="0" presId="urn:microsoft.com/office/officeart/2005/8/layout/hierarchy3"/>
    <dgm:cxn modelId="{7392808D-3BF1-FC47-99C0-64DFD05B49BE}" srcId="{5B54185E-87D0-BA40-B300-3FD9B90E39AA}" destId="{C7F3F33B-90E9-784E-8B6D-FBF3A4173BD9}" srcOrd="0" destOrd="0" parTransId="{BE59AB25-D82D-504A-9E0A-A6F6D1838FCA}" sibTransId="{33547002-5C2F-0442-BF25-E1383D63385F}"/>
    <dgm:cxn modelId="{C747C0EF-3541-FE4A-8F81-FEF805464D94}" type="presOf" srcId="{C7F3F33B-90E9-784E-8B6D-FBF3A4173BD9}" destId="{D221738E-51A4-F447-8AD1-2D1A5281DAB4}" srcOrd="0" destOrd="0" presId="urn:microsoft.com/office/officeart/2005/8/layout/hierarchy3"/>
    <dgm:cxn modelId="{603A60B4-6892-4D94-9E76-F6D559DC8BE0}" srcId="{63E0A47E-5C0A-40F2-A62B-3F7EDC59C3D5}" destId="{41302EF0-1DED-4577-BE7D-D8A61520AC48}" srcOrd="1" destOrd="0" parTransId="{9E9D2277-E6DB-4330-B92C-616CDEA4539B}" sibTransId="{65FF1604-38D1-4CAB-A5A6-2EF5C647A300}"/>
    <dgm:cxn modelId="{AD479190-CB56-E643-9F15-B4770EDF9367}" type="presOf" srcId="{8DF5AE0A-D9C3-4C85-B5D9-0A3ABC68B553}" destId="{24C132EE-2E91-4970-B5CC-00A2F638D054}" srcOrd="0" destOrd="0" presId="urn:microsoft.com/office/officeart/2005/8/layout/hierarchy3"/>
    <dgm:cxn modelId="{40654538-94C5-5048-B713-2A5C56E19D6D}" type="presOf" srcId="{0BA6BBC0-A545-488F-B1E7-E7717AD762B6}" destId="{78412514-DAC8-4F93-9D8B-021952F17F3E}" srcOrd="0" destOrd="0" presId="urn:microsoft.com/office/officeart/2005/8/layout/hierarchy3"/>
    <dgm:cxn modelId="{6291C143-F14A-D24B-B367-E93305C70C1E}" type="presOf" srcId="{57974458-33F5-41BC-B400-C9AF3782E320}" destId="{8F0E57B7-161B-4448-9444-C2062A117A53}" srcOrd="0" destOrd="0" presId="urn:microsoft.com/office/officeart/2005/8/layout/hierarchy3"/>
    <dgm:cxn modelId="{C8801B7D-B1DC-4E18-93F1-017B22B65BBF}" srcId="{B2793A07-1B0B-4AEA-A042-F7AE8A90DBA6}" destId="{8DF5AE0A-D9C3-4C85-B5D9-0A3ABC68B553}" srcOrd="1" destOrd="0" parTransId="{A5023A03-102F-4BAB-BCF5-CB7ED1C5D0C4}" sibTransId="{EEA42D10-B10D-422F-9913-BA0813506A77}"/>
    <dgm:cxn modelId="{AE84426A-7AE9-174C-B785-E8E26C904537}" type="presOf" srcId="{B053666E-C846-314A-A331-BCEACCC6EC44}" destId="{168D3C5B-2013-7A4F-BE7A-20B2E98C33F3}" srcOrd="0" destOrd="0" presId="urn:microsoft.com/office/officeart/2005/8/layout/hierarchy3"/>
    <dgm:cxn modelId="{B082C340-E84C-4FE9-96A0-F069C20E5C84}" srcId="{63E0A47E-5C0A-40F2-A62B-3F7EDC59C3D5}" destId="{54AFCCBC-6455-4A27-84E4-48092932080B}" srcOrd="3" destOrd="0" parTransId="{D9E1391F-DE72-453C-8393-1E00BB6D8418}" sibTransId="{EA7A30F8-69E8-4896-8FF2-A43D39D3F578}"/>
    <dgm:cxn modelId="{FF9CA10E-1791-D347-AF6E-5F3ABDB6A3F4}" type="presOf" srcId="{63E0A47E-5C0A-40F2-A62B-3F7EDC59C3D5}" destId="{AE5C7893-3FAB-4700-BBAA-970DD192611B}" srcOrd="1" destOrd="0" presId="urn:microsoft.com/office/officeart/2005/8/layout/hierarchy3"/>
    <dgm:cxn modelId="{07F7E8B7-EB7A-4186-B453-7C197662A447}" srcId="{441B98F9-8889-44CD-BFCE-F04C382A0576}" destId="{B2793A07-1B0B-4AEA-A042-F7AE8A90DBA6}" srcOrd="1" destOrd="0" parTransId="{F253205C-6658-4E1E-9FCA-99C6F43F973E}" sibTransId="{EFE333F2-AEF5-4510-B4A2-4D6D5D3BCBB3}"/>
    <dgm:cxn modelId="{2AD428D7-FDC9-0245-99FF-EA1D8C0FE249}" type="presOf" srcId="{D9E1391F-DE72-453C-8393-1E00BB6D8418}" destId="{D18473AC-33CB-4938-99F9-DC6F9632F84C}" srcOrd="0" destOrd="0" presId="urn:microsoft.com/office/officeart/2005/8/layout/hierarchy3"/>
    <dgm:cxn modelId="{D9315BBC-C2A4-DA47-9658-658CDC8E7493}" type="presOf" srcId="{D35A361F-8098-4C77-A637-7490D6DEA913}" destId="{E3C7FBB1-0737-4135-8082-08360FE62E61}" srcOrd="0" destOrd="0" presId="urn:microsoft.com/office/officeart/2005/8/layout/hierarchy3"/>
    <dgm:cxn modelId="{24ABE8E6-6C6E-7440-BC76-75CAAA69A4C6}" type="presOf" srcId="{B2793A07-1B0B-4AEA-A042-F7AE8A90DBA6}" destId="{95511345-544B-4E7C-8E99-B63275E90097}" srcOrd="1" destOrd="0" presId="urn:microsoft.com/office/officeart/2005/8/layout/hierarchy3"/>
    <dgm:cxn modelId="{BB9E928C-2414-A747-8D45-A76057B2116F}" type="presOf" srcId="{5B54185E-87D0-BA40-B300-3FD9B90E39AA}" destId="{96B1426E-3535-F443-87C0-50F690FD4F75}" srcOrd="0" destOrd="0" presId="urn:microsoft.com/office/officeart/2005/8/layout/hierarchy3"/>
    <dgm:cxn modelId="{542EBC16-EB82-C743-8055-27DED7B9DDFF}" type="presOf" srcId="{63E0A47E-5C0A-40F2-A62B-3F7EDC59C3D5}" destId="{207D12FD-19EF-4343-9D6E-5BA5CA4F24AC}" srcOrd="0" destOrd="0" presId="urn:microsoft.com/office/officeart/2005/8/layout/hierarchy3"/>
    <dgm:cxn modelId="{BC8C8521-D6DB-4440-9559-03B318FFE7BC}" type="presOf" srcId="{FDF17FDC-204D-0A43-9F25-6A47A39BB9EF}" destId="{E9632A01-730B-BC40-B712-8F847DEA2AAB}" srcOrd="0" destOrd="0" presId="urn:microsoft.com/office/officeart/2005/8/layout/hierarchy3"/>
    <dgm:cxn modelId="{00362874-33A3-DB49-A0DE-AAE639AA9068}" type="presOf" srcId="{B2793A07-1B0B-4AEA-A042-F7AE8A90DBA6}" destId="{77A223EA-CA70-48B9-9D07-A384EC7A8A36}" srcOrd="0" destOrd="0" presId="urn:microsoft.com/office/officeart/2005/8/layout/hierarchy3"/>
    <dgm:cxn modelId="{D8E1FA43-35C6-E945-8E40-401E9CF7ABC0}" type="presOf" srcId="{BE59AB25-D82D-504A-9E0A-A6F6D1838FCA}" destId="{FCD8A518-6C75-914E-BE61-B5F750CBABA1}" srcOrd="0" destOrd="0" presId="urn:microsoft.com/office/officeart/2005/8/layout/hierarchy3"/>
    <dgm:cxn modelId="{2318D336-C817-BB4D-8C98-1C7DD204D8EA}" type="presOf" srcId="{F8ED6D0B-A88A-46EB-87A3-53BCC8106B9B}" destId="{18BFD2FB-9797-4EC2-9A20-4D28DEE688DC}" srcOrd="0" destOrd="0" presId="urn:microsoft.com/office/officeart/2005/8/layout/hierarchy3"/>
    <dgm:cxn modelId="{A6622531-287D-2D4A-ABB8-AC4F3B96508A}" srcId="{5B54185E-87D0-BA40-B300-3FD9B90E39AA}" destId="{113F5076-59A2-2942-AF7D-BFE79B5B95AD}" srcOrd="2" destOrd="0" parTransId="{FDF17FDC-204D-0A43-9F25-6A47A39BB9EF}" sibTransId="{2031A871-67A1-FA4F-93D4-8B88F6247666}"/>
    <dgm:cxn modelId="{06295739-B6AA-8942-AF9A-918B2E830040}" srcId="{5B54185E-87D0-BA40-B300-3FD9B90E39AA}" destId="{67C0A3AE-8238-C843-B4BE-C81BFE0C84B8}" srcOrd="1" destOrd="0" parTransId="{B053666E-C846-314A-A331-BCEACCC6EC44}" sibTransId="{92C5B7B6-52FD-9E4A-BDE9-80F4CC6F2A22}"/>
    <dgm:cxn modelId="{BFE0DC18-6C3E-9441-A847-A925B86B13D5}" type="presOf" srcId="{A5023A03-102F-4BAB-BCF5-CB7ED1C5D0C4}" destId="{AEA36437-5D6C-4BEA-A17A-D7ABE2E2F081}" srcOrd="0" destOrd="0" presId="urn:microsoft.com/office/officeart/2005/8/layout/hierarchy3"/>
    <dgm:cxn modelId="{BB84C6B7-B11D-1A40-86FB-D50C1F335001}" type="presOf" srcId="{67C0A3AE-8238-C843-B4BE-C81BFE0C84B8}" destId="{FE19A811-7FF8-0145-8CA3-C38B8536DB44}" srcOrd="0" destOrd="0" presId="urn:microsoft.com/office/officeart/2005/8/layout/hierarchy3"/>
    <dgm:cxn modelId="{97BD5C4C-0F15-4EF6-AC3C-FA4BE7DB048D}" srcId="{B2793A07-1B0B-4AEA-A042-F7AE8A90DBA6}" destId="{F8ED6D0B-A88A-46EB-87A3-53BCC8106B9B}" srcOrd="0" destOrd="0" parTransId="{D1234712-7F56-4E65-9364-0091B0219D0C}" sibTransId="{608F5B36-D0AE-4C4C-8E7A-5525CB6654B6}"/>
    <dgm:cxn modelId="{05A45D1D-991F-7F48-8E4A-153B4FA3769B}" type="presParOf" srcId="{E3BA4C83-7CBF-40ED-AE27-F832DA5295D1}" destId="{FD82C566-BD1F-4D46-9247-8B61231612AD}" srcOrd="0" destOrd="0" presId="urn:microsoft.com/office/officeart/2005/8/layout/hierarchy3"/>
    <dgm:cxn modelId="{B9878898-979B-554E-8BE9-22AE5A6CD32F}" type="presParOf" srcId="{FD82C566-BD1F-4D46-9247-8B61231612AD}" destId="{887BCD9C-E46F-49CA-AFB9-730E04A6B34F}" srcOrd="0" destOrd="0" presId="urn:microsoft.com/office/officeart/2005/8/layout/hierarchy3"/>
    <dgm:cxn modelId="{1D2FC63A-0D84-B44A-AEB2-BD81F9E6A613}" type="presParOf" srcId="{887BCD9C-E46F-49CA-AFB9-730E04A6B34F}" destId="{207D12FD-19EF-4343-9D6E-5BA5CA4F24AC}" srcOrd="0" destOrd="0" presId="urn:microsoft.com/office/officeart/2005/8/layout/hierarchy3"/>
    <dgm:cxn modelId="{56CA2AB2-776F-4947-81A5-7F9DC43D192A}" type="presParOf" srcId="{887BCD9C-E46F-49CA-AFB9-730E04A6B34F}" destId="{AE5C7893-3FAB-4700-BBAA-970DD192611B}" srcOrd="1" destOrd="0" presId="urn:microsoft.com/office/officeart/2005/8/layout/hierarchy3"/>
    <dgm:cxn modelId="{BF3C6936-A620-4243-A3BC-8A57DE447539}" type="presParOf" srcId="{FD82C566-BD1F-4D46-9247-8B61231612AD}" destId="{D8D0ED1E-C9B9-41A6-AE10-2154460E83F8}" srcOrd="1" destOrd="0" presId="urn:microsoft.com/office/officeart/2005/8/layout/hierarchy3"/>
    <dgm:cxn modelId="{C5D0C90D-3103-864E-ACE3-08E18FE8DEE3}" type="presParOf" srcId="{D8D0ED1E-C9B9-41A6-AE10-2154460E83F8}" destId="{8F0E57B7-161B-4448-9444-C2062A117A53}" srcOrd="0" destOrd="0" presId="urn:microsoft.com/office/officeart/2005/8/layout/hierarchy3"/>
    <dgm:cxn modelId="{FF08A847-13BB-C54A-835B-52E012D7DBD3}" type="presParOf" srcId="{D8D0ED1E-C9B9-41A6-AE10-2154460E83F8}" destId="{E3C7FBB1-0737-4135-8082-08360FE62E61}" srcOrd="1" destOrd="0" presId="urn:microsoft.com/office/officeart/2005/8/layout/hierarchy3"/>
    <dgm:cxn modelId="{C42C7431-3935-9E48-9993-17F232589C82}" type="presParOf" srcId="{D8D0ED1E-C9B9-41A6-AE10-2154460E83F8}" destId="{0AA5D2CB-02DF-45D4-BD05-CD0EFDE8EC75}" srcOrd="2" destOrd="0" presId="urn:microsoft.com/office/officeart/2005/8/layout/hierarchy3"/>
    <dgm:cxn modelId="{D84B3EDA-E3E0-9548-863C-F2B44EF47A48}" type="presParOf" srcId="{D8D0ED1E-C9B9-41A6-AE10-2154460E83F8}" destId="{C10461FC-7477-4588-B449-3CE1FB27ECBF}" srcOrd="3" destOrd="0" presId="urn:microsoft.com/office/officeart/2005/8/layout/hierarchy3"/>
    <dgm:cxn modelId="{80D25D4C-47AE-4A4B-9317-9E6459D96EFC}" type="presParOf" srcId="{D8D0ED1E-C9B9-41A6-AE10-2154460E83F8}" destId="{E51E122A-7A7B-4588-8732-300C5DD255D7}" srcOrd="4" destOrd="0" presId="urn:microsoft.com/office/officeart/2005/8/layout/hierarchy3"/>
    <dgm:cxn modelId="{6B26368D-105C-A145-AF21-96527A5B6624}" type="presParOf" srcId="{D8D0ED1E-C9B9-41A6-AE10-2154460E83F8}" destId="{78412514-DAC8-4F93-9D8B-021952F17F3E}" srcOrd="5" destOrd="0" presId="urn:microsoft.com/office/officeart/2005/8/layout/hierarchy3"/>
    <dgm:cxn modelId="{5A83D3A6-DDEC-2B45-A7FE-A6521E9E5C42}" type="presParOf" srcId="{D8D0ED1E-C9B9-41A6-AE10-2154460E83F8}" destId="{D18473AC-33CB-4938-99F9-DC6F9632F84C}" srcOrd="6" destOrd="0" presId="urn:microsoft.com/office/officeart/2005/8/layout/hierarchy3"/>
    <dgm:cxn modelId="{7FA4166F-A9C3-8740-8283-2CE48476D6F7}" type="presParOf" srcId="{D8D0ED1E-C9B9-41A6-AE10-2154460E83F8}" destId="{7FA4F8C3-2778-4919-A9E6-80991D56F274}" srcOrd="7" destOrd="0" presId="urn:microsoft.com/office/officeart/2005/8/layout/hierarchy3"/>
    <dgm:cxn modelId="{44B3BAE5-A014-1048-919B-2B0C47C70719}" type="presParOf" srcId="{E3BA4C83-7CBF-40ED-AE27-F832DA5295D1}" destId="{F8F78F0A-9AD2-4BDE-B0B6-F8ABF1B59A2A}" srcOrd="1" destOrd="0" presId="urn:microsoft.com/office/officeart/2005/8/layout/hierarchy3"/>
    <dgm:cxn modelId="{1A2E34E5-85CE-7047-B08C-189BD9E38437}" type="presParOf" srcId="{F8F78F0A-9AD2-4BDE-B0B6-F8ABF1B59A2A}" destId="{42DD634E-9FAF-4ABD-8D80-55A78F858E75}" srcOrd="0" destOrd="0" presId="urn:microsoft.com/office/officeart/2005/8/layout/hierarchy3"/>
    <dgm:cxn modelId="{41F3F8C3-6F24-C143-88A4-6D56A1A93E79}" type="presParOf" srcId="{42DD634E-9FAF-4ABD-8D80-55A78F858E75}" destId="{77A223EA-CA70-48B9-9D07-A384EC7A8A36}" srcOrd="0" destOrd="0" presId="urn:microsoft.com/office/officeart/2005/8/layout/hierarchy3"/>
    <dgm:cxn modelId="{313686B0-BC62-7C44-8C56-37E824F9A49D}" type="presParOf" srcId="{42DD634E-9FAF-4ABD-8D80-55A78F858E75}" destId="{95511345-544B-4E7C-8E99-B63275E90097}" srcOrd="1" destOrd="0" presId="urn:microsoft.com/office/officeart/2005/8/layout/hierarchy3"/>
    <dgm:cxn modelId="{C8FE603D-7F7A-C841-A912-97389C257BC2}" type="presParOf" srcId="{F8F78F0A-9AD2-4BDE-B0B6-F8ABF1B59A2A}" destId="{C030C3D9-D7F3-4E82-9245-F96EAB596BA1}" srcOrd="1" destOrd="0" presId="urn:microsoft.com/office/officeart/2005/8/layout/hierarchy3"/>
    <dgm:cxn modelId="{F9893436-7648-254B-BEA1-D7F1D3E480AC}" type="presParOf" srcId="{C030C3D9-D7F3-4E82-9245-F96EAB596BA1}" destId="{70DE8CE3-AFDC-4DDC-B015-0B9C351998A4}" srcOrd="0" destOrd="0" presId="urn:microsoft.com/office/officeart/2005/8/layout/hierarchy3"/>
    <dgm:cxn modelId="{E789453F-40F6-814F-90AA-D8342BAD6E6E}" type="presParOf" srcId="{C030C3D9-D7F3-4E82-9245-F96EAB596BA1}" destId="{18BFD2FB-9797-4EC2-9A20-4D28DEE688DC}" srcOrd="1" destOrd="0" presId="urn:microsoft.com/office/officeart/2005/8/layout/hierarchy3"/>
    <dgm:cxn modelId="{B90BD83A-41C2-C740-8406-A6F4AC324A53}" type="presParOf" srcId="{C030C3D9-D7F3-4E82-9245-F96EAB596BA1}" destId="{AEA36437-5D6C-4BEA-A17A-D7ABE2E2F081}" srcOrd="2" destOrd="0" presId="urn:microsoft.com/office/officeart/2005/8/layout/hierarchy3"/>
    <dgm:cxn modelId="{F923CEB0-CB6D-7944-B95D-B2AEEFE7A664}" type="presParOf" srcId="{C030C3D9-D7F3-4E82-9245-F96EAB596BA1}" destId="{24C132EE-2E91-4970-B5CC-00A2F638D054}" srcOrd="3" destOrd="0" presId="urn:microsoft.com/office/officeart/2005/8/layout/hierarchy3"/>
    <dgm:cxn modelId="{2C137F71-3BF1-584E-84C2-F4EB1B7ABA83}" type="presParOf" srcId="{E3BA4C83-7CBF-40ED-AE27-F832DA5295D1}" destId="{8004A5E2-31A3-0642-809A-EE0C5C5C6177}" srcOrd="2" destOrd="0" presId="urn:microsoft.com/office/officeart/2005/8/layout/hierarchy3"/>
    <dgm:cxn modelId="{4530BF53-380E-EF4B-8F93-D333C9E27F5F}" type="presParOf" srcId="{8004A5E2-31A3-0642-809A-EE0C5C5C6177}" destId="{7B13FF07-0C4A-9240-B969-C4AE4784675E}" srcOrd="0" destOrd="0" presId="urn:microsoft.com/office/officeart/2005/8/layout/hierarchy3"/>
    <dgm:cxn modelId="{5CD82E7F-9629-764C-B63B-5D32EB1337DB}" type="presParOf" srcId="{7B13FF07-0C4A-9240-B969-C4AE4784675E}" destId="{96B1426E-3535-F443-87C0-50F690FD4F75}" srcOrd="0" destOrd="0" presId="urn:microsoft.com/office/officeart/2005/8/layout/hierarchy3"/>
    <dgm:cxn modelId="{741C39F2-B7E9-4943-AC3D-38B3FEA4BAAF}" type="presParOf" srcId="{7B13FF07-0C4A-9240-B969-C4AE4784675E}" destId="{E36C091D-EDA2-8941-83B9-0226FBE4C7D0}" srcOrd="1" destOrd="0" presId="urn:microsoft.com/office/officeart/2005/8/layout/hierarchy3"/>
    <dgm:cxn modelId="{6C279841-C87A-D74A-9499-8CF7F41AB2B2}" type="presParOf" srcId="{8004A5E2-31A3-0642-809A-EE0C5C5C6177}" destId="{A58A4DB7-25EB-064A-AB81-6D404C20A3EB}" srcOrd="1" destOrd="0" presId="urn:microsoft.com/office/officeart/2005/8/layout/hierarchy3"/>
    <dgm:cxn modelId="{9C21DDC4-3870-9446-A400-93859B9976C8}" type="presParOf" srcId="{A58A4DB7-25EB-064A-AB81-6D404C20A3EB}" destId="{FCD8A518-6C75-914E-BE61-B5F750CBABA1}" srcOrd="0" destOrd="0" presId="urn:microsoft.com/office/officeart/2005/8/layout/hierarchy3"/>
    <dgm:cxn modelId="{8B0D751B-A78A-5E4E-89E3-4AB3D6979E71}" type="presParOf" srcId="{A58A4DB7-25EB-064A-AB81-6D404C20A3EB}" destId="{D221738E-51A4-F447-8AD1-2D1A5281DAB4}" srcOrd="1" destOrd="0" presId="urn:microsoft.com/office/officeart/2005/8/layout/hierarchy3"/>
    <dgm:cxn modelId="{8E23B94B-B8D1-7F4C-A395-CDE3F95E0E6D}" type="presParOf" srcId="{A58A4DB7-25EB-064A-AB81-6D404C20A3EB}" destId="{168D3C5B-2013-7A4F-BE7A-20B2E98C33F3}" srcOrd="2" destOrd="0" presId="urn:microsoft.com/office/officeart/2005/8/layout/hierarchy3"/>
    <dgm:cxn modelId="{269E46D6-8DF2-4441-946A-24D9635FE920}" type="presParOf" srcId="{A58A4DB7-25EB-064A-AB81-6D404C20A3EB}" destId="{FE19A811-7FF8-0145-8CA3-C38B8536DB44}" srcOrd="3" destOrd="0" presId="urn:microsoft.com/office/officeart/2005/8/layout/hierarchy3"/>
    <dgm:cxn modelId="{47525997-B418-A848-808C-5672003D1911}" type="presParOf" srcId="{A58A4DB7-25EB-064A-AB81-6D404C20A3EB}" destId="{E9632A01-730B-BC40-B712-8F847DEA2AAB}" srcOrd="4" destOrd="0" presId="urn:microsoft.com/office/officeart/2005/8/layout/hierarchy3"/>
    <dgm:cxn modelId="{9C9506DB-06F1-8849-A06A-4C42422243D9}" type="presParOf" srcId="{A58A4DB7-25EB-064A-AB81-6D404C20A3EB}" destId="{7BCDF579-0ADB-434D-8660-9DAD23D1CD15}" srcOrd="5" destOrd="0" presId="urn:microsoft.com/office/officeart/2005/8/layout/hierarchy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9BF080-4952-4BFA-BAE0-5D3CD6B86C89}" type="doc">
      <dgm:prSet loTypeId="urn:microsoft.com/office/officeart/2005/8/layout/arrow2" loCatId="process" qsTypeId="urn:microsoft.com/office/officeart/2005/8/quickstyle/simple1" qsCatId="simple" csTypeId="urn:microsoft.com/office/officeart/2005/8/colors/accent3_3" csCatId="accent3" phldr="1"/>
      <dgm:spPr/>
    </dgm:pt>
    <dgm:pt modelId="{6E15B26E-E12E-4E23-8CB8-D643D460E1E7}">
      <dgm:prSet phldrT="[Texto]"/>
      <dgm:spPr/>
      <dgm:t>
        <a:bodyPr/>
        <a:lstStyle/>
        <a:p>
          <a:r>
            <a:rPr lang="es-MX" dirty="0" smtClean="0"/>
            <a:t>Acercamiento entre las embajadas en Yakarta </a:t>
          </a:r>
          <a:endParaRPr lang="en-GB" dirty="0"/>
        </a:p>
      </dgm:t>
    </dgm:pt>
    <dgm:pt modelId="{EB5126D6-4DF0-41B8-8279-FA7A3177CF7E}" type="parTrans" cxnId="{51CF0737-48A9-45F5-8FEE-536694334DAD}">
      <dgm:prSet/>
      <dgm:spPr/>
      <dgm:t>
        <a:bodyPr/>
        <a:lstStyle/>
        <a:p>
          <a:endParaRPr lang="en-GB"/>
        </a:p>
      </dgm:t>
    </dgm:pt>
    <dgm:pt modelId="{2AEADEE9-7823-4DEC-8171-6D4E2295F601}" type="sibTrans" cxnId="{51CF0737-48A9-45F5-8FEE-536694334DAD}">
      <dgm:prSet/>
      <dgm:spPr/>
      <dgm:t>
        <a:bodyPr/>
        <a:lstStyle/>
        <a:p>
          <a:endParaRPr lang="en-GB"/>
        </a:p>
      </dgm:t>
    </dgm:pt>
    <dgm:pt modelId="{D0690F4B-03E6-4857-A2C9-01EFD602D1D1}">
      <dgm:prSet phldrT="[Texto]"/>
      <dgm:spPr/>
      <dgm:t>
        <a:bodyPr/>
        <a:lstStyle/>
        <a:p>
          <a:r>
            <a:rPr lang="es-MX" dirty="0" smtClean="0"/>
            <a:t>Encuentro Ministerial en Naciones Unidas 2014 </a:t>
          </a:r>
          <a:endParaRPr lang="en-GB" dirty="0"/>
        </a:p>
      </dgm:t>
    </dgm:pt>
    <dgm:pt modelId="{CFE0EFA0-7D9B-46E7-BEBF-3844098A4C0F}" type="parTrans" cxnId="{995FA941-1123-443C-921F-76044897D727}">
      <dgm:prSet/>
      <dgm:spPr/>
      <dgm:t>
        <a:bodyPr/>
        <a:lstStyle/>
        <a:p>
          <a:endParaRPr lang="en-GB"/>
        </a:p>
      </dgm:t>
    </dgm:pt>
    <dgm:pt modelId="{8A620224-6B51-4BDB-8872-6D1F8DD5FD2E}" type="sibTrans" cxnId="{995FA941-1123-443C-921F-76044897D727}">
      <dgm:prSet/>
      <dgm:spPr/>
      <dgm:t>
        <a:bodyPr/>
        <a:lstStyle/>
        <a:p>
          <a:endParaRPr lang="en-GB"/>
        </a:p>
      </dgm:t>
    </dgm:pt>
    <dgm:pt modelId="{826B427E-FD87-4A49-A213-057295C95965}">
      <dgm:prSet phldrT="[Texto]"/>
      <dgm:spPr/>
      <dgm:t>
        <a:bodyPr/>
        <a:lstStyle/>
        <a:p>
          <a:r>
            <a:rPr lang="es-MX" dirty="0" smtClean="0"/>
            <a:t>Encuentro de altos  representantes en Yakarta </a:t>
          </a:r>
          <a:endParaRPr lang="en-GB" dirty="0"/>
        </a:p>
      </dgm:t>
    </dgm:pt>
    <dgm:pt modelId="{94E247D5-03B4-4149-BF3B-A425E3CA1979}" type="parTrans" cxnId="{EE57BF7C-0C42-4D69-BDC1-322B6D6E0B18}">
      <dgm:prSet/>
      <dgm:spPr/>
      <dgm:t>
        <a:bodyPr/>
        <a:lstStyle/>
        <a:p>
          <a:endParaRPr lang="en-GB"/>
        </a:p>
      </dgm:t>
    </dgm:pt>
    <dgm:pt modelId="{B6634458-D878-47CD-8FC2-6029133CDF6A}" type="sibTrans" cxnId="{EE57BF7C-0C42-4D69-BDC1-322B6D6E0B18}">
      <dgm:prSet/>
      <dgm:spPr/>
      <dgm:t>
        <a:bodyPr/>
        <a:lstStyle/>
        <a:p>
          <a:endParaRPr lang="en-GB"/>
        </a:p>
      </dgm:t>
    </dgm:pt>
    <dgm:pt modelId="{D28E3D5E-DB3D-4B9B-93AB-23547AEE35C7}" type="pres">
      <dgm:prSet presAssocID="{289BF080-4952-4BFA-BAE0-5D3CD6B86C89}" presName="arrowDiagram" presStyleCnt="0">
        <dgm:presLayoutVars>
          <dgm:chMax val="5"/>
          <dgm:dir/>
          <dgm:resizeHandles val="exact"/>
        </dgm:presLayoutVars>
      </dgm:prSet>
      <dgm:spPr/>
    </dgm:pt>
    <dgm:pt modelId="{CB35E726-3ACA-4EA5-8840-8CE6A60CB36E}" type="pres">
      <dgm:prSet presAssocID="{289BF080-4952-4BFA-BAE0-5D3CD6B86C89}" presName="arrow" presStyleLbl="bgShp" presStyleIdx="0" presStyleCnt="1"/>
      <dgm:spPr/>
    </dgm:pt>
    <dgm:pt modelId="{7F3789D0-6C95-4258-971D-6DFCA29EBE17}" type="pres">
      <dgm:prSet presAssocID="{289BF080-4952-4BFA-BAE0-5D3CD6B86C89}" presName="arrowDiagram3" presStyleCnt="0"/>
      <dgm:spPr/>
    </dgm:pt>
    <dgm:pt modelId="{33F1527F-796A-49A6-B614-DF6FE6E81F1F}" type="pres">
      <dgm:prSet presAssocID="{6E15B26E-E12E-4E23-8CB8-D643D460E1E7}" presName="bullet3a" presStyleLbl="node1" presStyleIdx="0" presStyleCnt="3"/>
      <dgm:spPr/>
    </dgm:pt>
    <dgm:pt modelId="{04284684-252E-4F86-8AB6-A4E7D309AB51}" type="pres">
      <dgm:prSet presAssocID="{6E15B26E-E12E-4E23-8CB8-D643D460E1E7}" presName="textBox3a" presStyleLbl="revTx" presStyleIdx="0" presStyleCnt="3">
        <dgm:presLayoutVars>
          <dgm:bulletEnabled val="1"/>
        </dgm:presLayoutVars>
      </dgm:prSet>
      <dgm:spPr/>
      <dgm:t>
        <a:bodyPr/>
        <a:lstStyle/>
        <a:p>
          <a:endParaRPr lang="en-GB"/>
        </a:p>
      </dgm:t>
    </dgm:pt>
    <dgm:pt modelId="{AE4DD274-3FD2-4B07-9D7A-A9E078F40822}" type="pres">
      <dgm:prSet presAssocID="{D0690F4B-03E6-4857-A2C9-01EFD602D1D1}" presName="bullet3b" presStyleLbl="node1" presStyleIdx="1" presStyleCnt="3"/>
      <dgm:spPr/>
    </dgm:pt>
    <dgm:pt modelId="{186321FB-27B4-4AFF-9BD2-3FB177A38437}" type="pres">
      <dgm:prSet presAssocID="{D0690F4B-03E6-4857-A2C9-01EFD602D1D1}" presName="textBox3b" presStyleLbl="revTx" presStyleIdx="1" presStyleCnt="3">
        <dgm:presLayoutVars>
          <dgm:bulletEnabled val="1"/>
        </dgm:presLayoutVars>
      </dgm:prSet>
      <dgm:spPr/>
      <dgm:t>
        <a:bodyPr/>
        <a:lstStyle/>
        <a:p>
          <a:endParaRPr lang="en-GB"/>
        </a:p>
      </dgm:t>
    </dgm:pt>
    <dgm:pt modelId="{5346AD2A-3434-49A0-9FB0-64F051F5C75F}" type="pres">
      <dgm:prSet presAssocID="{826B427E-FD87-4A49-A213-057295C95965}" presName="bullet3c" presStyleLbl="node1" presStyleIdx="2" presStyleCnt="3"/>
      <dgm:spPr/>
    </dgm:pt>
    <dgm:pt modelId="{A08BCE0B-CA8E-47A2-987E-3233D79D72C1}" type="pres">
      <dgm:prSet presAssocID="{826B427E-FD87-4A49-A213-057295C95965}" presName="textBox3c" presStyleLbl="revTx" presStyleIdx="2" presStyleCnt="3" custLinFactNeighborY="-6328">
        <dgm:presLayoutVars>
          <dgm:bulletEnabled val="1"/>
        </dgm:presLayoutVars>
      </dgm:prSet>
      <dgm:spPr/>
      <dgm:t>
        <a:bodyPr/>
        <a:lstStyle/>
        <a:p>
          <a:endParaRPr lang="en-GB"/>
        </a:p>
      </dgm:t>
    </dgm:pt>
  </dgm:ptLst>
  <dgm:cxnLst>
    <dgm:cxn modelId="{B129D636-BD45-4B42-85F3-D05F8146C371}" type="presOf" srcId="{D0690F4B-03E6-4857-A2C9-01EFD602D1D1}" destId="{186321FB-27B4-4AFF-9BD2-3FB177A38437}" srcOrd="0" destOrd="0" presId="urn:microsoft.com/office/officeart/2005/8/layout/arrow2"/>
    <dgm:cxn modelId="{A566A79E-60D5-9F44-8205-6DF21FCC1D66}" type="presOf" srcId="{826B427E-FD87-4A49-A213-057295C95965}" destId="{A08BCE0B-CA8E-47A2-987E-3233D79D72C1}" srcOrd="0" destOrd="0" presId="urn:microsoft.com/office/officeart/2005/8/layout/arrow2"/>
    <dgm:cxn modelId="{51CF0737-48A9-45F5-8FEE-536694334DAD}" srcId="{289BF080-4952-4BFA-BAE0-5D3CD6B86C89}" destId="{6E15B26E-E12E-4E23-8CB8-D643D460E1E7}" srcOrd="0" destOrd="0" parTransId="{EB5126D6-4DF0-41B8-8279-FA7A3177CF7E}" sibTransId="{2AEADEE9-7823-4DEC-8171-6D4E2295F601}"/>
    <dgm:cxn modelId="{995FA941-1123-443C-921F-76044897D727}" srcId="{289BF080-4952-4BFA-BAE0-5D3CD6B86C89}" destId="{D0690F4B-03E6-4857-A2C9-01EFD602D1D1}" srcOrd="1" destOrd="0" parTransId="{CFE0EFA0-7D9B-46E7-BEBF-3844098A4C0F}" sibTransId="{8A620224-6B51-4BDB-8872-6D1F8DD5FD2E}"/>
    <dgm:cxn modelId="{1DC57FB9-5682-B847-86F9-564C975CD976}" type="presOf" srcId="{6E15B26E-E12E-4E23-8CB8-D643D460E1E7}" destId="{04284684-252E-4F86-8AB6-A4E7D309AB51}" srcOrd="0" destOrd="0" presId="urn:microsoft.com/office/officeart/2005/8/layout/arrow2"/>
    <dgm:cxn modelId="{EE57BF7C-0C42-4D69-BDC1-322B6D6E0B18}" srcId="{289BF080-4952-4BFA-BAE0-5D3CD6B86C89}" destId="{826B427E-FD87-4A49-A213-057295C95965}" srcOrd="2" destOrd="0" parTransId="{94E247D5-03B4-4149-BF3B-A425E3CA1979}" sibTransId="{B6634458-D878-47CD-8FC2-6029133CDF6A}"/>
    <dgm:cxn modelId="{9DFE960D-658A-F143-8FBA-EA801B8F9030}" type="presOf" srcId="{289BF080-4952-4BFA-BAE0-5D3CD6B86C89}" destId="{D28E3D5E-DB3D-4B9B-93AB-23547AEE35C7}" srcOrd="0" destOrd="0" presId="urn:microsoft.com/office/officeart/2005/8/layout/arrow2"/>
    <dgm:cxn modelId="{0B06DB3A-835C-4F4C-BA59-096F1A6056F4}" type="presParOf" srcId="{D28E3D5E-DB3D-4B9B-93AB-23547AEE35C7}" destId="{CB35E726-3ACA-4EA5-8840-8CE6A60CB36E}" srcOrd="0" destOrd="0" presId="urn:microsoft.com/office/officeart/2005/8/layout/arrow2"/>
    <dgm:cxn modelId="{89F1F27E-ED65-0543-9E30-0E0E12978F27}" type="presParOf" srcId="{D28E3D5E-DB3D-4B9B-93AB-23547AEE35C7}" destId="{7F3789D0-6C95-4258-971D-6DFCA29EBE17}" srcOrd="1" destOrd="0" presId="urn:microsoft.com/office/officeart/2005/8/layout/arrow2"/>
    <dgm:cxn modelId="{31EB72B6-8095-D74B-B587-51708C541088}" type="presParOf" srcId="{7F3789D0-6C95-4258-971D-6DFCA29EBE17}" destId="{33F1527F-796A-49A6-B614-DF6FE6E81F1F}" srcOrd="0" destOrd="0" presId="urn:microsoft.com/office/officeart/2005/8/layout/arrow2"/>
    <dgm:cxn modelId="{B5D54E5A-1E50-1444-A915-41D24AA28201}" type="presParOf" srcId="{7F3789D0-6C95-4258-971D-6DFCA29EBE17}" destId="{04284684-252E-4F86-8AB6-A4E7D309AB51}" srcOrd="1" destOrd="0" presId="urn:microsoft.com/office/officeart/2005/8/layout/arrow2"/>
    <dgm:cxn modelId="{A0F70988-16FB-1248-8952-3E718314646E}" type="presParOf" srcId="{7F3789D0-6C95-4258-971D-6DFCA29EBE17}" destId="{AE4DD274-3FD2-4B07-9D7A-A9E078F40822}" srcOrd="2" destOrd="0" presId="urn:microsoft.com/office/officeart/2005/8/layout/arrow2"/>
    <dgm:cxn modelId="{0F5D6ABA-F25A-7E40-B236-BC072F686070}" type="presParOf" srcId="{7F3789D0-6C95-4258-971D-6DFCA29EBE17}" destId="{186321FB-27B4-4AFF-9BD2-3FB177A38437}" srcOrd="3" destOrd="0" presId="urn:microsoft.com/office/officeart/2005/8/layout/arrow2"/>
    <dgm:cxn modelId="{182DD676-772F-CF46-84C7-22326B8B1D08}" type="presParOf" srcId="{7F3789D0-6C95-4258-971D-6DFCA29EBE17}" destId="{5346AD2A-3434-49A0-9FB0-64F051F5C75F}" srcOrd="4" destOrd="0" presId="urn:microsoft.com/office/officeart/2005/8/layout/arrow2"/>
    <dgm:cxn modelId="{9C21E87B-027D-7140-A761-B77FCC272505}" type="presParOf" srcId="{7F3789D0-6C95-4258-971D-6DFCA29EBE17}" destId="{A08BCE0B-CA8E-47A2-987E-3233D79D72C1}" srcOrd="5" destOrd="0" presId="urn:microsoft.com/office/officeart/2005/8/layout/arrow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0FAAD5-C9EF-4BFA-A325-8B0985DAAC5F}" type="doc">
      <dgm:prSet loTypeId="urn:microsoft.com/office/officeart/2009/3/layout/StepUpProcess" loCatId="process" qsTypeId="urn:microsoft.com/office/officeart/2005/8/quickstyle/simple2" qsCatId="simple" csTypeId="urn:microsoft.com/office/officeart/2005/8/colors/accent3_2" csCatId="accent3" phldr="1"/>
      <dgm:spPr/>
      <dgm:t>
        <a:bodyPr/>
        <a:lstStyle/>
        <a:p>
          <a:endParaRPr lang="en-GB"/>
        </a:p>
      </dgm:t>
    </dgm:pt>
    <dgm:pt modelId="{9D068C22-4855-4FA6-A147-3230DF6F5BFB}">
      <dgm:prSet phldrT="[Texto]" custT="1"/>
      <dgm:spPr/>
      <dgm:t>
        <a:bodyPr/>
        <a:lstStyle/>
        <a:p>
          <a:endParaRPr lang="en-GB" sz="1800" dirty="0">
            <a:latin typeface="+mn-lt"/>
            <a:cs typeface="Arial" pitchFamily="34" charset="0"/>
          </a:endParaRPr>
        </a:p>
      </dgm:t>
    </dgm:pt>
    <dgm:pt modelId="{3F9856D6-AE7A-4AA2-AB9C-41845C84765B}" type="parTrans" cxnId="{34A4C4A6-9192-48D9-B1C3-92244738357B}">
      <dgm:prSet/>
      <dgm:spPr/>
      <dgm:t>
        <a:bodyPr/>
        <a:lstStyle/>
        <a:p>
          <a:endParaRPr lang="en-GB" sz="2000">
            <a:latin typeface="+mn-lt"/>
          </a:endParaRPr>
        </a:p>
      </dgm:t>
    </dgm:pt>
    <dgm:pt modelId="{463EAE0D-5291-4C37-89AD-5EE2B41B0422}" type="sibTrans" cxnId="{34A4C4A6-9192-48D9-B1C3-92244738357B}">
      <dgm:prSet/>
      <dgm:spPr/>
      <dgm:t>
        <a:bodyPr/>
        <a:lstStyle/>
        <a:p>
          <a:endParaRPr lang="en-GB" sz="2000">
            <a:latin typeface="+mn-lt"/>
          </a:endParaRPr>
        </a:p>
      </dgm:t>
    </dgm:pt>
    <dgm:pt modelId="{64800869-DF72-4C0A-AAD7-8290ACED162A}">
      <dgm:prSet phldrT="[Texto]" custT="1"/>
      <dgm:spPr/>
      <dgm:t>
        <a:bodyPr/>
        <a:lstStyle/>
        <a:p>
          <a:r>
            <a:rPr lang="es-MX" sz="1800" dirty="0" err="1" smtClean="0">
              <a:latin typeface="+mn-lt"/>
            </a:rPr>
            <a:t>Second</a:t>
          </a:r>
          <a:r>
            <a:rPr lang="es-MX" sz="1800" dirty="0" smtClean="0">
              <a:latin typeface="+mn-lt"/>
            </a:rPr>
            <a:t> Macro </a:t>
          </a:r>
          <a:r>
            <a:rPr lang="es-MX" sz="1800" dirty="0" err="1" smtClean="0">
              <a:latin typeface="+mn-lt"/>
            </a:rPr>
            <a:t>business</a:t>
          </a:r>
          <a:r>
            <a:rPr lang="es-MX" sz="1800" dirty="0" smtClean="0">
              <a:latin typeface="+mn-lt"/>
            </a:rPr>
            <a:t> </a:t>
          </a:r>
          <a:r>
            <a:rPr lang="en-US" sz="1800" dirty="0" smtClean="0">
              <a:latin typeface="+mn-lt"/>
            </a:rPr>
            <a:t>Matchmaking Forum</a:t>
          </a:r>
          <a:r>
            <a:rPr lang="es-MX" sz="1800" dirty="0" smtClean="0">
              <a:latin typeface="+mn-lt"/>
            </a:rPr>
            <a:t>.</a:t>
          </a:r>
        </a:p>
        <a:p>
          <a:r>
            <a:rPr lang="es-MX" sz="1800" dirty="0" smtClean="0">
              <a:latin typeface="+mn-lt"/>
            </a:rPr>
            <a:t>13  </a:t>
          </a:r>
          <a:r>
            <a:rPr lang="es-MX" sz="1800" dirty="0" err="1" smtClean="0">
              <a:latin typeface="+mn-lt"/>
            </a:rPr>
            <a:t>Japanese</a:t>
          </a:r>
          <a:r>
            <a:rPr lang="es-MX" sz="1800" dirty="0" smtClean="0">
              <a:latin typeface="+mn-lt"/>
            </a:rPr>
            <a:t> </a:t>
          </a:r>
          <a:r>
            <a:rPr lang="es-MX" sz="1800" dirty="0" err="1" smtClean="0">
              <a:latin typeface="+mn-lt"/>
            </a:rPr>
            <a:t>companies</a:t>
          </a:r>
          <a:r>
            <a:rPr lang="es-MX" sz="1800" dirty="0" smtClean="0">
              <a:latin typeface="+mn-lt"/>
            </a:rPr>
            <a:t> </a:t>
          </a:r>
          <a:r>
            <a:rPr lang="es-MX" sz="1800" dirty="0" err="1" smtClean="0">
              <a:latin typeface="+mn-lt"/>
            </a:rPr>
            <a:t>participated</a:t>
          </a:r>
          <a:r>
            <a:rPr lang="es-MX" sz="1800" dirty="0" smtClean="0">
              <a:latin typeface="+mn-lt"/>
            </a:rPr>
            <a:t> as </a:t>
          </a:r>
          <a:r>
            <a:rPr lang="es-MX" sz="1800" dirty="0" err="1" smtClean="0">
              <a:latin typeface="+mn-lt"/>
            </a:rPr>
            <a:t>buyers</a:t>
          </a:r>
          <a:r>
            <a:rPr lang="es-MX" sz="1800" dirty="0" smtClean="0">
              <a:latin typeface="+mn-lt"/>
            </a:rPr>
            <a:t>. </a:t>
          </a:r>
          <a:endParaRPr lang="en-GB" sz="1800" dirty="0">
            <a:latin typeface="+mn-lt"/>
          </a:endParaRPr>
        </a:p>
      </dgm:t>
    </dgm:pt>
    <dgm:pt modelId="{F72A6DA8-2ECC-401B-BFFE-BD8F36756AD1}" type="parTrans" cxnId="{E3CC8548-4F0A-431A-9CE7-1225F6262C83}">
      <dgm:prSet/>
      <dgm:spPr/>
      <dgm:t>
        <a:bodyPr/>
        <a:lstStyle/>
        <a:p>
          <a:endParaRPr lang="en-GB" sz="2000">
            <a:latin typeface="+mn-lt"/>
          </a:endParaRPr>
        </a:p>
      </dgm:t>
    </dgm:pt>
    <dgm:pt modelId="{C86A924B-5C6C-47A6-AA00-5DA1E4695160}" type="sibTrans" cxnId="{E3CC8548-4F0A-431A-9CE7-1225F6262C83}">
      <dgm:prSet/>
      <dgm:spPr/>
      <dgm:t>
        <a:bodyPr/>
        <a:lstStyle/>
        <a:p>
          <a:endParaRPr lang="en-GB" sz="2000">
            <a:latin typeface="+mn-lt"/>
          </a:endParaRPr>
        </a:p>
      </dgm:t>
    </dgm:pt>
    <dgm:pt modelId="{E47FFC99-16E2-4E87-893D-019412736061}">
      <dgm:prSet phldrT="[Texto]" custT="1"/>
      <dgm:spPr/>
      <dgm:t>
        <a:bodyPr/>
        <a:lstStyle/>
        <a:p>
          <a:r>
            <a:rPr lang="en-GB" sz="1800" dirty="0" smtClean="0">
              <a:latin typeface="+mn-lt"/>
              <a:cs typeface="Arial" panose="020B0604020202020204" pitchFamily="34" charset="0"/>
            </a:rPr>
            <a:t>“Opportunities and perspectives of the integration process”.  Event in Tokyo with 70 renowned Japanese firms. </a:t>
          </a:r>
          <a:endParaRPr lang="en-GB" sz="1800" dirty="0">
            <a:latin typeface="+mn-lt"/>
            <a:cs typeface="Arial" panose="020B0604020202020204" pitchFamily="34" charset="0"/>
          </a:endParaRPr>
        </a:p>
      </dgm:t>
    </dgm:pt>
    <dgm:pt modelId="{6CE2D2CB-DE95-4ACC-9669-C0B51D34D601}" type="parTrans" cxnId="{3C6FED36-8A39-41B2-93D9-A6738FEB3056}">
      <dgm:prSet/>
      <dgm:spPr/>
      <dgm:t>
        <a:bodyPr/>
        <a:lstStyle/>
        <a:p>
          <a:endParaRPr lang="en-GB" sz="2000">
            <a:latin typeface="+mn-lt"/>
          </a:endParaRPr>
        </a:p>
      </dgm:t>
    </dgm:pt>
    <dgm:pt modelId="{1980B32D-405B-4986-A40D-26994F69F8C8}" type="sibTrans" cxnId="{3C6FED36-8A39-41B2-93D9-A6738FEB3056}">
      <dgm:prSet/>
      <dgm:spPr/>
      <dgm:t>
        <a:bodyPr/>
        <a:lstStyle/>
        <a:p>
          <a:endParaRPr lang="en-GB" sz="2000">
            <a:latin typeface="+mn-lt"/>
          </a:endParaRPr>
        </a:p>
      </dgm:t>
    </dgm:pt>
    <dgm:pt modelId="{72677CBE-6427-4ED3-9E5A-D65F9236E542}">
      <dgm:prSet phldrT="[Texto]" custT="1"/>
      <dgm:spPr/>
      <dgm:t>
        <a:bodyPr/>
        <a:lstStyle/>
        <a:p>
          <a:endParaRPr lang="en-GB" sz="1800" dirty="0">
            <a:latin typeface="+mn-lt"/>
            <a:cs typeface="Arial" pitchFamily="34" charset="0"/>
          </a:endParaRPr>
        </a:p>
      </dgm:t>
    </dgm:pt>
    <dgm:pt modelId="{E78D8B26-C0F5-4585-9597-6C749F21D60C}" type="parTrans" cxnId="{F66E0275-388D-45BC-B0F5-97699147033F}">
      <dgm:prSet/>
      <dgm:spPr/>
      <dgm:t>
        <a:bodyPr/>
        <a:lstStyle/>
        <a:p>
          <a:endParaRPr lang="en-GB" sz="2000">
            <a:latin typeface="+mn-lt"/>
          </a:endParaRPr>
        </a:p>
      </dgm:t>
    </dgm:pt>
    <dgm:pt modelId="{939A1A43-F5B2-4314-8134-124642F6B2F6}" type="sibTrans" cxnId="{F66E0275-388D-45BC-B0F5-97699147033F}">
      <dgm:prSet/>
      <dgm:spPr/>
      <dgm:t>
        <a:bodyPr/>
        <a:lstStyle/>
        <a:p>
          <a:endParaRPr lang="en-GB" sz="2000">
            <a:latin typeface="+mn-lt"/>
          </a:endParaRPr>
        </a:p>
      </dgm:t>
    </dgm:pt>
    <dgm:pt modelId="{E7B748D8-41CE-45B6-880B-BC1B34EEEA8A}" type="pres">
      <dgm:prSet presAssocID="{420FAAD5-C9EF-4BFA-A325-8B0985DAAC5F}" presName="rootnode" presStyleCnt="0">
        <dgm:presLayoutVars>
          <dgm:chMax/>
          <dgm:chPref/>
          <dgm:dir/>
          <dgm:animLvl val="lvl"/>
        </dgm:presLayoutVars>
      </dgm:prSet>
      <dgm:spPr/>
      <dgm:t>
        <a:bodyPr/>
        <a:lstStyle/>
        <a:p>
          <a:endParaRPr lang="en-GB"/>
        </a:p>
      </dgm:t>
    </dgm:pt>
    <dgm:pt modelId="{2DC2D697-50F6-40A5-84C9-1EF0DFD428BC}" type="pres">
      <dgm:prSet presAssocID="{72677CBE-6427-4ED3-9E5A-D65F9236E542}" presName="composite" presStyleCnt="0"/>
      <dgm:spPr/>
      <dgm:t>
        <a:bodyPr/>
        <a:lstStyle/>
        <a:p>
          <a:endParaRPr lang="en-GB"/>
        </a:p>
      </dgm:t>
    </dgm:pt>
    <dgm:pt modelId="{279D0C2D-2092-426B-9E42-639CB32D15D6}" type="pres">
      <dgm:prSet presAssocID="{72677CBE-6427-4ED3-9E5A-D65F9236E542}" presName="LShape" presStyleLbl="alignNode1" presStyleIdx="0" presStyleCnt="7"/>
      <dgm:spPr/>
      <dgm:t>
        <a:bodyPr/>
        <a:lstStyle/>
        <a:p>
          <a:endParaRPr lang="en-GB"/>
        </a:p>
      </dgm:t>
    </dgm:pt>
    <dgm:pt modelId="{6E872982-59FE-4B8E-B83D-0DEF7F46FD89}" type="pres">
      <dgm:prSet presAssocID="{72677CBE-6427-4ED3-9E5A-D65F9236E542}" presName="ParentText" presStyleLbl="revTx" presStyleIdx="0" presStyleCnt="4">
        <dgm:presLayoutVars>
          <dgm:chMax val="0"/>
          <dgm:chPref val="0"/>
          <dgm:bulletEnabled val="1"/>
        </dgm:presLayoutVars>
      </dgm:prSet>
      <dgm:spPr/>
      <dgm:t>
        <a:bodyPr/>
        <a:lstStyle/>
        <a:p>
          <a:endParaRPr lang="en-GB"/>
        </a:p>
      </dgm:t>
    </dgm:pt>
    <dgm:pt modelId="{4B44EC77-ED26-43B5-828D-5923D3C49E9A}" type="pres">
      <dgm:prSet presAssocID="{72677CBE-6427-4ED3-9E5A-D65F9236E542}" presName="Triangle" presStyleLbl="alignNode1" presStyleIdx="1" presStyleCnt="7"/>
      <dgm:spPr/>
      <dgm:t>
        <a:bodyPr/>
        <a:lstStyle/>
        <a:p>
          <a:endParaRPr lang="en-GB"/>
        </a:p>
      </dgm:t>
    </dgm:pt>
    <dgm:pt modelId="{BC018A6F-8CDE-4C84-ADE6-B6473A73A412}" type="pres">
      <dgm:prSet presAssocID="{939A1A43-F5B2-4314-8134-124642F6B2F6}" presName="sibTrans" presStyleCnt="0"/>
      <dgm:spPr/>
      <dgm:t>
        <a:bodyPr/>
        <a:lstStyle/>
        <a:p>
          <a:endParaRPr lang="en-GB"/>
        </a:p>
      </dgm:t>
    </dgm:pt>
    <dgm:pt modelId="{294017DF-FDF8-480F-8B29-9B29014DCCA7}" type="pres">
      <dgm:prSet presAssocID="{939A1A43-F5B2-4314-8134-124642F6B2F6}" presName="space" presStyleCnt="0"/>
      <dgm:spPr/>
      <dgm:t>
        <a:bodyPr/>
        <a:lstStyle/>
        <a:p>
          <a:endParaRPr lang="en-GB"/>
        </a:p>
      </dgm:t>
    </dgm:pt>
    <dgm:pt modelId="{D87E13D3-C92E-4AFF-AF38-69EE94AC788E}" type="pres">
      <dgm:prSet presAssocID="{9D068C22-4855-4FA6-A147-3230DF6F5BFB}" presName="composite" presStyleCnt="0"/>
      <dgm:spPr/>
      <dgm:t>
        <a:bodyPr/>
        <a:lstStyle/>
        <a:p>
          <a:endParaRPr lang="en-GB"/>
        </a:p>
      </dgm:t>
    </dgm:pt>
    <dgm:pt modelId="{6F5841AF-A713-4FF0-9C91-044425DCAA1A}" type="pres">
      <dgm:prSet presAssocID="{9D068C22-4855-4FA6-A147-3230DF6F5BFB}" presName="LShape" presStyleLbl="alignNode1" presStyleIdx="2" presStyleCnt="7"/>
      <dgm:spPr/>
      <dgm:t>
        <a:bodyPr/>
        <a:lstStyle/>
        <a:p>
          <a:endParaRPr lang="en-GB"/>
        </a:p>
      </dgm:t>
    </dgm:pt>
    <dgm:pt modelId="{51361CDF-BF82-42B8-8F92-778D1FECCC37}" type="pres">
      <dgm:prSet presAssocID="{9D068C22-4855-4FA6-A147-3230DF6F5BFB}" presName="ParentText" presStyleLbl="revTx" presStyleIdx="1" presStyleCnt="4">
        <dgm:presLayoutVars>
          <dgm:chMax val="0"/>
          <dgm:chPref val="0"/>
          <dgm:bulletEnabled val="1"/>
        </dgm:presLayoutVars>
      </dgm:prSet>
      <dgm:spPr/>
      <dgm:t>
        <a:bodyPr/>
        <a:lstStyle/>
        <a:p>
          <a:endParaRPr lang="en-GB"/>
        </a:p>
      </dgm:t>
    </dgm:pt>
    <dgm:pt modelId="{2E3C61B6-224B-4476-9F86-62C31303F71C}" type="pres">
      <dgm:prSet presAssocID="{9D068C22-4855-4FA6-A147-3230DF6F5BFB}" presName="Triangle" presStyleLbl="alignNode1" presStyleIdx="3" presStyleCnt="7"/>
      <dgm:spPr/>
      <dgm:t>
        <a:bodyPr/>
        <a:lstStyle/>
        <a:p>
          <a:endParaRPr lang="en-GB"/>
        </a:p>
      </dgm:t>
    </dgm:pt>
    <dgm:pt modelId="{AEE5DE24-F173-4007-ABE5-E5C0D59EDD8A}" type="pres">
      <dgm:prSet presAssocID="{463EAE0D-5291-4C37-89AD-5EE2B41B0422}" presName="sibTrans" presStyleCnt="0"/>
      <dgm:spPr/>
      <dgm:t>
        <a:bodyPr/>
        <a:lstStyle/>
        <a:p>
          <a:endParaRPr lang="en-GB"/>
        </a:p>
      </dgm:t>
    </dgm:pt>
    <dgm:pt modelId="{6925C646-7CB8-4E34-8E64-B9D73001F0AB}" type="pres">
      <dgm:prSet presAssocID="{463EAE0D-5291-4C37-89AD-5EE2B41B0422}" presName="space" presStyleCnt="0"/>
      <dgm:spPr/>
      <dgm:t>
        <a:bodyPr/>
        <a:lstStyle/>
        <a:p>
          <a:endParaRPr lang="en-GB"/>
        </a:p>
      </dgm:t>
    </dgm:pt>
    <dgm:pt modelId="{89F96FBE-B84C-41E3-958E-4983F20FD8FB}" type="pres">
      <dgm:prSet presAssocID="{64800869-DF72-4C0A-AAD7-8290ACED162A}" presName="composite" presStyleCnt="0"/>
      <dgm:spPr/>
      <dgm:t>
        <a:bodyPr/>
        <a:lstStyle/>
        <a:p>
          <a:endParaRPr lang="en-GB"/>
        </a:p>
      </dgm:t>
    </dgm:pt>
    <dgm:pt modelId="{E04DA4F1-0AD5-4BEA-8A8C-0387AB0B5041}" type="pres">
      <dgm:prSet presAssocID="{64800869-DF72-4C0A-AAD7-8290ACED162A}" presName="LShape" presStyleLbl="alignNode1" presStyleIdx="4" presStyleCnt="7"/>
      <dgm:spPr/>
      <dgm:t>
        <a:bodyPr/>
        <a:lstStyle/>
        <a:p>
          <a:endParaRPr lang="en-GB"/>
        </a:p>
      </dgm:t>
    </dgm:pt>
    <dgm:pt modelId="{E027014A-AA31-4297-A2FE-1822EAEC629F}" type="pres">
      <dgm:prSet presAssocID="{64800869-DF72-4C0A-AAD7-8290ACED162A}" presName="ParentText" presStyleLbl="revTx" presStyleIdx="2" presStyleCnt="4" custScaleX="107623" custScaleY="114969" custLinFactNeighborX="5856" custLinFactNeighborY="7579">
        <dgm:presLayoutVars>
          <dgm:chMax val="0"/>
          <dgm:chPref val="0"/>
          <dgm:bulletEnabled val="1"/>
        </dgm:presLayoutVars>
      </dgm:prSet>
      <dgm:spPr/>
      <dgm:t>
        <a:bodyPr/>
        <a:lstStyle/>
        <a:p>
          <a:endParaRPr lang="en-GB"/>
        </a:p>
      </dgm:t>
    </dgm:pt>
    <dgm:pt modelId="{A2387A6B-E1EB-4815-809C-D5CFAB564477}" type="pres">
      <dgm:prSet presAssocID="{64800869-DF72-4C0A-AAD7-8290ACED162A}" presName="Triangle" presStyleLbl="alignNode1" presStyleIdx="5" presStyleCnt="7"/>
      <dgm:spPr/>
      <dgm:t>
        <a:bodyPr/>
        <a:lstStyle/>
        <a:p>
          <a:endParaRPr lang="en-GB"/>
        </a:p>
      </dgm:t>
    </dgm:pt>
    <dgm:pt modelId="{C0AE8145-E890-4FC4-B9FD-FD7A8C9D65FD}" type="pres">
      <dgm:prSet presAssocID="{C86A924B-5C6C-47A6-AA00-5DA1E4695160}" presName="sibTrans" presStyleCnt="0"/>
      <dgm:spPr/>
      <dgm:t>
        <a:bodyPr/>
        <a:lstStyle/>
        <a:p>
          <a:endParaRPr lang="en-GB"/>
        </a:p>
      </dgm:t>
    </dgm:pt>
    <dgm:pt modelId="{B8C6376D-AFD4-4446-B35B-0EF3E6FAB106}" type="pres">
      <dgm:prSet presAssocID="{C86A924B-5C6C-47A6-AA00-5DA1E4695160}" presName="space" presStyleCnt="0"/>
      <dgm:spPr/>
      <dgm:t>
        <a:bodyPr/>
        <a:lstStyle/>
        <a:p>
          <a:endParaRPr lang="en-GB"/>
        </a:p>
      </dgm:t>
    </dgm:pt>
    <dgm:pt modelId="{EFCF8FAC-4428-4D27-88E5-48A240C98AA9}" type="pres">
      <dgm:prSet presAssocID="{E47FFC99-16E2-4E87-893D-019412736061}" presName="composite" presStyleCnt="0"/>
      <dgm:spPr/>
      <dgm:t>
        <a:bodyPr/>
        <a:lstStyle/>
        <a:p>
          <a:endParaRPr lang="en-GB"/>
        </a:p>
      </dgm:t>
    </dgm:pt>
    <dgm:pt modelId="{13203350-5A7B-476E-BE03-04E434D4417E}" type="pres">
      <dgm:prSet presAssocID="{E47FFC99-16E2-4E87-893D-019412736061}" presName="LShape" presStyleLbl="alignNode1" presStyleIdx="6" presStyleCnt="7"/>
      <dgm:spPr/>
      <dgm:t>
        <a:bodyPr/>
        <a:lstStyle/>
        <a:p>
          <a:endParaRPr lang="en-GB"/>
        </a:p>
      </dgm:t>
    </dgm:pt>
    <dgm:pt modelId="{952E2203-8BA5-4EE1-99B3-DC026E30A8AB}" type="pres">
      <dgm:prSet presAssocID="{E47FFC99-16E2-4E87-893D-019412736061}" presName="ParentText" presStyleLbl="revTx" presStyleIdx="3" presStyleCnt="4">
        <dgm:presLayoutVars>
          <dgm:chMax val="0"/>
          <dgm:chPref val="0"/>
          <dgm:bulletEnabled val="1"/>
        </dgm:presLayoutVars>
      </dgm:prSet>
      <dgm:spPr/>
      <dgm:t>
        <a:bodyPr/>
        <a:lstStyle/>
        <a:p>
          <a:endParaRPr lang="en-GB"/>
        </a:p>
      </dgm:t>
    </dgm:pt>
  </dgm:ptLst>
  <dgm:cxnLst>
    <dgm:cxn modelId="{34A4C4A6-9192-48D9-B1C3-92244738357B}" srcId="{420FAAD5-C9EF-4BFA-A325-8B0985DAAC5F}" destId="{9D068C22-4855-4FA6-A147-3230DF6F5BFB}" srcOrd="1" destOrd="0" parTransId="{3F9856D6-AE7A-4AA2-AB9C-41845C84765B}" sibTransId="{463EAE0D-5291-4C37-89AD-5EE2B41B0422}"/>
    <dgm:cxn modelId="{10805F40-9A33-1E41-B818-78A3119816AA}" type="presOf" srcId="{9D068C22-4855-4FA6-A147-3230DF6F5BFB}" destId="{51361CDF-BF82-42B8-8F92-778D1FECCC37}" srcOrd="0" destOrd="0" presId="urn:microsoft.com/office/officeart/2009/3/layout/StepUpProcess"/>
    <dgm:cxn modelId="{2CE02828-8B58-2C46-B7EB-864B5DD9E317}" type="presOf" srcId="{64800869-DF72-4C0A-AAD7-8290ACED162A}" destId="{E027014A-AA31-4297-A2FE-1822EAEC629F}" srcOrd="0" destOrd="0" presId="urn:microsoft.com/office/officeart/2009/3/layout/StepUpProcess"/>
    <dgm:cxn modelId="{3C6FED36-8A39-41B2-93D9-A6738FEB3056}" srcId="{420FAAD5-C9EF-4BFA-A325-8B0985DAAC5F}" destId="{E47FFC99-16E2-4E87-893D-019412736061}" srcOrd="3" destOrd="0" parTransId="{6CE2D2CB-DE95-4ACC-9669-C0B51D34D601}" sibTransId="{1980B32D-405B-4986-A40D-26994F69F8C8}"/>
    <dgm:cxn modelId="{E3CC8548-4F0A-431A-9CE7-1225F6262C83}" srcId="{420FAAD5-C9EF-4BFA-A325-8B0985DAAC5F}" destId="{64800869-DF72-4C0A-AAD7-8290ACED162A}" srcOrd="2" destOrd="0" parTransId="{F72A6DA8-2ECC-401B-BFFE-BD8F36756AD1}" sibTransId="{C86A924B-5C6C-47A6-AA00-5DA1E4695160}"/>
    <dgm:cxn modelId="{0A9CD462-C50E-7E4D-AD58-06F3F09B80B2}" type="presOf" srcId="{E47FFC99-16E2-4E87-893D-019412736061}" destId="{952E2203-8BA5-4EE1-99B3-DC026E30A8AB}" srcOrd="0" destOrd="0" presId="urn:microsoft.com/office/officeart/2009/3/layout/StepUpProcess"/>
    <dgm:cxn modelId="{F66E0275-388D-45BC-B0F5-97699147033F}" srcId="{420FAAD5-C9EF-4BFA-A325-8B0985DAAC5F}" destId="{72677CBE-6427-4ED3-9E5A-D65F9236E542}" srcOrd="0" destOrd="0" parTransId="{E78D8B26-C0F5-4585-9597-6C749F21D60C}" sibTransId="{939A1A43-F5B2-4314-8134-124642F6B2F6}"/>
    <dgm:cxn modelId="{4A01E93D-DC00-404C-BD78-956C8BAC7471}" type="presOf" srcId="{420FAAD5-C9EF-4BFA-A325-8B0985DAAC5F}" destId="{E7B748D8-41CE-45B6-880B-BC1B34EEEA8A}" srcOrd="0" destOrd="0" presId="urn:microsoft.com/office/officeart/2009/3/layout/StepUpProcess"/>
    <dgm:cxn modelId="{10625BB3-2E5F-B346-A6AB-EA20169D8191}" type="presOf" srcId="{72677CBE-6427-4ED3-9E5A-D65F9236E542}" destId="{6E872982-59FE-4B8E-B83D-0DEF7F46FD89}" srcOrd="0" destOrd="0" presId="urn:microsoft.com/office/officeart/2009/3/layout/StepUpProcess"/>
    <dgm:cxn modelId="{336030A0-1CFF-E245-B91F-F52A02B345A1}" type="presParOf" srcId="{E7B748D8-41CE-45B6-880B-BC1B34EEEA8A}" destId="{2DC2D697-50F6-40A5-84C9-1EF0DFD428BC}" srcOrd="0" destOrd="0" presId="urn:microsoft.com/office/officeart/2009/3/layout/StepUpProcess"/>
    <dgm:cxn modelId="{AE56D854-003D-E648-B1C6-F5DB791CFF86}" type="presParOf" srcId="{2DC2D697-50F6-40A5-84C9-1EF0DFD428BC}" destId="{279D0C2D-2092-426B-9E42-639CB32D15D6}" srcOrd="0" destOrd="0" presId="urn:microsoft.com/office/officeart/2009/3/layout/StepUpProcess"/>
    <dgm:cxn modelId="{54BE461E-A5A9-2E4F-B7D8-3C54A0135B78}" type="presParOf" srcId="{2DC2D697-50F6-40A5-84C9-1EF0DFD428BC}" destId="{6E872982-59FE-4B8E-B83D-0DEF7F46FD89}" srcOrd="1" destOrd="0" presId="urn:microsoft.com/office/officeart/2009/3/layout/StepUpProcess"/>
    <dgm:cxn modelId="{09D88A9C-3166-F84D-AA2F-2F658B658682}" type="presParOf" srcId="{2DC2D697-50F6-40A5-84C9-1EF0DFD428BC}" destId="{4B44EC77-ED26-43B5-828D-5923D3C49E9A}" srcOrd="2" destOrd="0" presId="urn:microsoft.com/office/officeart/2009/3/layout/StepUpProcess"/>
    <dgm:cxn modelId="{714B1882-12C0-5844-AE75-CE8AD6AA1DD0}" type="presParOf" srcId="{E7B748D8-41CE-45B6-880B-BC1B34EEEA8A}" destId="{BC018A6F-8CDE-4C84-ADE6-B6473A73A412}" srcOrd="1" destOrd="0" presId="urn:microsoft.com/office/officeart/2009/3/layout/StepUpProcess"/>
    <dgm:cxn modelId="{E37178F4-0D6F-9645-8B13-12C57FC1E730}" type="presParOf" srcId="{BC018A6F-8CDE-4C84-ADE6-B6473A73A412}" destId="{294017DF-FDF8-480F-8B29-9B29014DCCA7}" srcOrd="0" destOrd="0" presId="urn:microsoft.com/office/officeart/2009/3/layout/StepUpProcess"/>
    <dgm:cxn modelId="{4E782022-F6B4-C348-BFB1-22E746144E9F}" type="presParOf" srcId="{E7B748D8-41CE-45B6-880B-BC1B34EEEA8A}" destId="{D87E13D3-C92E-4AFF-AF38-69EE94AC788E}" srcOrd="2" destOrd="0" presId="urn:microsoft.com/office/officeart/2009/3/layout/StepUpProcess"/>
    <dgm:cxn modelId="{F068840D-CAF6-9D4C-88E3-BD9183F30100}" type="presParOf" srcId="{D87E13D3-C92E-4AFF-AF38-69EE94AC788E}" destId="{6F5841AF-A713-4FF0-9C91-044425DCAA1A}" srcOrd="0" destOrd="0" presId="urn:microsoft.com/office/officeart/2009/3/layout/StepUpProcess"/>
    <dgm:cxn modelId="{5CD9C19D-3691-AE4C-B523-BAA416A58B91}" type="presParOf" srcId="{D87E13D3-C92E-4AFF-AF38-69EE94AC788E}" destId="{51361CDF-BF82-42B8-8F92-778D1FECCC37}" srcOrd="1" destOrd="0" presId="urn:microsoft.com/office/officeart/2009/3/layout/StepUpProcess"/>
    <dgm:cxn modelId="{7DA66F90-F45B-D64E-BF09-CD6FF51D5F21}" type="presParOf" srcId="{D87E13D3-C92E-4AFF-AF38-69EE94AC788E}" destId="{2E3C61B6-224B-4476-9F86-62C31303F71C}" srcOrd="2" destOrd="0" presId="urn:microsoft.com/office/officeart/2009/3/layout/StepUpProcess"/>
    <dgm:cxn modelId="{97F2F22D-033C-C44F-8E8F-75EF98A31719}" type="presParOf" srcId="{E7B748D8-41CE-45B6-880B-BC1B34EEEA8A}" destId="{AEE5DE24-F173-4007-ABE5-E5C0D59EDD8A}" srcOrd="3" destOrd="0" presId="urn:microsoft.com/office/officeart/2009/3/layout/StepUpProcess"/>
    <dgm:cxn modelId="{FA3EF55E-DF03-D041-A6A2-68A7E90E304F}" type="presParOf" srcId="{AEE5DE24-F173-4007-ABE5-E5C0D59EDD8A}" destId="{6925C646-7CB8-4E34-8E64-B9D73001F0AB}" srcOrd="0" destOrd="0" presId="urn:microsoft.com/office/officeart/2009/3/layout/StepUpProcess"/>
    <dgm:cxn modelId="{760550FA-7A69-C243-86E4-8C36F7CED94C}" type="presParOf" srcId="{E7B748D8-41CE-45B6-880B-BC1B34EEEA8A}" destId="{89F96FBE-B84C-41E3-958E-4983F20FD8FB}" srcOrd="4" destOrd="0" presId="urn:microsoft.com/office/officeart/2009/3/layout/StepUpProcess"/>
    <dgm:cxn modelId="{3C9420C4-50FB-CE42-8826-20552E4C0504}" type="presParOf" srcId="{89F96FBE-B84C-41E3-958E-4983F20FD8FB}" destId="{E04DA4F1-0AD5-4BEA-8A8C-0387AB0B5041}" srcOrd="0" destOrd="0" presId="urn:microsoft.com/office/officeart/2009/3/layout/StepUpProcess"/>
    <dgm:cxn modelId="{B9FD1B79-8741-0D4D-BF20-3BD664D5A545}" type="presParOf" srcId="{89F96FBE-B84C-41E3-958E-4983F20FD8FB}" destId="{E027014A-AA31-4297-A2FE-1822EAEC629F}" srcOrd="1" destOrd="0" presId="urn:microsoft.com/office/officeart/2009/3/layout/StepUpProcess"/>
    <dgm:cxn modelId="{FD4D8EC5-BF6B-A948-87DC-F85C8263C21B}" type="presParOf" srcId="{89F96FBE-B84C-41E3-958E-4983F20FD8FB}" destId="{A2387A6B-E1EB-4815-809C-D5CFAB564477}" srcOrd="2" destOrd="0" presId="urn:microsoft.com/office/officeart/2009/3/layout/StepUpProcess"/>
    <dgm:cxn modelId="{A84E8540-4288-214D-B0C4-AFDA7F7CDA45}" type="presParOf" srcId="{E7B748D8-41CE-45B6-880B-BC1B34EEEA8A}" destId="{C0AE8145-E890-4FC4-B9FD-FD7A8C9D65FD}" srcOrd="5" destOrd="0" presId="urn:microsoft.com/office/officeart/2009/3/layout/StepUpProcess"/>
    <dgm:cxn modelId="{0F3703CB-A874-F64A-9C0B-115745E47E0A}" type="presParOf" srcId="{C0AE8145-E890-4FC4-B9FD-FD7A8C9D65FD}" destId="{B8C6376D-AFD4-4446-B35B-0EF3E6FAB106}" srcOrd="0" destOrd="0" presId="urn:microsoft.com/office/officeart/2009/3/layout/StepUpProcess"/>
    <dgm:cxn modelId="{E359B2EB-22A5-FB47-93E8-A93273ED0E8C}" type="presParOf" srcId="{E7B748D8-41CE-45B6-880B-BC1B34EEEA8A}" destId="{EFCF8FAC-4428-4D27-88E5-48A240C98AA9}" srcOrd="6" destOrd="0" presId="urn:microsoft.com/office/officeart/2009/3/layout/StepUpProcess"/>
    <dgm:cxn modelId="{F435B071-6E80-C94F-A1A9-81A13742D3DF}" type="presParOf" srcId="{EFCF8FAC-4428-4D27-88E5-48A240C98AA9}" destId="{13203350-5A7B-476E-BE03-04E434D4417E}" srcOrd="0" destOrd="0" presId="urn:microsoft.com/office/officeart/2009/3/layout/StepUpProcess"/>
    <dgm:cxn modelId="{CC0A34E7-C95B-AC48-BEAF-739B42E93D00}" type="presParOf" srcId="{EFCF8FAC-4428-4D27-88E5-48A240C98AA9}" destId="{952E2203-8BA5-4EE1-99B3-DC026E30A8AB}"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C4C9F-CD8F-4491-A948-8F3028DB916A}"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s-CO"/>
        </a:p>
      </dgm:t>
    </dgm:pt>
    <dgm:pt modelId="{EB77A093-4108-452B-86C2-9D9F59E2FC94}">
      <dgm:prSet phldrT="[Texto]" custT="1"/>
      <dgm:spPr>
        <a:solidFill>
          <a:schemeClr val="bg1">
            <a:lumMod val="50000"/>
          </a:schemeClr>
        </a:solidFill>
      </dgm:spPr>
      <dgm:t>
        <a:bodyPr/>
        <a:lstStyle/>
        <a:p>
          <a:r>
            <a:rPr lang="es-MX" sz="1700" dirty="0" smtClean="0">
              <a:latin typeface="Arial" pitchFamily="34" charset="0"/>
              <a:cs typeface="Arial" pitchFamily="34" charset="0"/>
            </a:rPr>
            <a:t>Aprovechamiento de oportunidades comerciales que surjan del Protocolo Comercial y profundización de algunas disciplinas.</a:t>
          </a:r>
          <a:endParaRPr lang="es-CO" sz="1700" dirty="0">
            <a:latin typeface="Arial" pitchFamily="34" charset="0"/>
            <a:cs typeface="Arial" pitchFamily="34" charset="0"/>
          </a:endParaRPr>
        </a:p>
      </dgm:t>
    </dgm:pt>
    <dgm:pt modelId="{4B93EE4B-46A7-4953-A48A-2BF3F9153EF5}" type="parTrans" cxnId="{A8D9EC48-5D73-48F4-8B32-A969429B9719}">
      <dgm:prSet/>
      <dgm:spPr/>
      <dgm:t>
        <a:bodyPr/>
        <a:lstStyle/>
        <a:p>
          <a:endParaRPr lang="es-CO" sz="1800">
            <a:latin typeface="Arial" pitchFamily="34" charset="0"/>
            <a:cs typeface="Arial" pitchFamily="34" charset="0"/>
          </a:endParaRPr>
        </a:p>
      </dgm:t>
    </dgm:pt>
    <dgm:pt modelId="{68BB32E3-CEAF-41B2-854D-F5354DCCC892}" type="sibTrans" cxnId="{A8D9EC48-5D73-48F4-8B32-A969429B9719}">
      <dgm:prSet/>
      <dgm:spPr/>
      <dgm:t>
        <a:bodyPr/>
        <a:lstStyle/>
        <a:p>
          <a:endParaRPr lang="es-CO" sz="1800">
            <a:latin typeface="Arial" pitchFamily="34" charset="0"/>
            <a:cs typeface="Arial" pitchFamily="34" charset="0"/>
          </a:endParaRPr>
        </a:p>
      </dgm:t>
    </dgm:pt>
    <dgm:pt modelId="{7F26A309-C26F-43CD-8670-51CD4F2B29F1}">
      <dgm:prSet phldrT="[Texto]" custT="1"/>
      <dgm:spPr>
        <a:solidFill>
          <a:schemeClr val="bg1">
            <a:lumMod val="50000"/>
          </a:schemeClr>
        </a:solidFill>
      </dgm:spPr>
      <dgm:t>
        <a:bodyPr/>
        <a:lstStyle/>
        <a:p>
          <a:r>
            <a:rPr lang="es-ES_tradnl" sz="1700" b="0" dirty="0" smtClean="0">
              <a:latin typeface="Arial" pitchFamily="34" charset="0"/>
              <a:cs typeface="Arial" pitchFamily="34" charset="0"/>
            </a:rPr>
            <a:t>Elevar niveles de ambición  e impulsar el trabajo de los grupos  técnicos (movimiento de personas y cooperación regulatoria, turismo, facilitación del comercio, VUCE)</a:t>
          </a:r>
          <a:endParaRPr lang="es-CO" sz="1700" dirty="0">
            <a:latin typeface="Arial" pitchFamily="34" charset="0"/>
            <a:cs typeface="Arial" pitchFamily="34" charset="0"/>
          </a:endParaRPr>
        </a:p>
      </dgm:t>
    </dgm:pt>
    <dgm:pt modelId="{988D1703-B709-4BB7-8CB1-88F820E47FAE}" type="parTrans" cxnId="{6A81CD9A-A599-4E97-B90D-08BE379FE1A0}">
      <dgm:prSet/>
      <dgm:spPr/>
      <dgm:t>
        <a:bodyPr/>
        <a:lstStyle/>
        <a:p>
          <a:endParaRPr lang="es-CO"/>
        </a:p>
      </dgm:t>
    </dgm:pt>
    <dgm:pt modelId="{ECEE40D8-354D-4259-BAED-51C49D35773C}" type="sibTrans" cxnId="{6A81CD9A-A599-4E97-B90D-08BE379FE1A0}">
      <dgm:prSet/>
      <dgm:spPr>
        <a:ln w="57150">
          <a:solidFill>
            <a:srgbClr val="ECCC0E"/>
          </a:solidFill>
        </a:ln>
      </dgm:spPr>
      <dgm:t>
        <a:bodyPr/>
        <a:lstStyle/>
        <a:p>
          <a:endParaRPr lang="es-CO"/>
        </a:p>
      </dgm:t>
    </dgm:pt>
    <dgm:pt modelId="{C083DBB4-1D83-4190-964C-41FD4BF57798}">
      <dgm:prSet custT="1"/>
      <dgm:spPr>
        <a:solidFill>
          <a:schemeClr val="bg1">
            <a:lumMod val="5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CO" sz="1700" dirty="0" smtClean="0">
            <a:latin typeface="Arial" pitchFamily="34" charset="0"/>
            <a:cs typeface="Arial"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s-CO" sz="1700" dirty="0" smtClean="0">
              <a:latin typeface="Arial" pitchFamily="34" charset="0"/>
              <a:cs typeface="Arial" pitchFamily="34" charset="0"/>
            </a:rPr>
            <a:t>Avanzar en el proceso de adhesión de Costa Rica  (¿iniciar con Panamá?). Definir el rumbo a seguir en materia comercial, ¿Esquemas de acumulación extendida de origen? </a:t>
          </a:r>
        </a:p>
        <a:p>
          <a:pPr defTabSz="688975">
            <a:lnSpc>
              <a:spcPct val="90000"/>
            </a:lnSpc>
            <a:spcBef>
              <a:spcPct val="0"/>
            </a:spcBef>
            <a:spcAft>
              <a:spcPct val="35000"/>
            </a:spcAft>
          </a:pPr>
          <a:endParaRPr lang="es-CO" sz="1700" b="0" dirty="0">
            <a:latin typeface="Arial" pitchFamily="34" charset="0"/>
            <a:cs typeface="Arial" pitchFamily="34" charset="0"/>
          </a:endParaRPr>
        </a:p>
      </dgm:t>
    </dgm:pt>
    <dgm:pt modelId="{7757F506-0B6F-4434-96D5-68CCEF11B980}" type="parTrans" cxnId="{C8651151-321F-459A-B615-5ADFC9547475}">
      <dgm:prSet/>
      <dgm:spPr/>
      <dgm:t>
        <a:bodyPr/>
        <a:lstStyle/>
        <a:p>
          <a:endParaRPr lang="es-CO"/>
        </a:p>
      </dgm:t>
    </dgm:pt>
    <dgm:pt modelId="{CA438CCE-A4B5-4DCD-83A2-F7513A7ED655}" type="sibTrans" cxnId="{C8651151-321F-459A-B615-5ADFC9547475}">
      <dgm:prSet/>
      <dgm:spPr/>
      <dgm:t>
        <a:bodyPr/>
        <a:lstStyle/>
        <a:p>
          <a:endParaRPr lang="es-CO"/>
        </a:p>
      </dgm:t>
    </dgm:pt>
    <dgm:pt modelId="{7E8A8741-BA5C-41E4-B41E-BE9236F431C1}">
      <dgm:prSet phldrT="[Texto]" custT="1"/>
      <dgm:spPr>
        <a:solidFill>
          <a:schemeClr val="bg1">
            <a:lumMod val="50000"/>
          </a:schemeClr>
        </a:solidFill>
      </dgm:spPr>
      <dgm:t>
        <a:bodyPr/>
        <a:lstStyle/>
        <a:p>
          <a:r>
            <a:rPr lang="es-MX" sz="1800" dirty="0" smtClean="0">
              <a:latin typeface="Arial" pitchFamily="34" charset="0"/>
              <a:cs typeface="Arial" pitchFamily="34" charset="0"/>
            </a:rPr>
            <a:t>Mejorar la eficiencia y la capacidad institucional para trabajar con Estados observadores. </a:t>
          </a:r>
          <a:r>
            <a:rPr lang="es-ES_tradnl" sz="1800" b="0" dirty="0" smtClean="0">
              <a:latin typeface="Arial" pitchFamily="34" charset="0"/>
              <a:cs typeface="Arial" pitchFamily="34" charset="0"/>
            </a:rPr>
            <a:t>Desarrollar la estrategia “Asia-Pacífico”.</a:t>
          </a:r>
          <a:endParaRPr lang="es-MX" sz="1800" dirty="0" smtClean="0">
            <a:latin typeface="Arial" pitchFamily="34" charset="0"/>
            <a:cs typeface="Arial" pitchFamily="34" charset="0"/>
          </a:endParaRPr>
        </a:p>
      </dgm:t>
    </dgm:pt>
    <dgm:pt modelId="{D8F305F0-2CDE-479B-87B0-B1E26470E757}" type="parTrans" cxnId="{C9002BDE-6B5F-49F9-9807-E91232A30B1D}">
      <dgm:prSet/>
      <dgm:spPr/>
      <dgm:t>
        <a:bodyPr/>
        <a:lstStyle/>
        <a:p>
          <a:endParaRPr lang="es-CO"/>
        </a:p>
      </dgm:t>
    </dgm:pt>
    <dgm:pt modelId="{5A2E07DB-421B-42F5-87A9-F5A22166149C}" type="sibTrans" cxnId="{C9002BDE-6B5F-49F9-9807-E91232A30B1D}">
      <dgm:prSet/>
      <dgm:spPr/>
      <dgm:t>
        <a:bodyPr/>
        <a:lstStyle/>
        <a:p>
          <a:endParaRPr lang="es-CO"/>
        </a:p>
      </dgm:t>
    </dgm:pt>
    <dgm:pt modelId="{25E5486D-F6CF-47CA-BC25-7C6E9F8F2F8A}" type="pres">
      <dgm:prSet presAssocID="{1DDC4C9F-CD8F-4491-A948-8F3028DB916A}" presName="Name0" presStyleCnt="0">
        <dgm:presLayoutVars>
          <dgm:chMax val="7"/>
          <dgm:chPref val="7"/>
          <dgm:dir/>
        </dgm:presLayoutVars>
      </dgm:prSet>
      <dgm:spPr/>
      <dgm:t>
        <a:bodyPr/>
        <a:lstStyle/>
        <a:p>
          <a:endParaRPr lang="es-MX"/>
        </a:p>
      </dgm:t>
    </dgm:pt>
    <dgm:pt modelId="{A5644186-9290-4456-BCA8-7EFA1B3BB0EA}" type="pres">
      <dgm:prSet presAssocID="{1DDC4C9F-CD8F-4491-A948-8F3028DB916A}" presName="Name1" presStyleCnt="0"/>
      <dgm:spPr/>
      <dgm:t>
        <a:bodyPr/>
        <a:lstStyle/>
        <a:p>
          <a:endParaRPr lang="es-MX"/>
        </a:p>
      </dgm:t>
    </dgm:pt>
    <dgm:pt modelId="{A6195FAD-AD9F-4684-A8E9-AFFE30E420F1}" type="pres">
      <dgm:prSet presAssocID="{1DDC4C9F-CD8F-4491-A948-8F3028DB916A}" presName="cycle" presStyleCnt="0"/>
      <dgm:spPr/>
      <dgm:t>
        <a:bodyPr/>
        <a:lstStyle/>
        <a:p>
          <a:endParaRPr lang="es-MX"/>
        </a:p>
      </dgm:t>
    </dgm:pt>
    <dgm:pt modelId="{887A1D97-7D87-4709-AF61-41AB079A0B12}" type="pres">
      <dgm:prSet presAssocID="{1DDC4C9F-CD8F-4491-A948-8F3028DB916A}" presName="srcNode" presStyleLbl="node1" presStyleIdx="0" presStyleCnt="4"/>
      <dgm:spPr/>
      <dgm:t>
        <a:bodyPr/>
        <a:lstStyle/>
        <a:p>
          <a:endParaRPr lang="es-MX"/>
        </a:p>
      </dgm:t>
    </dgm:pt>
    <dgm:pt modelId="{5A8D21EB-0CFD-45A5-93E0-4E8D5E05A60C}" type="pres">
      <dgm:prSet presAssocID="{1DDC4C9F-CD8F-4491-A948-8F3028DB916A}" presName="conn" presStyleLbl="parChTrans1D2" presStyleIdx="0" presStyleCnt="1"/>
      <dgm:spPr/>
      <dgm:t>
        <a:bodyPr/>
        <a:lstStyle/>
        <a:p>
          <a:endParaRPr lang="es-CO"/>
        </a:p>
      </dgm:t>
    </dgm:pt>
    <dgm:pt modelId="{81D65FEE-F616-4DB0-9478-53132DE9A2BF}" type="pres">
      <dgm:prSet presAssocID="{1DDC4C9F-CD8F-4491-A948-8F3028DB916A}" presName="extraNode" presStyleLbl="node1" presStyleIdx="0" presStyleCnt="4"/>
      <dgm:spPr/>
      <dgm:t>
        <a:bodyPr/>
        <a:lstStyle/>
        <a:p>
          <a:endParaRPr lang="es-MX"/>
        </a:p>
      </dgm:t>
    </dgm:pt>
    <dgm:pt modelId="{64960132-EDD1-43BA-9004-DB37B691047D}" type="pres">
      <dgm:prSet presAssocID="{1DDC4C9F-CD8F-4491-A948-8F3028DB916A}" presName="dstNode" presStyleLbl="node1" presStyleIdx="0" presStyleCnt="4"/>
      <dgm:spPr/>
      <dgm:t>
        <a:bodyPr/>
        <a:lstStyle/>
        <a:p>
          <a:endParaRPr lang="es-MX"/>
        </a:p>
      </dgm:t>
    </dgm:pt>
    <dgm:pt modelId="{AA115ACC-B2A6-4739-9843-57C6DF9CEE4E}" type="pres">
      <dgm:prSet presAssocID="{C083DBB4-1D83-4190-964C-41FD4BF57798}" presName="text_1" presStyleLbl="node1" presStyleIdx="0" presStyleCnt="4" custScaleX="99762" custScaleY="126139" custLinFactNeighborY="-4385">
        <dgm:presLayoutVars>
          <dgm:bulletEnabled val="1"/>
        </dgm:presLayoutVars>
      </dgm:prSet>
      <dgm:spPr/>
      <dgm:t>
        <a:bodyPr/>
        <a:lstStyle/>
        <a:p>
          <a:endParaRPr lang="es-CO"/>
        </a:p>
      </dgm:t>
    </dgm:pt>
    <dgm:pt modelId="{7ACC084A-297C-4EEB-B708-0E7B6A6AF7FA}" type="pres">
      <dgm:prSet presAssocID="{C083DBB4-1D83-4190-964C-41FD4BF57798}" presName="accent_1" presStyleCnt="0"/>
      <dgm:spPr/>
    </dgm:pt>
    <dgm:pt modelId="{C39FFB95-8601-44E2-96A1-12A975A87B60}" type="pres">
      <dgm:prSet presAssocID="{C083DBB4-1D83-4190-964C-41FD4BF57798}" presName="accentRepeatNode" presStyleLbl="solidFgAcc1" presStyleIdx="0" presStyleCnt="4"/>
      <dgm:spPr/>
    </dgm:pt>
    <dgm:pt modelId="{937F0AFC-525E-44B3-9569-1E404417CDBD}" type="pres">
      <dgm:prSet presAssocID="{7F26A309-C26F-43CD-8670-51CD4F2B29F1}" presName="text_2" presStyleLbl="node1" presStyleIdx="1" presStyleCnt="4" custScaleY="134686">
        <dgm:presLayoutVars>
          <dgm:bulletEnabled val="1"/>
        </dgm:presLayoutVars>
      </dgm:prSet>
      <dgm:spPr/>
      <dgm:t>
        <a:bodyPr/>
        <a:lstStyle/>
        <a:p>
          <a:endParaRPr lang="es-CO"/>
        </a:p>
      </dgm:t>
    </dgm:pt>
    <dgm:pt modelId="{8A9081C2-AA33-4476-A835-75B3E46BF608}" type="pres">
      <dgm:prSet presAssocID="{7F26A309-C26F-43CD-8670-51CD4F2B29F1}" presName="accent_2" presStyleCnt="0"/>
      <dgm:spPr/>
    </dgm:pt>
    <dgm:pt modelId="{6719168C-BA91-41B8-AFA2-9AFE4A230931}" type="pres">
      <dgm:prSet presAssocID="{7F26A309-C26F-43CD-8670-51CD4F2B29F1}" presName="accentRepeatNode" presStyleLbl="solidFgAcc1" presStyleIdx="1" presStyleCnt="4"/>
      <dgm:spPr>
        <a:ln w="38100">
          <a:solidFill>
            <a:srgbClr val="253D8D"/>
          </a:solidFill>
        </a:ln>
      </dgm:spPr>
      <dgm:t>
        <a:bodyPr/>
        <a:lstStyle/>
        <a:p>
          <a:endParaRPr lang="es-CO"/>
        </a:p>
      </dgm:t>
    </dgm:pt>
    <dgm:pt modelId="{27E58244-4B38-430B-83E2-406A8F7F3E7B}" type="pres">
      <dgm:prSet presAssocID="{EB77A093-4108-452B-86C2-9D9F59E2FC94}" presName="text_3" presStyleLbl="node1" presStyleIdx="2" presStyleCnt="4" custScaleY="141104">
        <dgm:presLayoutVars>
          <dgm:bulletEnabled val="1"/>
        </dgm:presLayoutVars>
      </dgm:prSet>
      <dgm:spPr/>
      <dgm:t>
        <a:bodyPr/>
        <a:lstStyle/>
        <a:p>
          <a:endParaRPr lang="es-CO"/>
        </a:p>
      </dgm:t>
    </dgm:pt>
    <dgm:pt modelId="{314891F7-CFF9-4035-BD42-DBC8512B77A3}" type="pres">
      <dgm:prSet presAssocID="{EB77A093-4108-452B-86C2-9D9F59E2FC94}" presName="accent_3" presStyleCnt="0"/>
      <dgm:spPr/>
    </dgm:pt>
    <dgm:pt modelId="{C23B54C0-DE06-443A-B316-59C626F36813}" type="pres">
      <dgm:prSet presAssocID="{EB77A093-4108-452B-86C2-9D9F59E2FC94}" presName="accentRepeatNode" presStyleLbl="solidFgAcc1" presStyleIdx="2" presStyleCnt="4"/>
      <dgm:spPr>
        <a:ln w="38100">
          <a:solidFill>
            <a:srgbClr val="253D8D"/>
          </a:solidFill>
        </a:ln>
      </dgm:spPr>
      <dgm:t>
        <a:bodyPr/>
        <a:lstStyle/>
        <a:p>
          <a:endParaRPr lang="es-CO"/>
        </a:p>
      </dgm:t>
    </dgm:pt>
    <dgm:pt modelId="{3E2CA6EC-86C1-4F38-95AF-CE7DE80975C3}" type="pres">
      <dgm:prSet presAssocID="{7E8A8741-BA5C-41E4-B41E-BE9236F431C1}" presName="text_4" presStyleLbl="node1" presStyleIdx="3" presStyleCnt="4">
        <dgm:presLayoutVars>
          <dgm:bulletEnabled val="1"/>
        </dgm:presLayoutVars>
      </dgm:prSet>
      <dgm:spPr/>
      <dgm:t>
        <a:bodyPr/>
        <a:lstStyle/>
        <a:p>
          <a:endParaRPr lang="es-CO"/>
        </a:p>
      </dgm:t>
    </dgm:pt>
    <dgm:pt modelId="{54C12430-C080-4112-9913-2084611EE2A5}" type="pres">
      <dgm:prSet presAssocID="{7E8A8741-BA5C-41E4-B41E-BE9236F431C1}" presName="accent_4" presStyleCnt="0"/>
      <dgm:spPr/>
    </dgm:pt>
    <dgm:pt modelId="{DC99964C-614F-4FE1-A826-D28999B05A98}" type="pres">
      <dgm:prSet presAssocID="{7E8A8741-BA5C-41E4-B41E-BE9236F431C1}" presName="accentRepeatNode" presStyleLbl="solidFgAcc1" presStyleIdx="3" presStyleCnt="4"/>
      <dgm:spPr/>
    </dgm:pt>
  </dgm:ptLst>
  <dgm:cxnLst>
    <dgm:cxn modelId="{77CBEA8D-094A-0D43-8BCB-C18CDFAB72F1}" type="presOf" srcId="{7E8A8741-BA5C-41E4-B41E-BE9236F431C1}" destId="{3E2CA6EC-86C1-4F38-95AF-CE7DE80975C3}" srcOrd="0" destOrd="0" presId="urn:microsoft.com/office/officeart/2008/layout/VerticalCurvedList"/>
    <dgm:cxn modelId="{A8D9EC48-5D73-48F4-8B32-A969429B9719}" srcId="{1DDC4C9F-CD8F-4491-A948-8F3028DB916A}" destId="{EB77A093-4108-452B-86C2-9D9F59E2FC94}" srcOrd="2" destOrd="0" parTransId="{4B93EE4B-46A7-4953-A48A-2BF3F9153EF5}" sibTransId="{68BB32E3-CEAF-41B2-854D-F5354DCCC892}"/>
    <dgm:cxn modelId="{C9002BDE-6B5F-49F9-9807-E91232A30B1D}" srcId="{1DDC4C9F-CD8F-4491-A948-8F3028DB916A}" destId="{7E8A8741-BA5C-41E4-B41E-BE9236F431C1}" srcOrd="3" destOrd="0" parTransId="{D8F305F0-2CDE-479B-87B0-B1E26470E757}" sibTransId="{5A2E07DB-421B-42F5-87A9-F5A22166149C}"/>
    <dgm:cxn modelId="{693C45FE-AFF5-EC4F-95D7-6C9BC8B5C6EB}" type="presOf" srcId="{1DDC4C9F-CD8F-4491-A948-8F3028DB916A}" destId="{25E5486D-F6CF-47CA-BC25-7C6E9F8F2F8A}" srcOrd="0" destOrd="0" presId="urn:microsoft.com/office/officeart/2008/layout/VerticalCurvedList"/>
    <dgm:cxn modelId="{C8651151-321F-459A-B615-5ADFC9547475}" srcId="{1DDC4C9F-CD8F-4491-A948-8F3028DB916A}" destId="{C083DBB4-1D83-4190-964C-41FD4BF57798}" srcOrd="0" destOrd="0" parTransId="{7757F506-0B6F-4434-96D5-68CCEF11B980}" sibTransId="{CA438CCE-A4B5-4DCD-83A2-F7513A7ED655}"/>
    <dgm:cxn modelId="{1B7C87BE-03EC-CC4E-957C-38CD3444F9A4}" type="presOf" srcId="{C083DBB4-1D83-4190-964C-41FD4BF57798}" destId="{AA115ACC-B2A6-4739-9843-57C6DF9CEE4E}" srcOrd="0" destOrd="0" presId="urn:microsoft.com/office/officeart/2008/layout/VerticalCurvedList"/>
    <dgm:cxn modelId="{04A2F2C8-D014-A346-87EF-34C9A8F400A1}" type="presOf" srcId="{7F26A309-C26F-43CD-8670-51CD4F2B29F1}" destId="{937F0AFC-525E-44B3-9569-1E404417CDBD}" srcOrd="0" destOrd="0" presId="urn:microsoft.com/office/officeart/2008/layout/VerticalCurvedList"/>
    <dgm:cxn modelId="{A0618628-130F-994C-9C8B-85E892F2900A}" type="presOf" srcId="{CA438CCE-A4B5-4DCD-83A2-F7513A7ED655}" destId="{5A8D21EB-0CFD-45A5-93E0-4E8D5E05A60C}" srcOrd="0" destOrd="0" presId="urn:microsoft.com/office/officeart/2008/layout/VerticalCurvedList"/>
    <dgm:cxn modelId="{7FD4EC68-5D24-FA4F-A1A9-0488CEA9DE1A}" type="presOf" srcId="{EB77A093-4108-452B-86C2-9D9F59E2FC94}" destId="{27E58244-4B38-430B-83E2-406A8F7F3E7B}" srcOrd="0" destOrd="0" presId="urn:microsoft.com/office/officeart/2008/layout/VerticalCurvedList"/>
    <dgm:cxn modelId="{6A81CD9A-A599-4E97-B90D-08BE379FE1A0}" srcId="{1DDC4C9F-CD8F-4491-A948-8F3028DB916A}" destId="{7F26A309-C26F-43CD-8670-51CD4F2B29F1}" srcOrd="1" destOrd="0" parTransId="{988D1703-B709-4BB7-8CB1-88F820E47FAE}" sibTransId="{ECEE40D8-354D-4259-BAED-51C49D35773C}"/>
    <dgm:cxn modelId="{6066AF69-1626-D34A-BE88-7176BA0302AD}" type="presParOf" srcId="{25E5486D-F6CF-47CA-BC25-7C6E9F8F2F8A}" destId="{A5644186-9290-4456-BCA8-7EFA1B3BB0EA}" srcOrd="0" destOrd="0" presId="urn:microsoft.com/office/officeart/2008/layout/VerticalCurvedList"/>
    <dgm:cxn modelId="{92F770F5-ADB4-B746-817B-3C00282AC07F}" type="presParOf" srcId="{A5644186-9290-4456-BCA8-7EFA1B3BB0EA}" destId="{A6195FAD-AD9F-4684-A8E9-AFFE30E420F1}" srcOrd="0" destOrd="0" presId="urn:microsoft.com/office/officeart/2008/layout/VerticalCurvedList"/>
    <dgm:cxn modelId="{815306E4-9103-D64C-831E-994CF988DED0}" type="presParOf" srcId="{A6195FAD-AD9F-4684-A8E9-AFFE30E420F1}" destId="{887A1D97-7D87-4709-AF61-41AB079A0B12}" srcOrd="0" destOrd="0" presId="urn:microsoft.com/office/officeart/2008/layout/VerticalCurvedList"/>
    <dgm:cxn modelId="{E23E01E9-6164-1E48-9B79-668CC2E0E359}" type="presParOf" srcId="{A6195FAD-AD9F-4684-A8E9-AFFE30E420F1}" destId="{5A8D21EB-0CFD-45A5-93E0-4E8D5E05A60C}" srcOrd="1" destOrd="0" presId="urn:microsoft.com/office/officeart/2008/layout/VerticalCurvedList"/>
    <dgm:cxn modelId="{70D327F0-DFED-BE4D-81A2-F22184B76A4F}" type="presParOf" srcId="{A6195FAD-AD9F-4684-A8E9-AFFE30E420F1}" destId="{81D65FEE-F616-4DB0-9478-53132DE9A2BF}" srcOrd="2" destOrd="0" presId="urn:microsoft.com/office/officeart/2008/layout/VerticalCurvedList"/>
    <dgm:cxn modelId="{E0FD2920-F445-DC49-9217-677D1EAA9DA8}" type="presParOf" srcId="{A6195FAD-AD9F-4684-A8E9-AFFE30E420F1}" destId="{64960132-EDD1-43BA-9004-DB37B691047D}" srcOrd="3" destOrd="0" presId="urn:microsoft.com/office/officeart/2008/layout/VerticalCurvedList"/>
    <dgm:cxn modelId="{590D41DC-731F-0341-888D-93257E04936D}" type="presParOf" srcId="{A5644186-9290-4456-BCA8-7EFA1B3BB0EA}" destId="{AA115ACC-B2A6-4739-9843-57C6DF9CEE4E}" srcOrd="1" destOrd="0" presId="urn:microsoft.com/office/officeart/2008/layout/VerticalCurvedList"/>
    <dgm:cxn modelId="{501D0EF9-4898-2C48-84FC-050B50E8AE9A}" type="presParOf" srcId="{A5644186-9290-4456-BCA8-7EFA1B3BB0EA}" destId="{7ACC084A-297C-4EEB-B708-0E7B6A6AF7FA}" srcOrd="2" destOrd="0" presId="urn:microsoft.com/office/officeart/2008/layout/VerticalCurvedList"/>
    <dgm:cxn modelId="{A11FC701-E7B2-D54F-BCCD-13FD3290954A}" type="presParOf" srcId="{7ACC084A-297C-4EEB-B708-0E7B6A6AF7FA}" destId="{C39FFB95-8601-44E2-96A1-12A975A87B60}" srcOrd="0" destOrd="0" presId="urn:microsoft.com/office/officeart/2008/layout/VerticalCurvedList"/>
    <dgm:cxn modelId="{3EC04510-AC61-4947-ABF4-CF034EC9EA9B}" type="presParOf" srcId="{A5644186-9290-4456-BCA8-7EFA1B3BB0EA}" destId="{937F0AFC-525E-44B3-9569-1E404417CDBD}" srcOrd="3" destOrd="0" presId="urn:microsoft.com/office/officeart/2008/layout/VerticalCurvedList"/>
    <dgm:cxn modelId="{A4876EEA-02AA-EC4C-8F88-5277CA8C23E5}" type="presParOf" srcId="{A5644186-9290-4456-BCA8-7EFA1B3BB0EA}" destId="{8A9081C2-AA33-4476-A835-75B3E46BF608}" srcOrd="4" destOrd="0" presId="urn:microsoft.com/office/officeart/2008/layout/VerticalCurvedList"/>
    <dgm:cxn modelId="{7D9D80D1-DCCC-9446-BABF-7C01CBFC7609}" type="presParOf" srcId="{8A9081C2-AA33-4476-A835-75B3E46BF608}" destId="{6719168C-BA91-41B8-AFA2-9AFE4A230931}" srcOrd="0" destOrd="0" presId="urn:microsoft.com/office/officeart/2008/layout/VerticalCurvedList"/>
    <dgm:cxn modelId="{6F2F80EB-057A-B247-8090-9F31DEE68C62}" type="presParOf" srcId="{A5644186-9290-4456-BCA8-7EFA1B3BB0EA}" destId="{27E58244-4B38-430B-83E2-406A8F7F3E7B}" srcOrd="5" destOrd="0" presId="urn:microsoft.com/office/officeart/2008/layout/VerticalCurvedList"/>
    <dgm:cxn modelId="{117DD449-18A3-FD44-BA8C-0357D4A6697D}" type="presParOf" srcId="{A5644186-9290-4456-BCA8-7EFA1B3BB0EA}" destId="{314891F7-CFF9-4035-BD42-DBC8512B77A3}" srcOrd="6" destOrd="0" presId="urn:microsoft.com/office/officeart/2008/layout/VerticalCurvedList"/>
    <dgm:cxn modelId="{847ED09F-1FCE-614B-9D43-CE0B1B2F54E8}" type="presParOf" srcId="{314891F7-CFF9-4035-BD42-DBC8512B77A3}" destId="{C23B54C0-DE06-443A-B316-59C626F36813}" srcOrd="0" destOrd="0" presId="urn:microsoft.com/office/officeart/2008/layout/VerticalCurvedList"/>
    <dgm:cxn modelId="{7B6E156C-4B1F-8348-AE47-EA32AB9F706B}" type="presParOf" srcId="{A5644186-9290-4456-BCA8-7EFA1B3BB0EA}" destId="{3E2CA6EC-86C1-4F38-95AF-CE7DE80975C3}" srcOrd="7" destOrd="0" presId="urn:microsoft.com/office/officeart/2008/layout/VerticalCurvedList"/>
    <dgm:cxn modelId="{89ABFCB8-E2E6-254B-881F-17A7AA318813}" type="presParOf" srcId="{A5644186-9290-4456-BCA8-7EFA1B3BB0EA}" destId="{54C12430-C080-4112-9913-2084611EE2A5}" srcOrd="8" destOrd="0" presId="urn:microsoft.com/office/officeart/2008/layout/VerticalCurvedList"/>
    <dgm:cxn modelId="{8AF302B7-552E-3140-B633-0FD4F8F46533}" type="presParOf" srcId="{54C12430-C080-4112-9913-2084611EE2A5}" destId="{DC99964C-614F-4FE1-A826-D28999B05A98}"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9648BB-AC3E-4AFA-867B-E052B90130C9}" type="doc">
      <dgm:prSet loTypeId="urn:microsoft.com/office/officeart/2005/8/layout/gear1" loCatId="process" qsTypeId="urn:microsoft.com/office/officeart/2005/8/quickstyle/simple1" qsCatId="simple" csTypeId="urn:microsoft.com/office/officeart/2005/8/colors/accent1_2" csCatId="accent1" phldr="1"/>
      <dgm:spPr/>
    </dgm:pt>
    <dgm:pt modelId="{0D434838-2344-487B-80CE-E54C6AB32DA5}">
      <dgm:prSet phldrT="[Texto]" custT="1"/>
      <dgm:spPr/>
      <dgm:t>
        <a:bodyPr/>
        <a:lstStyle/>
        <a:p>
          <a:r>
            <a:rPr lang="es-MX" sz="1600" dirty="0" smtClean="0"/>
            <a:t>Identificar y promover oportunidades</a:t>
          </a:r>
          <a:endParaRPr lang="en-GB" sz="1600" dirty="0"/>
        </a:p>
      </dgm:t>
    </dgm:pt>
    <dgm:pt modelId="{EE2958EE-8CCE-4D60-BD19-97708E10B80B}" type="parTrans" cxnId="{E34416F2-A225-4987-A1F9-F05F1ECB0CA0}">
      <dgm:prSet/>
      <dgm:spPr/>
      <dgm:t>
        <a:bodyPr/>
        <a:lstStyle/>
        <a:p>
          <a:endParaRPr lang="en-GB" sz="3200"/>
        </a:p>
      </dgm:t>
    </dgm:pt>
    <dgm:pt modelId="{7C833605-11EF-4A3B-8899-0BD568BFB3BC}" type="sibTrans" cxnId="{E34416F2-A225-4987-A1F9-F05F1ECB0CA0}">
      <dgm:prSet/>
      <dgm:spPr/>
      <dgm:t>
        <a:bodyPr/>
        <a:lstStyle/>
        <a:p>
          <a:endParaRPr lang="en-GB" sz="3200"/>
        </a:p>
      </dgm:t>
    </dgm:pt>
    <dgm:pt modelId="{73A7007D-CA0F-4B07-80D2-A53C54020FD7}">
      <dgm:prSet phldrT="[Texto]" custT="1"/>
      <dgm:spPr/>
      <dgm:t>
        <a:bodyPr/>
        <a:lstStyle/>
        <a:p>
          <a:r>
            <a:rPr lang="es-MX" sz="1400" dirty="0" smtClean="0"/>
            <a:t>Gestionar y eliminar</a:t>
          </a:r>
          <a:endParaRPr lang="en-GB" sz="1400" dirty="0"/>
        </a:p>
      </dgm:t>
    </dgm:pt>
    <dgm:pt modelId="{054B64E7-76A1-44D9-8D9D-CF154A6B6176}" type="parTrans" cxnId="{B44CA528-1753-427C-88BF-A8F5F4C2DE82}">
      <dgm:prSet/>
      <dgm:spPr/>
      <dgm:t>
        <a:bodyPr/>
        <a:lstStyle/>
        <a:p>
          <a:endParaRPr lang="en-GB" sz="3200"/>
        </a:p>
      </dgm:t>
    </dgm:pt>
    <dgm:pt modelId="{D1B49F54-97C5-481A-96C9-B753FB4D2A66}" type="sibTrans" cxnId="{B44CA528-1753-427C-88BF-A8F5F4C2DE82}">
      <dgm:prSet/>
      <dgm:spPr/>
      <dgm:t>
        <a:bodyPr/>
        <a:lstStyle/>
        <a:p>
          <a:endParaRPr lang="en-GB" sz="3200"/>
        </a:p>
      </dgm:t>
    </dgm:pt>
    <dgm:pt modelId="{98048717-F581-451C-9C0D-3C0EF0A8F9C7}">
      <dgm:prSet phldrT="[Texto]" custT="1"/>
      <dgm:spPr/>
      <dgm:t>
        <a:bodyPr/>
        <a:lstStyle/>
        <a:p>
          <a:r>
            <a:rPr lang="es-MX" sz="1400" dirty="0" smtClean="0"/>
            <a:t>Identificar barreras</a:t>
          </a:r>
          <a:endParaRPr lang="en-GB" sz="1400" dirty="0"/>
        </a:p>
      </dgm:t>
    </dgm:pt>
    <dgm:pt modelId="{FCEA6DBF-8B18-4117-964F-4E2009518670}" type="parTrans" cxnId="{CF44CE32-1538-4CD8-9AEF-31DD845BA22A}">
      <dgm:prSet/>
      <dgm:spPr/>
      <dgm:t>
        <a:bodyPr/>
        <a:lstStyle/>
        <a:p>
          <a:endParaRPr lang="en-GB" sz="3200"/>
        </a:p>
      </dgm:t>
    </dgm:pt>
    <dgm:pt modelId="{BB0DAFD9-A0F5-400F-88FB-BA089BAD2324}" type="sibTrans" cxnId="{CF44CE32-1538-4CD8-9AEF-31DD845BA22A}">
      <dgm:prSet/>
      <dgm:spPr/>
      <dgm:t>
        <a:bodyPr/>
        <a:lstStyle/>
        <a:p>
          <a:endParaRPr lang="en-GB" sz="3200"/>
        </a:p>
      </dgm:t>
    </dgm:pt>
    <dgm:pt modelId="{DE3DDD1D-38EC-4652-8889-529BD29C99F4}" type="pres">
      <dgm:prSet presAssocID="{119648BB-AC3E-4AFA-867B-E052B90130C9}" presName="composite" presStyleCnt="0">
        <dgm:presLayoutVars>
          <dgm:chMax val="3"/>
          <dgm:animLvl val="lvl"/>
          <dgm:resizeHandles val="exact"/>
        </dgm:presLayoutVars>
      </dgm:prSet>
      <dgm:spPr/>
    </dgm:pt>
    <dgm:pt modelId="{8D7E8279-4604-4313-8559-265847F32293}" type="pres">
      <dgm:prSet presAssocID="{0D434838-2344-487B-80CE-E54C6AB32DA5}" presName="gear1" presStyleLbl="node1" presStyleIdx="0" presStyleCnt="3" custScaleX="108820">
        <dgm:presLayoutVars>
          <dgm:chMax val="1"/>
          <dgm:bulletEnabled val="1"/>
        </dgm:presLayoutVars>
      </dgm:prSet>
      <dgm:spPr/>
      <dgm:t>
        <a:bodyPr/>
        <a:lstStyle/>
        <a:p>
          <a:endParaRPr lang="en-GB"/>
        </a:p>
      </dgm:t>
    </dgm:pt>
    <dgm:pt modelId="{6A7ECB6A-A6AC-4F85-9828-016D77B98807}" type="pres">
      <dgm:prSet presAssocID="{0D434838-2344-487B-80CE-E54C6AB32DA5}" presName="gear1srcNode" presStyleLbl="node1" presStyleIdx="0" presStyleCnt="3"/>
      <dgm:spPr/>
      <dgm:t>
        <a:bodyPr/>
        <a:lstStyle/>
        <a:p>
          <a:endParaRPr lang="es-CO"/>
        </a:p>
      </dgm:t>
    </dgm:pt>
    <dgm:pt modelId="{0B9A155F-E29F-41AF-AAD8-1FDEC36F2F65}" type="pres">
      <dgm:prSet presAssocID="{0D434838-2344-487B-80CE-E54C6AB32DA5}" presName="gear1dstNode" presStyleLbl="node1" presStyleIdx="0" presStyleCnt="3"/>
      <dgm:spPr/>
      <dgm:t>
        <a:bodyPr/>
        <a:lstStyle/>
        <a:p>
          <a:endParaRPr lang="es-CO"/>
        </a:p>
      </dgm:t>
    </dgm:pt>
    <dgm:pt modelId="{00601E4A-D0D3-4239-9A1F-2D5C6283427B}" type="pres">
      <dgm:prSet presAssocID="{73A7007D-CA0F-4B07-80D2-A53C54020FD7}" presName="gear2" presStyleLbl="node1" presStyleIdx="1" presStyleCnt="3" custScaleX="103395">
        <dgm:presLayoutVars>
          <dgm:chMax val="1"/>
          <dgm:bulletEnabled val="1"/>
        </dgm:presLayoutVars>
      </dgm:prSet>
      <dgm:spPr/>
      <dgm:t>
        <a:bodyPr/>
        <a:lstStyle/>
        <a:p>
          <a:endParaRPr lang="en-GB"/>
        </a:p>
      </dgm:t>
    </dgm:pt>
    <dgm:pt modelId="{0885AC38-03A3-48BD-96C1-B15272C9A818}" type="pres">
      <dgm:prSet presAssocID="{73A7007D-CA0F-4B07-80D2-A53C54020FD7}" presName="gear2srcNode" presStyleLbl="node1" presStyleIdx="1" presStyleCnt="3"/>
      <dgm:spPr/>
      <dgm:t>
        <a:bodyPr/>
        <a:lstStyle/>
        <a:p>
          <a:endParaRPr lang="es-CO"/>
        </a:p>
      </dgm:t>
    </dgm:pt>
    <dgm:pt modelId="{7714DA3F-53E3-4C12-843C-8E5B9EFBDED0}" type="pres">
      <dgm:prSet presAssocID="{73A7007D-CA0F-4B07-80D2-A53C54020FD7}" presName="gear2dstNode" presStyleLbl="node1" presStyleIdx="1" presStyleCnt="3"/>
      <dgm:spPr/>
      <dgm:t>
        <a:bodyPr/>
        <a:lstStyle/>
        <a:p>
          <a:endParaRPr lang="es-CO"/>
        </a:p>
      </dgm:t>
    </dgm:pt>
    <dgm:pt modelId="{B428644F-E87E-4168-A778-8E305467F01D}" type="pres">
      <dgm:prSet presAssocID="{98048717-F581-451C-9C0D-3C0EF0A8F9C7}" presName="gear3" presStyleLbl="node1" presStyleIdx="2" presStyleCnt="3" custLinFactNeighborX="-505" custLinFactNeighborY="-1515"/>
      <dgm:spPr/>
      <dgm:t>
        <a:bodyPr/>
        <a:lstStyle/>
        <a:p>
          <a:endParaRPr lang="en-GB"/>
        </a:p>
      </dgm:t>
    </dgm:pt>
    <dgm:pt modelId="{BCCB3F34-2561-436C-88C8-1720BA90FC55}" type="pres">
      <dgm:prSet presAssocID="{98048717-F581-451C-9C0D-3C0EF0A8F9C7}" presName="gear3tx" presStyleLbl="node1" presStyleIdx="2" presStyleCnt="3">
        <dgm:presLayoutVars>
          <dgm:chMax val="1"/>
          <dgm:bulletEnabled val="1"/>
        </dgm:presLayoutVars>
      </dgm:prSet>
      <dgm:spPr/>
      <dgm:t>
        <a:bodyPr/>
        <a:lstStyle/>
        <a:p>
          <a:endParaRPr lang="en-GB"/>
        </a:p>
      </dgm:t>
    </dgm:pt>
    <dgm:pt modelId="{6C56CB0C-1B78-4402-916F-25B4D324B8D3}" type="pres">
      <dgm:prSet presAssocID="{98048717-F581-451C-9C0D-3C0EF0A8F9C7}" presName="gear3srcNode" presStyleLbl="node1" presStyleIdx="2" presStyleCnt="3"/>
      <dgm:spPr/>
      <dgm:t>
        <a:bodyPr/>
        <a:lstStyle/>
        <a:p>
          <a:endParaRPr lang="es-CO"/>
        </a:p>
      </dgm:t>
    </dgm:pt>
    <dgm:pt modelId="{4C3D1963-3295-4482-9390-2C17471E4FDB}" type="pres">
      <dgm:prSet presAssocID="{98048717-F581-451C-9C0D-3C0EF0A8F9C7}" presName="gear3dstNode" presStyleLbl="node1" presStyleIdx="2" presStyleCnt="3"/>
      <dgm:spPr/>
      <dgm:t>
        <a:bodyPr/>
        <a:lstStyle/>
        <a:p>
          <a:endParaRPr lang="es-CO"/>
        </a:p>
      </dgm:t>
    </dgm:pt>
    <dgm:pt modelId="{A1D873BC-E1C6-4DBF-B54C-67C5B89CDFB3}" type="pres">
      <dgm:prSet presAssocID="{7C833605-11EF-4A3B-8899-0BD568BFB3BC}" presName="connector1" presStyleLbl="sibTrans2D1" presStyleIdx="0" presStyleCnt="3"/>
      <dgm:spPr/>
      <dgm:t>
        <a:bodyPr/>
        <a:lstStyle/>
        <a:p>
          <a:endParaRPr lang="es-CO"/>
        </a:p>
      </dgm:t>
    </dgm:pt>
    <dgm:pt modelId="{53AF4E67-ED57-4926-BFAA-6F14DF6B0D10}" type="pres">
      <dgm:prSet presAssocID="{D1B49F54-97C5-481A-96C9-B753FB4D2A66}" presName="connector2" presStyleLbl="sibTrans2D1" presStyleIdx="1" presStyleCnt="3"/>
      <dgm:spPr/>
      <dgm:t>
        <a:bodyPr/>
        <a:lstStyle/>
        <a:p>
          <a:endParaRPr lang="es-CO"/>
        </a:p>
      </dgm:t>
    </dgm:pt>
    <dgm:pt modelId="{90B80602-3D3B-4685-94F9-E054997E6F7F}" type="pres">
      <dgm:prSet presAssocID="{BB0DAFD9-A0F5-400F-88FB-BA089BAD2324}" presName="connector3" presStyleLbl="sibTrans2D1" presStyleIdx="2" presStyleCnt="3"/>
      <dgm:spPr/>
      <dgm:t>
        <a:bodyPr/>
        <a:lstStyle/>
        <a:p>
          <a:endParaRPr lang="es-CO"/>
        </a:p>
      </dgm:t>
    </dgm:pt>
  </dgm:ptLst>
  <dgm:cxnLst>
    <dgm:cxn modelId="{CF44CE32-1538-4CD8-9AEF-31DD845BA22A}" srcId="{119648BB-AC3E-4AFA-867B-E052B90130C9}" destId="{98048717-F581-451C-9C0D-3C0EF0A8F9C7}" srcOrd="2" destOrd="0" parTransId="{FCEA6DBF-8B18-4117-964F-4E2009518670}" sibTransId="{BB0DAFD9-A0F5-400F-88FB-BA089BAD2324}"/>
    <dgm:cxn modelId="{9AC1F7A5-0694-6043-B67F-0A597BBE3F4C}" type="presOf" srcId="{0D434838-2344-487B-80CE-E54C6AB32DA5}" destId="{8D7E8279-4604-4313-8559-265847F32293}" srcOrd="0" destOrd="0" presId="urn:microsoft.com/office/officeart/2005/8/layout/gear1"/>
    <dgm:cxn modelId="{640EF012-ED86-6C41-8D00-F2C369CC74B4}" type="presOf" srcId="{0D434838-2344-487B-80CE-E54C6AB32DA5}" destId="{6A7ECB6A-A6AC-4F85-9828-016D77B98807}" srcOrd="1" destOrd="0" presId="urn:microsoft.com/office/officeart/2005/8/layout/gear1"/>
    <dgm:cxn modelId="{7956AF90-B94A-324D-9327-4DF30D35A7F1}" type="presOf" srcId="{98048717-F581-451C-9C0D-3C0EF0A8F9C7}" destId="{B428644F-E87E-4168-A778-8E305467F01D}" srcOrd="0" destOrd="0" presId="urn:microsoft.com/office/officeart/2005/8/layout/gear1"/>
    <dgm:cxn modelId="{70E94A33-17E7-A444-8549-15F215ECEC4E}" type="presOf" srcId="{73A7007D-CA0F-4B07-80D2-A53C54020FD7}" destId="{7714DA3F-53E3-4C12-843C-8E5B9EFBDED0}" srcOrd="2" destOrd="0" presId="urn:microsoft.com/office/officeart/2005/8/layout/gear1"/>
    <dgm:cxn modelId="{73B35748-E8A1-1D4E-B7E0-686C3AB2B33B}" type="presOf" srcId="{98048717-F581-451C-9C0D-3C0EF0A8F9C7}" destId="{4C3D1963-3295-4482-9390-2C17471E4FDB}" srcOrd="3" destOrd="0" presId="urn:microsoft.com/office/officeart/2005/8/layout/gear1"/>
    <dgm:cxn modelId="{C43A3E12-4679-694C-924B-2CC7F91198D5}" type="presOf" srcId="{73A7007D-CA0F-4B07-80D2-A53C54020FD7}" destId="{00601E4A-D0D3-4239-9A1F-2D5C6283427B}" srcOrd="0" destOrd="0" presId="urn:microsoft.com/office/officeart/2005/8/layout/gear1"/>
    <dgm:cxn modelId="{F6DE002F-8D6E-A249-B50C-B7FC5851DEFF}" type="presOf" srcId="{0D434838-2344-487B-80CE-E54C6AB32DA5}" destId="{0B9A155F-E29F-41AF-AAD8-1FDEC36F2F65}" srcOrd="2" destOrd="0" presId="urn:microsoft.com/office/officeart/2005/8/layout/gear1"/>
    <dgm:cxn modelId="{50B24B53-B443-A749-A388-C73060FF776A}" type="presOf" srcId="{BB0DAFD9-A0F5-400F-88FB-BA089BAD2324}" destId="{90B80602-3D3B-4685-94F9-E054997E6F7F}" srcOrd="0" destOrd="0" presId="urn:microsoft.com/office/officeart/2005/8/layout/gear1"/>
    <dgm:cxn modelId="{E34416F2-A225-4987-A1F9-F05F1ECB0CA0}" srcId="{119648BB-AC3E-4AFA-867B-E052B90130C9}" destId="{0D434838-2344-487B-80CE-E54C6AB32DA5}" srcOrd="0" destOrd="0" parTransId="{EE2958EE-8CCE-4D60-BD19-97708E10B80B}" sibTransId="{7C833605-11EF-4A3B-8899-0BD568BFB3BC}"/>
    <dgm:cxn modelId="{B3E78B69-AFE5-A940-B4D4-E416DAB8A001}" type="presOf" srcId="{7C833605-11EF-4A3B-8899-0BD568BFB3BC}" destId="{A1D873BC-E1C6-4DBF-B54C-67C5B89CDFB3}" srcOrd="0" destOrd="0" presId="urn:microsoft.com/office/officeart/2005/8/layout/gear1"/>
    <dgm:cxn modelId="{03C5F603-D1B3-D045-A585-FE4C31055B5D}" type="presOf" srcId="{73A7007D-CA0F-4B07-80D2-A53C54020FD7}" destId="{0885AC38-03A3-48BD-96C1-B15272C9A818}" srcOrd="1" destOrd="0" presId="urn:microsoft.com/office/officeart/2005/8/layout/gear1"/>
    <dgm:cxn modelId="{064905FE-75D2-7648-8F19-65D57E59BFF3}" type="presOf" srcId="{98048717-F581-451C-9C0D-3C0EF0A8F9C7}" destId="{6C56CB0C-1B78-4402-916F-25B4D324B8D3}" srcOrd="2" destOrd="0" presId="urn:microsoft.com/office/officeart/2005/8/layout/gear1"/>
    <dgm:cxn modelId="{B44CA528-1753-427C-88BF-A8F5F4C2DE82}" srcId="{119648BB-AC3E-4AFA-867B-E052B90130C9}" destId="{73A7007D-CA0F-4B07-80D2-A53C54020FD7}" srcOrd="1" destOrd="0" parTransId="{054B64E7-76A1-44D9-8D9D-CF154A6B6176}" sibTransId="{D1B49F54-97C5-481A-96C9-B753FB4D2A66}"/>
    <dgm:cxn modelId="{5BC6150C-086D-AD4F-A39E-FCF0B94D7BA1}" type="presOf" srcId="{D1B49F54-97C5-481A-96C9-B753FB4D2A66}" destId="{53AF4E67-ED57-4926-BFAA-6F14DF6B0D10}" srcOrd="0" destOrd="0" presId="urn:microsoft.com/office/officeart/2005/8/layout/gear1"/>
    <dgm:cxn modelId="{1D96A1E0-DEC4-324B-8DD0-E189DE73DD96}" type="presOf" srcId="{98048717-F581-451C-9C0D-3C0EF0A8F9C7}" destId="{BCCB3F34-2561-436C-88C8-1720BA90FC55}" srcOrd="1" destOrd="0" presId="urn:microsoft.com/office/officeart/2005/8/layout/gear1"/>
    <dgm:cxn modelId="{32B005A1-2909-3544-BC21-F38EFB0E2185}" type="presOf" srcId="{119648BB-AC3E-4AFA-867B-E052B90130C9}" destId="{DE3DDD1D-38EC-4652-8889-529BD29C99F4}" srcOrd="0" destOrd="0" presId="urn:microsoft.com/office/officeart/2005/8/layout/gear1"/>
    <dgm:cxn modelId="{9F7E3C84-6192-F64B-959C-B0C0FF14688A}" type="presParOf" srcId="{DE3DDD1D-38EC-4652-8889-529BD29C99F4}" destId="{8D7E8279-4604-4313-8559-265847F32293}" srcOrd="0" destOrd="0" presId="urn:microsoft.com/office/officeart/2005/8/layout/gear1"/>
    <dgm:cxn modelId="{8A96ED69-905A-7B46-876E-305C71A69723}" type="presParOf" srcId="{DE3DDD1D-38EC-4652-8889-529BD29C99F4}" destId="{6A7ECB6A-A6AC-4F85-9828-016D77B98807}" srcOrd="1" destOrd="0" presId="urn:microsoft.com/office/officeart/2005/8/layout/gear1"/>
    <dgm:cxn modelId="{E7FC5E36-B9F6-DB4A-B157-231456D5B9E8}" type="presParOf" srcId="{DE3DDD1D-38EC-4652-8889-529BD29C99F4}" destId="{0B9A155F-E29F-41AF-AAD8-1FDEC36F2F65}" srcOrd="2" destOrd="0" presId="urn:microsoft.com/office/officeart/2005/8/layout/gear1"/>
    <dgm:cxn modelId="{0DB8D55F-291C-B241-B563-4811235A592B}" type="presParOf" srcId="{DE3DDD1D-38EC-4652-8889-529BD29C99F4}" destId="{00601E4A-D0D3-4239-9A1F-2D5C6283427B}" srcOrd="3" destOrd="0" presId="urn:microsoft.com/office/officeart/2005/8/layout/gear1"/>
    <dgm:cxn modelId="{15BFB0B4-9947-4A4A-9542-4E75CB5F32F0}" type="presParOf" srcId="{DE3DDD1D-38EC-4652-8889-529BD29C99F4}" destId="{0885AC38-03A3-48BD-96C1-B15272C9A818}" srcOrd="4" destOrd="0" presId="urn:microsoft.com/office/officeart/2005/8/layout/gear1"/>
    <dgm:cxn modelId="{B64DC398-91B0-F743-93A6-DAA745EF9C93}" type="presParOf" srcId="{DE3DDD1D-38EC-4652-8889-529BD29C99F4}" destId="{7714DA3F-53E3-4C12-843C-8E5B9EFBDED0}" srcOrd="5" destOrd="0" presId="urn:microsoft.com/office/officeart/2005/8/layout/gear1"/>
    <dgm:cxn modelId="{13A902D9-F598-094B-8D74-0BB8F31A4354}" type="presParOf" srcId="{DE3DDD1D-38EC-4652-8889-529BD29C99F4}" destId="{B428644F-E87E-4168-A778-8E305467F01D}" srcOrd="6" destOrd="0" presId="urn:microsoft.com/office/officeart/2005/8/layout/gear1"/>
    <dgm:cxn modelId="{D500D04E-676C-474B-BD22-0024C3FAE34B}" type="presParOf" srcId="{DE3DDD1D-38EC-4652-8889-529BD29C99F4}" destId="{BCCB3F34-2561-436C-88C8-1720BA90FC55}" srcOrd="7" destOrd="0" presId="urn:microsoft.com/office/officeart/2005/8/layout/gear1"/>
    <dgm:cxn modelId="{782A69E0-F1D5-394B-B9A7-DBB3204821B8}" type="presParOf" srcId="{DE3DDD1D-38EC-4652-8889-529BD29C99F4}" destId="{6C56CB0C-1B78-4402-916F-25B4D324B8D3}" srcOrd="8" destOrd="0" presId="urn:microsoft.com/office/officeart/2005/8/layout/gear1"/>
    <dgm:cxn modelId="{CE3C4FE3-46E9-2F40-BE5C-C91F8EE3ABE9}" type="presParOf" srcId="{DE3DDD1D-38EC-4652-8889-529BD29C99F4}" destId="{4C3D1963-3295-4482-9390-2C17471E4FDB}" srcOrd="9" destOrd="0" presId="urn:microsoft.com/office/officeart/2005/8/layout/gear1"/>
    <dgm:cxn modelId="{4880A61F-996F-324E-818A-B81A87A8A1EB}" type="presParOf" srcId="{DE3DDD1D-38EC-4652-8889-529BD29C99F4}" destId="{A1D873BC-E1C6-4DBF-B54C-67C5B89CDFB3}" srcOrd="10" destOrd="0" presId="urn:microsoft.com/office/officeart/2005/8/layout/gear1"/>
    <dgm:cxn modelId="{A43CAE4A-C27B-1646-A97F-613B504438BE}" type="presParOf" srcId="{DE3DDD1D-38EC-4652-8889-529BD29C99F4}" destId="{53AF4E67-ED57-4926-BFAA-6F14DF6B0D10}" srcOrd="11" destOrd="0" presId="urn:microsoft.com/office/officeart/2005/8/layout/gear1"/>
    <dgm:cxn modelId="{D7E72464-C8A1-CF47-86BD-B432383EA941}" type="presParOf" srcId="{DE3DDD1D-38EC-4652-8889-529BD29C99F4}" destId="{90B80602-3D3B-4685-94F9-E054997E6F7F}" srcOrd="12" destOrd="0" presId="urn:microsoft.com/office/officeart/2005/8/layout/gear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07D12FD-19EF-4343-9D6E-5BA5CA4F24AC}">
      <dsp:nvSpPr>
        <dsp:cNvPr id="0" name=""/>
        <dsp:cNvSpPr/>
      </dsp:nvSpPr>
      <dsp:spPr>
        <a:xfrm>
          <a:off x="707" y="167116"/>
          <a:ext cx="1655658" cy="8278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CO" sz="4600" kern="1200" dirty="0" smtClean="0"/>
            <a:t>APPRI</a:t>
          </a:r>
          <a:endParaRPr lang="es-CO" sz="4600" kern="1200" dirty="0"/>
        </a:p>
      </dsp:txBody>
      <dsp:txXfrm>
        <a:off x="707" y="167116"/>
        <a:ext cx="1655658" cy="827829"/>
      </dsp:txXfrm>
    </dsp:sp>
    <dsp:sp modelId="{8F0E57B7-161B-4448-9444-C2062A117A53}">
      <dsp:nvSpPr>
        <dsp:cNvPr id="0" name=""/>
        <dsp:cNvSpPr/>
      </dsp:nvSpPr>
      <dsp:spPr>
        <a:xfrm>
          <a:off x="166273" y="994945"/>
          <a:ext cx="165565" cy="620871"/>
        </a:xfrm>
        <a:custGeom>
          <a:avLst/>
          <a:gdLst/>
          <a:ahLst/>
          <a:cxnLst/>
          <a:rect l="0" t="0" r="0" b="0"/>
          <a:pathLst>
            <a:path>
              <a:moveTo>
                <a:pt x="0" y="0"/>
              </a:moveTo>
              <a:lnTo>
                <a:pt x="0" y="620871"/>
              </a:lnTo>
              <a:lnTo>
                <a:pt x="165565" y="62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7FBB1-0737-4135-8082-08360FE62E61}">
      <dsp:nvSpPr>
        <dsp:cNvPr id="0" name=""/>
        <dsp:cNvSpPr/>
      </dsp:nvSpPr>
      <dsp:spPr>
        <a:xfrm>
          <a:off x="331839" y="1201902"/>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t>China, 2012. </a:t>
          </a:r>
        </a:p>
        <a:p>
          <a:pPr lvl="0" algn="ctr" defTabSz="711200">
            <a:lnSpc>
              <a:spcPct val="90000"/>
            </a:lnSpc>
            <a:spcBef>
              <a:spcPct val="0"/>
            </a:spcBef>
            <a:spcAft>
              <a:spcPct val="35000"/>
            </a:spcAft>
          </a:pPr>
          <a:r>
            <a:rPr lang="es-CO" sz="1600" b="1" kern="1200" dirty="0" smtClean="0"/>
            <a:t>En vigor</a:t>
          </a:r>
        </a:p>
      </dsp:txBody>
      <dsp:txXfrm>
        <a:off x="331839" y="1201902"/>
        <a:ext cx="1324526" cy="827829"/>
      </dsp:txXfrm>
    </dsp:sp>
    <dsp:sp modelId="{0AA5D2CB-02DF-45D4-BD05-CD0EFDE8EC75}">
      <dsp:nvSpPr>
        <dsp:cNvPr id="0" name=""/>
        <dsp:cNvSpPr/>
      </dsp:nvSpPr>
      <dsp:spPr>
        <a:xfrm>
          <a:off x="166273" y="994945"/>
          <a:ext cx="165565" cy="1655658"/>
        </a:xfrm>
        <a:custGeom>
          <a:avLst/>
          <a:gdLst/>
          <a:ahLst/>
          <a:cxnLst/>
          <a:rect l="0" t="0" r="0" b="0"/>
          <a:pathLst>
            <a:path>
              <a:moveTo>
                <a:pt x="0" y="0"/>
              </a:moveTo>
              <a:lnTo>
                <a:pt x="0" y="1655658"/>
              </a:lnTo>
              <a:lnTo>
                <a:pt x="165565" y="1655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461FC-7477-4588-B449-3CE1FB27ECBF}">
      <dsp:nvSpPr>
        <dsp:cNvPr id="0" name=""/>
        <dsp:cNvSpPr/>
      </dsp:nvSpPr>
      <dsp:spPr>
        <a:xfrm>
          <a:off x="331839" y="2236689"/>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t>South Korea, 2010. Firmado</a:t>
          </a:r>
          <a:endParaRPr lang="es-CO" sz="1600" b="1" kern="1200" dirty="0"/>
        </a:p>
      </dsp:txBody>
      <dsp:txXfrm>
        <a:off x="331839" y="2236689"/>
        <a:ext cx="1324526" cy="827829"/>
      </dsp:txXfrm>
    </dsp:sp>
    <dsp:sp modelId="{E51E122A-7A7B-4588-8732-300C5DD255D7}">
      <dsp:nvSpPr>
        <dsp:cNvPr id="0" name=""/>
        <dsp:cNvSpPr/>
      </dsp:nvSpPr>
      <dsp:spPr>
        <a:xfrm>
          <a:off x="166273" y="994945"/>
          <a:ext cx="165565" cy="2690445"/>
        </a:xfrm>
        <a:custGeom>
          <a:avLst/>
          <a:gdLst/>
          <a:ahLst/>
          <a:cxnLst/>
          <a:rect l="0" t="0" r="0" b="0"/>
          <a:pathLst>
            <a:path>
              <a:moveTo>
                <a:pt x="0" y="0"/>
              </a:moveTo>
              <a:lnTo>
                <a:pt x="0" y="2690445"/>
              </a:lnTo>
              <a:lnTo>
                <a:pt x="165565" y="26904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412514-DAC8-4F93-9D8B-021952F17F3E}">
      <dsp:nvSpPr>
        <dsp:cNvPr id="0" name=""/>
        <dsp:cNvSpPr/>
      </dsp:nvSpPr>
      <dsp:spPr>
        <a:xfrm>
          <a:off x="331839" y="3271475"/>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solidFill>
                <a:srgbClr val="000000"/>
              </a:solidFill>
            </a:rPr>
            <a:t>Japan, 2011. Firmado</a:t>
          </a:r>
          <a:endParaRPr lang="es-CO" sz="1600" b="1" kern="1200" dirty="0">
            <a:solidFill>
              <a:srgbClr val="000000"/>
            </a:solidFill>
          </a:endParaRPr>
        </a:p>
      </dsp:txBody>
      <dsp:txXfrm>
        <a:off x="331839" y="3271475"/>
        <a:ext cx="1324526" cy="827829"/>
      </dsp:txXfrm>
    </dsp:sp>
    <dsp:sp modelId="{D18473AC-33CB-4938-99F9-DC6F9632F84C}">
      <dsp:nvSpPr>
        <dsp:cNvPr id="0" name=""/>
        <dsp:cNvSpPr/>
      </dsp:nvSpPr>
      <dsp:spPr>
        <a:xfrm>
          <a:off x="166273" y="994945"/>
          <a:ext cx="165565" cy="3725231"/>
        </a:xfrm>
        <a:custGeom>
          <a:avLst/>
          <a:gdLst/>
          <a:ahLst/>
          <a:cxnLst/>
          <a:rect l="0" t="0" r="0" b="0"/>
          <a:pathLst>
            <a:path>
              <a:moveTo>
                <a:pt x="0" y="0"/>
              </a:moveTo>
              <a:lnTo>
                <a:pt x="0" y="3725231"/>
              </a:lnTo>
              <a:lnTo>
                <a:pt x="165565" y="37252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A4F8C3-2778-4919-A9E6-80991D56F274}">
      <dsp:nvSpPr>
        <dsp:cNvPr id="0" name=""/>
        <dsp:cNvSpPr/>
      </dsp:nvSpPr>
      <dsp:spPr>
        <a:xfrm>
          <a:off x="331839" y="4306262"/>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t>Singapur, 2013. Firmado</a:t>
          </a:r>
          <a:endParaRPr lang="es-CO" sz="1600" b="1" kern="1200" dirty="0"/>
        </a:p>
      </dsp:txBody>
      <dsp:txXfrm>
        <a:off x="331839" y="4306262"/>
        <a:ext cx="1324526" cy="827829"/>
      </dsp:txXfrm>
    </dsp:sp>
    <dsp:sp modelId="{77A223EA-CA70-48B9-9D07-A384EC7A8A36}">
      <dsp:nvSpPr>
        <dsp:cNvPr id="0" name=""/>
        <dsp:cNvSpPr/>
      </dsp:nvSpPr>
      <dsp:spPr>
        <a:xfrm>
          <a:off x="2070280" y="167116"/>
          <a:ext cx="1655658" cy="8278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CO" sz="4600" kern="1200" dirty="0" smtClean="0"/>
            <a:t>TLC</a:t>
          </a:r>
          <a:endParaRPr lang="es-CO" sz="4600" kern="1200" dirty="0"/>
        </a:p>
      </dsp:txBody>
      <dsp:txXfrm>
        <a:off x="2070280" y="167116"/>
        <a:ext cx="1655658" cy="827829"/>
      </dsp:txXfrm>
    </dsp:sp>
    <dsp:sp modelId="{70DE8CE3-AFDC-4DDC-B015-0B9C351998A4}">
      <dsp:nvSpPr>
        <dsp:cNvPr id="0" name=""/>
        <dsp:cNvSpPr/>
      </dsp:nvSpPr>
      <dsp:spPr>
        <a:xfrm>
          <a:off x="2235846" y="994945"/>
          <a:ext cx="165565" cy="620871"/>
        </a:xfrm>
        <a:custGeom>
          <a:avLst/>
          <a:gdLst/>
          <a:ahLst/>
          <a:cxnLst/>
          <a:rect l="0" t="0" r="0" b="0"/>
          <a:pathLst>
            <a:path>
              <a:moveTo>
                <a:pt x="0" y="0"/>
              </a:moveTo>
              <a:lnTo>
                <a:pt x="0" y="620871"/>
              </a:lnTo>
              <a:lnTo>
                <a:pt x="165565" y="62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FD2FB-9797-4EC2-9A20-4D28DEE688DC}">
      <dsp:nvSpPr>
        <dsp:cNvPr id="0" name=""/>
        <dsp:cNvSpPr/>
      </dsp:nvSpPr>
      <dsp:spPr>
        <a:xfrm>
          <a:off x="2401412" y="1201902"/>
          <a:ext cx="1433349"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t>South Korea. Firmado</a:t>
          </a:r>
        </a:p>
      </dsp:txBody>
      <dsp:txXfrm>
        <a:off x="2401412" y="1201902"/>
        <a:ext cx="1433349" cy="827829"/>
      </dsp:txXfrm>
    </dsp:sp>
    <dsp:sp modelId="{AEA36437-5D6C-4BEA-A17A-D7ABE2E2F081}">
      <dsp:nvSpPr>
        <dsp:cNvPr id="0" name=""/>
        <dsp:cNvSpPr/>
      </dsp:nvSpPr>
      <dsp:spPr>
        <a:xfrm>
          <a:off x="2235846" y="994945"/>
          <a:ext cx="165565" cy="1655658"/>
        </a:xfrm>
        <a:custGeom>
          <a:avLst/>
          <a:gdLst/>
          <a:ahLst/>
          <a:cxnLst/>
          <a:rect l="0" t="0" r="0" b="0"/>
          <a:pathLst>
            <a:path>
              <a:moveTo>
                <a:pt x="0" y="0"/>
              </a:moveTo>
              <a:lnTo>
                <a:pt x="0" y="1655658"/>
              </a:lnTo>
              <a:lnTo>
                <a:pt x="165565" y="1655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C132EE-2E91-4970-B5CC-00A2F638D054}">
      <dsp:nvSpPr>
        <dsp:cNvPr id="0" name=""/>
        <dsp:cNvSpPr/>
      </dsp:nvSpPr>
      <dsp:spPr>
        <a:xfrm>
          <a:off x="2401412" y="2236689"/>
          <a:ext cx="1433349"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CO" sz="1600" b="1" kern="1200" dirty="0" smtClean="0">
              <a:solidFill>
                <a:schemeClr val="tx1"/>
              </a:solidFill>
            </a:rPr>
            <a:t>Japan. En negociacion</a:t>
          </a:r>
          <a:endParaRPr lang="es-CO" sz="1600" b="1" kern="1200" dirty="0">
            <a:solidFill>
              <a:schemeClr val="tx1"/>
            </a:solidFill>
          </a:endParaRPr>
        </a:p>
      </dsp:txBody>
      <dsp:txXfrm>
        <a:off x="2401412" y="2236689"/>
        <a:ext cx="1433349" cy="827829"/>
      </dsp:txXfrm>
    </dsp:sp>
    <dsp:sp modelId="{96B1426E-3535-F443-87C0-50F690FD4F75}">
      <dsp:nvSpPr>
        <dsp:cNvPr id="0" name=""/>
        <dsp:cNvSpPr/>
      </dsp:nvSpPr>
      <dsp:spPr>
        <a:xfrm>
          <a:off x="4139853" y="167116"/>
          <a:ext cx="1655658" cy="82782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58420" rIns="87630" bIns="58420" numCol="1" spcCol="1270" anchor="ctr" anchorCtr="0">
          <a:noAutofit/>
        </a:bodyPr>
        <a:lstStyle/>
        <a:p>
          <a:pPr lvl="0" algn="ctr" defTabSz="2044700">
            <a:lnSpc>
              <a:spcPct val="90000"/>
            </a:lnSpc>
            <a:spcBef>
              <a:spcPct val="0"/>
            </a:spcBef>
            <a:spcAft>
              <a:spcPct val="35000"/>
            </a:spcAft>
          </a:pPr>
          <a:r>
            <a:rPr lang="es-MX" sz="4600" kern="1200" dirty="0" smtClean="0"/>
            <a:t>ADT</a:t>
          </a:r>
          <a:endParaRPr lang="es-MX" sz="4600" kern="1200" dirty="0"/>
        </a:p>
      </dsp:txBody>
      <dsp:txXfrm>
        <a:off x="4139853" y="167116"/>
        <a:ext cx="1655658" cy="827829"/>
      </dsp:txXfrm>
    </dsp:sp>
    <dsp:sp modelId="{FCD8A518-6C75-914E-BE61-B5F750CBABA1}">
      <dsp:nvSpPr>
        <dsp:cNvPr id="0" name=""/>
        <dsp:cNvSpPr/>
      </dsp:nvSpPr>
      <dsp:spPr>
        <a:xfrm>
          <a:off x="4305419" y="994945"/>
          <a:ext cx="165565" cy="620871"/>
        </a:xfrm>
        <a:custGeom>
          <a:avLst/>
          <a:gdLst/>
          <a:ahLst/>
          <a:cxnLst/>
          <a:rect l="0" t="0" r="0" b="0"/>
          <a:pathLst>
            <a:path>
              <a:moveTo>
                <a:pt x="0" y="0"/>
              </a:moveTo>
              <a:lnTo>
                <a:pt x="0" y="620871"/>
              </a:lnTo>
              <a:lnTo>
                <a:pt x="165565" y="6208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21738E-51A4-F447-8AD1-2D1A5281DAB4}">
      <dsp:nvSpPr>
        <dsp:cNvPr id="0" name=""/>
        <dsp:cNvSpPr/>
      </dsp:nvSpPr>
      <dsp:spPr>
        <a:xfrm>
          <a:off x="4470985" y="1201902"/>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t>India</a:t>
          </a:r>
        </a:p>
        <a:p>
          <a:pPr lvl="0" algn="ctr" defTabSz="800100">
            <a:lnSpc>
              <a:spcPct val="90000"/>
            </a:lnSpc>
            <a:spcBef>
              <a:spcPct val="0"/>
            </a:spcBef>
            <a:spcAft>
              <a:spcPct val="35000"/>
            </a:spcAft>
          </a:pPr>
          <a:r>
            <a:rPr lang="es-MX" sz="1800" b="1" kern="1200" dirty="0" smtClean="0"/>
            <a:t>En vigor</a:t>
          </a:r>
          <a:endParaRPr lang="es-MX" sz="1800" b="1" kern="1200" dirty="0"/>
        </a:p>
      </dsp:txBody>
      <dsp:txXfrm>
        <a:off x="4470985" y="1201902"/>
        <a:ext cx="1324526" cy="827829"/>
      </dsp:txXfrm>
    </dsp:sp>
    <dsp:sp modelId="{168D3C5B-2013-7A4F-BE7A-20B2E98C33F3}">
      <dsp:nvSpPr>
        <dsp:cNvPr id="0" name=""/>
        <dsp:cNvSpPr/>
      </dsp:nvSpPr>
      <dsp:spPr>
        <a:xfrm>
          <a:off x="4305419" y="994945"/>
          <a:ext cx="165565" cy="1655658"/>
        </a:xfrm>
        <a:custGeom>
          <a:avLst/>
          <a:gdLst/>
          <a:ahLst/>
          <a:cxnLst/>
          <a:rect l="0" t="0" r="0" b="0"/>
          <a:pathLst>
            <a:path>
              <a:moveTo>
                <a:pt x="0" y="0"/>
              </a:moveTo>
              <a:lnTo>
                <a:pt x="0" y="1655658"/>
              </a:lnTo>
              <a:lnTo>
                <a:pt x="165565" y="16556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19A811-7FF8-0145-8CA3-C38B8536DB44}">
      <dsp:nvSpPr>
        <dsp:cNvPr id="0" name=""/>
        <dsp:cNvSpPr/>
      </dsp:nvSpPr>
      <dsp:spPr>
        <a:xfrm>
          <a:off x="4470985" y="2236689"/>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MX" sz="1800" b="1" kern="1200" dirty="0" smtClean="0">
              <a:solidFill>
                <a:srgbClr val="000000"/>
              </a:solidFill>
            </a:rPr>
            <a:t>South Korea</a:t>
          </a:r>
        </a:p>
        <a:p>
          <a:pPr lvl="0" algn="ctr" defTabSz="800100">
            <a:lnSpc>
              <a:spcPct val="90000"/>
            </a:lnSpc>
            <a:spcBef>
              <a:spcPct val="0"/>
            </a:spcBef>
            <a:spcAft>
              <a:spcPct val="35000"/>
            </a:spcAft>
          </a:pPr>
          <a:r>
            <a:rPr lang="es-MX" sz="1800" b="1" kern="1200" dirty="0" smtClean="0">
              <a:solidFill>
                <a:srgbClr val="000000"/>
              </a:solidFill>
            </a:rPr>
            <a:t>En vigor</a:t>
          </a:r>
          <a:endParaRPr lang="es-MX" sz="1800" b="1" kern="1200" dirty="0">
            <a:solidFill>
              <a:srgbClr val="000000"/>
            </a:solidFill>
          </a:endParaRPr>
        </a:p>
      </dsp:txBody>
      <dsp:txXfrm>
        <a:off x="4470985" y="2236689"/>
        <a:ext cx="1324526" cy="827829"/>
      </dsp:txXfrm>
    </dsp:sp>
    <dsp:sp modelId="{E9632A01-730B-BC40-B712-8F847DEA2AAB}">
      <dsp:nvSpPr>
        <dsp:cNvPr id="0" name=""/>
        <dsp:cNvSpPr/>
      </dsp:nvSpPr>
      <dsp:spPr>
        <a:xfrm>
          <a:off x="4305419" y="994945"/>
          <a:ext cx="165565" cy="2690445"/>
        </a:xfrm>
        <a:custGeom>
          <a:avLst/>
          <a:gdLst/>
          <a:ahLst/>
          <a:cxnLst/>
          <a:rect l="0" t="0" r="0" b="0"/>
          <a:pathLst>
            <a:path>
              <a:moveTo>
                <a:pt x="0" y="0"/>
              </a:moveTo>
              <a:lnTo>
                <a:pt x="0" y="2690445"/>
              </a:lnTo>
              <a:lnTo>
                <a:pt x="165565" y="26904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CDF579-0ADB-434D-8660-9DAD23D1CD15}">
      <dsp:nvSpPr>
        <dsp:cNvPr id="0" name=""/>
        <dsp:cNvSpPr/>
      </dsp:nvSpPr>
      <dsp:spPr>
        <a:xfrm>
          <a:off x="4470985" y="3271475"/>
          <a:ext cx="1324526" cy="82782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s-MX" sz="1600" b="1" kern="1200" dirty="0" smtClean="0">
              <a:solidFill>
                <a:srgbClr val="000000"/>
              </a:solidFill>
            </a:rPr>
            <a:t>Japan. En Negociación</a:t>
          </a:r>
          <a:endParaRPr lang="es-MX" sz="1600" b="1" kern="1200" dirty="0">
            <a:solidFill>
              <a:srgbClr val="000000"/>
            </a:solidFill>
          </a:endParaRPr>
        </a:p>
      </dsp:txBody>
      <dsp:txXfrm>
        <a:off x="4470985" y="3271475"/>
        <a:ext cx="1324526" cy="82782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0.03419</cdr:x>
      <cdr:y>0.17703</cdr:y>
    </cdr:from>
    <cdr:to>
      <cdr:x>0.06819</cdr:x>
      <cdr:y>0.79346</cdr:y>
    </cdr:to>
    <cdr:sp macro="" textlink="">
      <cdr:nvSpPr>
        <cdr:cNvPr id="2" name="1 CuadroTexto"/>
        <cdr:cNvSpPr txBox="1"/>
      </cdr:nvSpPr>
      <cdr:spPr>
        <a:xfrm xmlns:a="http://schemas.openxmlformats.org/drawingml/2006/main">
          <a:off x="180528" y="432048"/>
          <a:ext cx="179512" cy="1504403"/>
        </a:xfrm>
        <a:prstGeom xmlns:a="http://schemas.openxmlformats.org/drawingml/2006/main" prst="rect">
          <a:avLst/>
        </a:prstGeom>
      </cdr:spPr>
      <cdr:txBody>
        <a:bodyPr xmlns:a="http://schemas.openxmlformats.org/drawingml/2006/main" vertOverflow="clip" vert="vert270" wrap="square" rtlCol="0" anchor="ctr" anchorCtr="0"/>
        <a:lstStyle xmlns:a="http://schemas.openxmlformats.org/drawingml/2006/main"/>
        <a:p xmlns:a="http://schemas.openxmlformats.org/drawingml/2006/main">
          <a:r>
            <a:rPr lang="es-CO" sz="1000" b="1" dirty="0"/>
            <a:t>Miles de Millones USD</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77126C-DA76-4B57-ADE3-B2CB265973FD}" type="datetimeFigureOut">
              <a:rPr lang="es-CO"/>
              <a:pPr>
                <a:defRPr/>
              </a:pPr>
              <a:t>28/08/2015</a:t>
            </a:fld>
            <a:endParaRPr lang="es-CO"/>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O"/>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25522BA-2611-4AE8-AA0A-97F02496CE80}" type="slidenum">
              <a:rPr lang="es-CO"/>
              <a:pPr>
                <a:defRPr/>
              </a:pPr>
              <a:t>‹Nº›</a:t>
            </a:fld>
            <a:endParaRPr lang="es-CO"/>
          </a:p>
        </p:txBody>
      </p:sp>
    </p:spTree>
    <p:extLst>
      <p:ext uri="{BB962C8B-B14F-4D97-AF65-F5344CB8AC3E}">
        <p14:creationId xmlns:p14="http://schemas.microsoft.com/office/powerpoint/2010/main" xmlns="" val="23804761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8DF552B-38CD-471E-BDC4-394C5929B46D}" type="datetimeFigureOut">
              <a:rPr lang="es-CO"/>
              <a:pPr>
                <a:defRPr/>
              </a:pPr>
              <a:t>28/08/2015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325CDE-BB7D-4FB2-B7DF-96C3939159A6}" type="slidenum">
              <a:rPr lang="es-CO"/>
              <a:pPr>
                <a:defRPr/>
              </a:pPr>
              <a:t>‹Nº›</a:t>
            </a:fld>
            <a:endParaRPr lang="es-CO"/>
          </a:p>
        </p:txBody>
      </p:sp>
    </p:spTree>
    <p:extLst>
      <p:ext uri="{BB962C8B-B14F-4D97-AF65-F5344CB8AC3E}">
        <p14:creationId xmlns:p14="http://schemas.microsoft.com/office/powerpoint/2010/main" xmlns="" val="150676379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11</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Además:</a:t>
            </a:r>
            <a:endParaRPr lang="es-ES" baseline="0" dirty="0" smtClean="0"/>
          </a:p>
          <a:p>
            <a:endParaRPr lang="es-ES" baseline="0" dirty="0" smtClean="0"/>
          </a:p>
          <a:p>
            <a:r>
              <a:rPr lang="es-ES_tradnl" sz="1200" kern="1200" dirty="0" smtClean="0">
                <a:solidFill>
                  <a:schemeClr val="tx1"/>
                </a:solidFill>
                <a:effectLst/>
                <a:latin typeface="+mn-lt"/>
                <a:ea typeface="+mn-ea"/>
                <a:cs typeface="+mn-cs"/>
              </a:rPr>
              <a:t>La</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Alianza como bloque es la 8</a:t>
            </a:r>
            <a:r>
              <a:rPr lang="es-ES_tradnl" sz="1200" kern="1200" baseline="30000" dirty="0" smtClean="0">
                <a:solidFill>
                  <a:schemeClr val="tx1"/>
                </a:solidFill>
                <a:effectLst/>
                <a:latin typeface="+mn-lt"/>
                <a:ea typeface="+mn-ea"/>
                <a:cs typeface="+mn-cs"/>
              </a:rPr>
              <a:t>va</a:t>
            </a:r>
            <a:r>
              <a:rPr lang="es-ES_tradnl" sz="1200" kern="1200" dirty="0" smtClean="0">
                <a:solidFill>
                  <a:schemeClr val="tx1"/>
                </a:solidFill>
                <a:effectLst/>
                <a:latin typeface="+mn-lt"/>
                <a:ea typeface="+mn-ea"/>
                <a:cs typeface="+mn-cs"/>
              </a:rPr>
              <a:t> economía del mundo</a:t>
            </a:r>
            <a:r>
              <a:rPr lang="es-ES_tradnl" sz="1200" kern="1200" baseline="0" dirty="0" smtClean="0">
                <a:solidFill>
                  <a:schemeClr val="tx1"/>
                </a:solidFill>
                <a:effectLst/>
                <a:latin typeface="+mn-lt"/>
                <a:ea typeface="+mn-ea"/>
                <a:cs typeface="+mn-cs"/>
              </a:rPr>
              <a:t> (6º si la UE se toma como bloque)</a:t>
            </a:r>
            <a:r>
              <a:rPr lang="es-ES_tradnl" sz="1200" kern="1200" dirty="0" smtClean="0">
                <a:solidFill>
                  <a:schemeClr val="tx1"/>
                </a:solidFill>
                <a:effectLst/>
                <a:latin typeface="+mn-lt"/>
                <a:ea typeface="+mn-ea"/>
                <a:cs typeface="+mn-cs"/>
              </a:rPr>
              <a:t> </a:t>
            </a:r>
          </a:p>
          <a:p>
            <a:r>
              <a:rPr lang="es-ES_tradnl" sz="1200" kern="1200" dirty="0" smtClean="0">
                <a:solidFill>
                  <a:schemeClr val="tx1"/>
                </a:solidFill>
                <a:effectLst/>
                <a:latin typeface="+mn-lt"/>
                <a:ea typeface="+mn-ea"/>
                <a:cs typeface="+mn-cs"/>
              </a:rPr>
              <a:t>Representa el 35% del PIB de América Latina y el Caribe </a:t>
            </a:r>
          </a:p>
          <a:p>
            <a:r>
              <a:rPr lang="es-ES_tradnl" sz="1200" kern="1200" dirty="0" smtClean="0">
                <a:solidFill>
                  <a:schemeClr val="tx1"/>
                </a:solidFill>
                <a:effectLst/>
                <a:latin typeface="+mn-lt"/>
                <a:ea typeface="+mn-ea"/>
                <a:cs typeface="+mn-cs"/>
              </a:rPr>
              <a:t>E</a:t>
            </a:r>
            <a:r>
              <a:rPr lang="es-MX" altLang="es-CO" sz="1200" b="0" dirty="0" smtClean="0">
                <a:ea typeface="+mn-ea"/>
              </a:rPr>
              <a:t>s el Octavo mayor exportador del mundo y a</a:t>
            </a:r>
            <a:r>
              <a:rPr lang="es-ES" sz="1200" b="0" dirty="0" smtClean="0">
                <a:ea typeface="+mn-ea"/>
              </a:rPr>
              <a:t>barca el 47% del comercio de</a:t>
            </a:r>
            <a:r>
              <a:rPr lang="es-ES" sz="1200" b="0" baseline="0" dirty="0" smtClean="0">
                <a:ea typeface="+mn-ea"/>
              </a:rPr>
              <a:t> nuestra región. </a:t>
            </a:r>
            <a:endParaRPr lang="es-ES_tradnl" sz="1200" b="0" kern="1200" dirty="0" smtClean="0">
              <a:solidFill>
                <a:schemeClr val="tx1"/>
              </a:solidFill>
              <a:effectLst/>
              <a:latin typeface="+mn-lt"/>
              <a:ea typeface="+mn-ea"/>
              <a:cs typeface="+mn-cs"/>
            </a:endParaRPr>
          </a:p>
          <a:p>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12</a:t>
            </a:fld>
            <a:endParaRPr lang="es-CO"/>
          </a:p>
        </p:txBody>
      </p:sp>
    </p:spTree>
    <p:extLst>
      <p:ext uri="{BB962C8B-B14F-4D97-AF65-F5344CB8AC3E}">
        <p14:creationId xmlns:p14="http://schemas.microsoft.com/office/powerpoint/2010/main" xmlns="" val="2397893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r>
              <a:rPr lang="es-ES" dirty="0" smtClean="0"/>
              <a:t>Además, la Alianza es más que un acuerdo comercial:</a:t>
            </a:r>
          </a:p>
          <a:p>
            <a:endParaRPr lang="es-ES_tradnl" sz="120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sz="1200" kern="1200" dirty="0" smtClean="0">
                <a:solidFill>
                  <a:schemeClr val="tx1"/>
                </a:solidFill>
                <a:effectLst/>
                <a:latin typeface="+mn-lt"/>
                <a:ea typeface="+mn-ea"/>
                <a:cs typeface="+mn-cs"/>
              </a:rPr>
              <a:t>El Protocolo Comercial ha sido el componente más visible de la Alianza del Pacífico.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Por medio de este acuerdo se busca  extender y aprovechar en mayor medida el libre comercio ya existente entre los miembros y también moderniza los acuerdos bilaterales vigentes, introduciendo algunos temas nuevos en los que Colombia tiene interés.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sz="1200" kern="1200" baseline="0" dirty="0" smtClean="0">
                <a:solidFill>
                  <a:schemeClr val="tx1"/>
                </a:solidFill>
                <a:effectLst/>
                <a:latin typeface="+mn-lt"/>
                <a:ea typeface="+mn-ea"/>
                <a:cs typeface="+mn-cs"/>
              </a:rPr>
              <a:t>Otras áreas de Integración: movimiento de personas, regulación, promoción y turismo, innovación, transparencia fiscal, desarrollo de PYMES. Todo esto con miras a potencializar el aprovechamiento de los acuerdos comerciales y el desarrollo económico y social de los cuatro países.</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sz="1200" kern="1200" baseline="0" dirty="0" smtClean="0">
                <a:solidFill>
                  <a:schemeClr val="tx1"/>
                </a:solidFill>
                <a:effectLst/>
                <a:latin typeface="+mn-lt"/>
                <a:ea typeface="+mn-ea"/>
                <a:cs typeface="+mn-cs"/>
              </a:rPr>
              <a:t>Nuevos temas: los asuntos relacionados con la promoción de la cultura de la Alianza, los intercambios deportivos, desarrollo de un fondo de infraestructura y la colaboración en temas de minería sustentable, son de interés de todos los países miembros aunque los trabajos son aún incipientes.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ES_tradnl" sz="1200" kern="1200" dirty="0" smtClean="0">
              <a:solidFill>
                <a:schemeClr val="tx1"/>
              </a:solidFill>
              <a:effectLst/>
              <a:latin typeface="+mn-lt"/>
              <a:ea typeface="+mn-ea"/>
              <a:cs typeface="+mn-cs"/>
            </a:endParaRP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13</a:t>
            </a:fld>
            <a:endParaRPr lang="es-CO"/>
          </a:p>
        </p:txBody>
      </p:sp>
    </p:spTree>
    <p:extLst>
      <p:ext uri="{BB962C8B-B14F-4D97-AF65-F5344CB8AC3E}">
        <p14:creationId xmlns:p14="http://schemas.microsoft.com/office/powerpoint/2010/main" xmlns="" val="3302863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kern="1200" dirty="0" smtClean="0">
                <a:solidFill>
                  <a:schemeClr val="tx1"/>
                </a:solidFill>
                <a:effectLst/>
                <a:latin typeface="+mn-lt"/>
                <a:ea typeface="+mn-ea"/>
                <a:cs typeface="+mn-cs"/>
              </a:rPr>
              <a:t>Tazón</a:t>
            </a:r>
            <a:r>
              <a:rPr lang="es-ES_tradnl" sz="1200" kern="1200" baseline="0" dirty="0" smtClean="0">
                <a:solidFill>
                  <a:schemeClr val="tx1"/>
                </a:solidFill>
                <a:effectLst/>
                <a:latin typeface="+mn-lt"/>
                <a:ea typeface="+mn-ea"/>
                <a:cs typeface="+mn-cs"/>
              </a:rPr>
              <a:t> de espagueti </a:t>
            </a:r>
            <a:endParaRPr lang="es-ES_tradnl"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14</a:t>
            </a:fld>
            <a:endParaRPr lang="es-CO"/>
          </a:p>
        </p:txBody>
      </p:sp>
    </p:spTree>
    <p:extLst>
      <p:ext uri="{BB962C8B-B14F-4D97-AF65-F5344CB8AC3E}">
        <p14:creationId xmlns:p14="http://schemas.microsoft.com/office/powerpoint/2010/main" xmlns="" val="330286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sz="1200" kern="1200" dirty="0" smtClean="0">
                <a:solidFill>
                  <a:schemeClr val="tx1"/>
                </a:solidFill>
                <a:effectLst/>
                <a:latin typeface="+mn-lt"/>
                <a:ea typeface="+mn-ea"/>
                <a:cs typeface="+mn-cs"/>
              </a:rPr>
              <a:t>El Protocolo Comercial ha sido el componente más visible de la Alianza del Pacífico.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Por medio de este acuerdo se busca  extender y aprovechar en mayor medida el libre comercio ya existente entre los miembros y también moderniza los acuerdos bilaterales vigentes, introduciendo algunos temas nuevos en los que Colombia tiene interés.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s-ES_tradnl" sz="1200" kern="1200" dirty="0" smtClean="0">
                <a:solidFill>
                  <a:schemeClr val="tx1"/>
                </a:solidFill>
                <a:effectLst/>
                <a:latin typeface="+mn-lt"/>
                <a:ea typeface="+mn-ea"/>
                <a:cs typeface="+mn-cs"/>
              </a:rPr>
              <a:t>Actualmente, el acuerdo cursa los procedimientos de aprobación en cada uno de  los países. En Colombia, el acuerdo fue aprobado por el Congreso dela República </a:t>
            </a:r>
            <a:r>
              <a:rPr lang="es-CO" sz="1200" kern="1200" dirty="0" smtClean="0">
                <a:solidFill>
                  <a:schemeClr val="tx1"/>
                </a:solidFill>
                <a:effectLst/>
                <a:latin typeface="+mn-lt"/>
                <a:ea typeface="+mn-ea"/>
                <a:cs typeface="+mn-cs"/>
              </a:rPr>
              <a:t>mediante Ley 1746 de 2014, y ahora está en estudio por parte de la Corte Constitucional. Se espera el pronunciamiento de esta instancia en el IV trimestre de 2015. Una vez culminen estos procedimientos en cada país, el acuerdo comercial entrará en vigencia. </a:t>
            </a:r>
            <a:endParaRPr lang="en-GB" sz="1200" kern="1200" dirty="0" smtClean="0">
              <a:solidFill>
                <a:schemeClr val="tx1"/>
              </a:solidFill>
              <a:effectLst/>
              <a:latin typeface="+mn-lt"/>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s-ES_tradnl"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15</a:t>
            </a:fld>
            <a:endParaRPr lang="es-CO"/>
          </a:p>
        </p:txBody>
      </p:sp>
    </p:spTree>
    <p:extLst>
      <p:ext uri="{BB962C8B-B14F-4D97-AF65-F5344CB8AC3E}">
        <p14:creationId xmlns:p14="http://schemas.microsoft.com/office/powerpoint/2010/main" xmlns="" val="3302863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s-CO" sz="1200" u="none" kern="1200" dirty="0" smtClean="0">
                <a:solidFill>
                  <a:schemeClr val="tx1"/>
                </a:solidFill>
                <a:effectLst/>
                <a:latin typeface="+mn-lt"/>
                <a:ea typeface="ＭＳ Ｐゴシック" charset="0"/>
                <a:cs typeface="+mn-cs"/>
              </a:rPr>
              <a:t>Algunos</a:t>
            </a:r>
            <a:r>
              <a:rPr lang="es-CO" sz="1200" u="none" kern="1200" baseline="0" dirty="0" smtClean="0">
                <a:solidFill>
                  <a:schemeClr val="tx1"/>
                </a:solidFill>
                <a:effectLst/>
                <a:latin typeface="+mn-lt"/>
                <a:ea typeface="ＭＳ Ｐゴシック" charset="0"/>
                <a:cs typeface="+mn-cs"/>
              </a:rPr>
              <a:t> ejemplos de lo que podremos hacer con Alianza son los siguientes: </a:t>
            </a:r>
            <a:r>
              <a:rPr lang="es-CO" sz="1200" u="sng" kern="1200" dirty="0" smtClean="0">
                <a:solidFill>
                  <a:schemeClr val="tx1"/>
                </a:solidFill>
                <a:effectLst/>
                <a:latin typeface="+mn-lt"/>
                <a:ea typeface="ＭＳ Ｐゴシック" charset="0"/>
                <a:cs typeface="+mn-cs"/>
              </a:rPr>
              <a:t>Encadenamientos productivos intra-Alianza</a:t>
            </a:r>
            <a:r>
              <a:rPr lang="es-CO" sz="1200" kern="1200" dirty="0" smtClean="0">
                <a:solidFill>
                  <a:schemeClr val="tx1"/>
                </a:solidFill>
                <a:effectLst/>
                <a:latin typeface="+mn-lt"/>
                <a:ea typeface="ＭＳ Ｐゴシック" charset="0"/>
                <a:cs typeface="+mn-cs"/>
              </a:rPr>
              <a:t>, los sectores productivos de cables y conductores, de pinturas y el de autopartes y automóviles son claros ejemplos de las posibilidades que se abren para que los empresarios colombianos utilicen materias primas y productos intermedios de la Alianza y puedan exportar a cualquiera de los tres mercados beneficiándose de las rebajas arancelarias.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sz="1200" kern="120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CO" sz="1200" kern="1200" dirty="0" smtClean="0">
                <a:solidFill>
                  <a:schemeClr val="tx1"/>
                </a:solidFill>
                <a:effectLst/>
                <a:latin typeface="+mn-lt"/>
                <a:ea typeface="ＭＳ Ｐゴシック" charset="0"/>
                <a:cs typeface="+mn-cs"/>
              </a:rPr>
              <a:t>Un</a:t>
            </a:r>
            <a:r>
              <a:rPr lang="es-CO" sz="1200" kern="1200" baseline="0" dirty="0" smtClean="0">
                <a:solidFill>
                  <a:schemeClr val="tx1"/>
                </a:solidFill>
                <a:effectLst/>
                <a:latin typeface="+mn-lt"/>
                <a:ea typeface="ＭＳ Ｐゴシック" charset="0"/>
                <a:cs typeface="+mn-cs"/>
              </a:rPr>
              <a:t> ejemplo de acumulación de origen que está en proceso es el de la Renault Duster: Con la Alianza del Pacífico, Sofasa puede comprar las cajas de cambio producidas en Chile, ensamblarlas en Colombia y exportar a México y Perú. Todo con preferencia arancelaria, reduciendo costos y optimizando los procesos de producción.</a:t>
            </a:r>
            <a:endParaRPr lang="es-CO" sz="1200" kern="120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CO" sz="1200" kern="1200" dirty="0" smtClean="0">
              <a:solidFill>
                <a:schemeClr val="tx1"/>
              </a:solidFill>
              <a:effectLst/>
              <a:latin typeface="+mn-lt"/>
              <a:ea typeface="ＭＳ Ｐゴシック" charset="0"/>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CO" sz="1200" kern="1200" dirty="0" smtClean="0">
                <a:solidFill>
                  <a:schemeClr val="tx1"/>
                </a:solidFill>
                <a:effectLst/>
                <a:latin typeface="+mn-lt"/>
                <a:ea typeface="ＭＳ Ｐゴシック" charset="0"/>
                <a:cs typeface="+mn-cs"/>
              </a:rPr>
              <a:t>Son este tipo de encadenamientos los que contribuirán con nuestro objetivo de profundizar el comercio</a:t>
            </a:r>
            <a:r>
              <a:rPr lang="es-CO" sz="1200" kern="1200" baseline="0" dirty="0" smtClean="0">
                <a:solidFill>
                  <a:schemeClr val="tx1"/>
                </a:solidFill>
                <a:effectLst/>
                <a:latin typeface="+mn-lt"/>
                <a:ea typeface="ＭＳ Ｐゴシック" charset="0"/>
                <a:cs typeface="+mn-cs"/>
              </a:rPr>
              <a:t> de valor agregado en la región.</a:t>
            </a:r>
            <a:endParaRPr lang="es-MX" sz="1200" kern="1200" dirty="0" smtClean="0">
              <a:solidFill>
                <a:schemeClr val="tx1"/>
              </a:solidFill>
              <a:effectLst/>
              <a:latin typeface="+mn-lt"/>
              <a:ea typeface="ＭＳ Ｐゴシック" charset="0"/>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16</a:t>
            </a:fld>
            <a:endParaRPr lang="es-CO"/>
          </a:p>
        </p:txBody>
      </p:sp>
    </p:spTree>
    <p:extLst>
      <p:ext uri="{BB962C8B-B14F-4D97-AF65-F5344CB8AC3E}">
        <p14:creationId xmlns:p14="http://schemas.microsoft.com/office/powerpoint/2010/main" xmlns="" val="364595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En</a:t>
            </a:r>
            <a:r>
              <a:rPr lang="es-ES" baseline="0" dirty="0" smtClean="0"/>
              <a:t> cuanto a la Inversión Extranjera, tenemos el ejemplo de </a:t>
            </a:r>
            <a:r>
              <a:rPr lang="es-ES" baseline="0" dirty="0" err="1" smtClean="0"/>
              <a:t>Nutresa</a:t>
            </a:r>
            <a:r>
              <a:rPr lang="es-ES" baseline="0" dirty="0" smtClean="0"/>
              <a:t>, importante compañía colombiana que adquirió la compañía Chilena </a:t>
            </a:r>
            <a:r>
              <a:rPr lang="es-ES" baseline="0" dirty="0" err="1" smtClean="0"/>
              <a:t>Tresmontes</a:t>
            </a:r>
            <a:r>
              <a:rPr lang="es-ES" baseline="0" dirty="0" smtClean="0"/>
              <a:t> Lucchetti y a través de ésta pretende capturar sinergias en los mercados de México, Perú y Chile. El objetivo de </a:t>
            </a:r>
            <a:r>
              <a:rPr lang="es-ES" baseline="0" dirty="0" err="1" smtClean="0"/>
              <a:t>Nutresa</a:t>
            </a:r>
            <a:r>
              <a:rPr lang="es-ES" baseline="0" dirty="0" smtClean="0"/>
              <a:t> es triplicar sus ventas para el año 2015.</a:t>
            </a:r>
          </a:p>
          <a:p>
            <a:endParaRPr lang="es-ES" baseline="0" dirty="0" smtClean="0"/>
          </a:p>
          <a:p>
            <a:pPr marL="171450" indent="-171450">
              <a:buFontTx/>
              <a:buChar char="-"/>
            </a:pPr>
            <a:r>
              <a:rPr lang="es-MX" sz="1200" kern="1200" dirty="0" smtClean="0">
                <a:solidFill>
                  <a:schemeClr val="tx1"/>
                </a:solidFill>
                <a:effectLst/>
                <a:latin typeface="+mn-lt"/>
                <a:ea typeface="+mn-ea"/>
                <a:cs typeface="+mn-cs"/>
              </a:rPr>
              <a:t>Empresas acá presentes, hacen parte de las primeras generaciones de Multilatinas, y son ejemplo a seguir</a:t>
            </a:r>
          </a:p>
          <a:p>
            <a:pPr marL="171450" indent="-171450">
              <a:buFontTx/>
              <a:buChar char="-"/>
            </a:pPr>
            <a:endParaRPr lang="es-MX" sz="1200" kern="1200" dirty="0" smtClean="0">
              <a:solidFill>
                <a:schemeClr val="tx1"/>
              </a:solidFill>
              <a:effectLst/>
              <a:latin typeface="+mn-lt"/>
              <a:ea typeface="+mn-ea"/>
              <a:cs typeface="+mn-cs"/>
            </a:endParaRPr>
          </a:p>
          <a:p>
            <a:pPr marL="171450" indent="-171450">
              <a:buFontTx/>
              <a:buChar char="-"/>
            </a:pPr>
            <a:r>
              <a:rPr lang="es-MX" sz="1200" kern="1200" dirty="0" smtClean="0">
                <a:solidFill>
                  <a:schemeClr val="tx1"/>
                </a:solidFill>
                <a:effectLst/>
                <a:latin typeface="+mn-lt"/>
                <a:ea typeface="+mn-ea"/>
                <a:cs typeface="+mn-cs"/>
              </a:rPr>
              <a:t>Algunos estudios señalan que las multilatinas </a:t>
            </a:r>
            <a:r>
              <a:rPr lang="es-CO" sz="1200" kern="1200" dirty="0" smtClean="0">
                <a:solidFill>
                  <a:schemeClr val="tx1"/>
                </a:solidFill>
                <a:effectLst/>
                <a:latin typeface="+mn-lt"/>
                <a:ea typeface="+mn-ea"/>
                <a:cs typeface="+mn-cs"/>
              </a:rPr>
              <a:t>colombianas, generan el 2,5% del PIB, son importantes propulsoras de nuestras exportaciones,  y son reconocidas internacionalmente por la competitividad de sus productos y servicios, consolidándose así como embajadoras de nuestra industria. </a:t>
            </a:r>
            <a:endParaRPr lang="es-US" sz="1200" kern="1200" dirty="0" smtClean="0">
              <a:solidFill>
                <a:schemeClr val="tx1"/>
              </a:solidFill>
              <a:effectLst/>
              <a:latin typeface="+mn-lt"/>
              <a:ea typeface="+mn-ea"/>
              <a:cs typeface="+mn-cs"/>
            </a:endParaRPr>
          </a:p>
          <a:p>
            <a:pPr marL="171450" indent="-171450">
              <a:buFontTx/>
              <a:buChar char="-"/>
            </a:pPr>
            <a:endParaRPr lang="es-CO" sz="1200" kern="1200" dirty="0" smtClean="0">
              <a:solidFill>
                <a:schemeClr val="tx1"/>
              </a:solidFill>
              <a:effectLst/>
              <a:latin typeface="+mn-lt"/>
              <a:ea typeface="+mn-ea"/>
              <a:cs typeface="+mn-cs"/>
            </a:endParaRPr>
          </a:p>
          <a:p>
            <a:pPr marL="171450" indent="-171450">
              <a:buFontTx/>
              <a:buChar char="-"/>
            </a:pPr>
            <a:r>
              <a:rPr lang="es-CO" sz="1200" kern="1200" dirty="0" smtClean="0">
                <a:solidFill>
                  <a:schemeClr val="tx1"/>
                </a:solidFill>
                <a:effectLst/>
                <a:latin typeface="+mn-lt"/>
                <a:ea typeface="+mn-ea"/>
                <a:cs typeface="+mn-cs"/>
              </a:rPr>
              <a:t>Entre estas multilatinas, quiero destacar a Nutresa y al grupo Sura, patrocinadoras y aliadas de esta semana Asia. En el caso del grupo Nutresa que hoy exporta aproximadamente US$210 millones, inició su internacionalización en 1995 con la creación de su primera comercializadora internacional para llevar sus chocolates, galletas y dulces a Ecuador y ahora tiene presencia directa en 14 países con 40 plantas de producción. En la Alianza del Pacífico, por medio de la reciente compra de la compañía Chilena Tresmontes Lucchetti, pudo capturar sinergias para posicionarse como líder en los mercados de Perú, México y Chile. Ahora, con su visión puesta en los mercados de mayor crecimiento, ya tiene presencia en Malasia.</a:t>
            </a:r>
          </a:p>
          <a:p>
            <a:pPr marL="171450" indent="-171450">
              <a:buFontTx/>
              <a:buChar char="-"/>
            </a:pPr>
            <a:endParaRPr lang="es-CO" sz="1200" kern="1200" dirty="0" smtClean="0">
              <a:solidFill>
                <a:schemeClr val="tx1"/>
              </a:solidFill>
              <a:effectLst/>
              <a:latin typeface="+mn-lt"/>
              <a:ea typeface="+mn-ea"/>
              <a:cs typeface="+mn-cs"/>
            </a:endParaRPr>
          </a:p>
          <a:p>
            <a:pPr marL="171450" indent="-171450">
              <a:buFontTx/>
              <a:buChar char="-"/>
            </a:pPr>
            <a:r>
              <a:rPr lang="es-CO" sz="1200" kern="1200" dirty="0" smtClean="0">
                <a:solidFill>
                  <a:schemeClr val="tx1"/>
                </a:solidFill>
                <a:effectLst/>
                <a:latin typeface="+mn-lt"/>
                <a:ea typeface="+mn-ea"/>
                <a:cs typeface="+mn-cs"/>
              </a:rPr>
              <a:t>Por su parte, el grupo Sura, representante desde el sector servicios, es líder en América Latina en los segmentos de servicios financieros, seguros y pensiones, y tiene presencia directa en 8 países, cubriendo a más de 29 millones de clientes. En la Alianza del Pacífico, el grupo Sura ha sido líder en la consolidación del mercado integrado MILA y en trabajar junto con los gobiernos, cambios regulatorios para profundizar la libre circulación de servicios y capitales. </a:t>
            </a:r>
            <a:endParaRPr lang="es-US" sz="1200" kern="1200" dirty="0" smtClean="0">
              <a:solidFill>
                <a:schemeClr val="tx1"/>
              </a:solidFill>
              <a:effectLst/>
              <a:latin typeface="+mn-lt"/>
              <a:ea typeface="+mn-ea"/>
              <a:cs typeface="+mn-cs"/>
            </a:endParaRPr>
          </a:p>
          <a:p>
            <a:pPr marL="171450" indent="-171450">
              <a:buFontTx/>
              <a:buChar char="-"/>
            </a:pPr>
            <a:endParaRPr lang="es-US" sz="1200" kern="1200" dirty="0" smtClean="0">
              <a:solidFill>
                <a:schemeClr val="tx1"/>
              </a:solidFill>
              <a:effectLst/>
              <a:latin typeface="+mn-lt"/>
              <a:ea typeface="+mn-ea"/>
              <a:cs typeface="+mn-cs"/>
            </a:endParaRPr>
          </a:p>
          <a:p>
            <a:pPr marL="171450" indent="-171450">
              <a:buFontTx/>
              <a:buChar char="-"/>
            </a:pPr>
            <a:r>
              <a:rPr lang="es-CO" sz="1200" kern="1200" dirty="0" smtClean="0">
                <a:solidFill>
                  <a:schemeClr val="tx1"/>
                </a:solidFill>
                <a:effectLst/>
                <a:latin typeface="+mn-lt"/>
                <a:ea typeface="+mn-ea"/>
                <a:cs typeface="+mn-cs"/>
              </a:rPr>
              <a:t>Pero la Alianza del Pacífico y nuestras multilatinas, reconocemos que el futuro está en los mercados de Asia. Uno de los objetivos de la Alianza es convertirse en una plataforma proyección al mundo, con énfasis en la región Asia-Pacífico, así que tenemos el reto de trabajar conjuntamente para acceder a estos mercados. </a:t>
            </a:r>
            <a:endParaRPr lang="es-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17</a:t>
            </a:fld>
            <a:endParaRPr lang="es-CO"/>
          </a:p>
        </p:txBody>
      </p:sp>
    </p:spTree>
    <p:extLst>
      <p:ext uri="{BB962C8B-B14F-4D97-AF65-F5344CB8AC3E}">
        <p14:creationId xmlns:p14="http://schemas.microsoft.com/office/powerpoint/2010/main" xmlns="" val="2261943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18</a:t>
            </a:fld>
            <a:endParaRPr lang="es-CO"/>
          </a:p>
        </p:txBody>
      </p:sp>
    </p:spTree>
    <p:extLst>
      <p:ext uri="{BB962C8B-B14F-4D97-AF65-F5344CB8AC3E}">
        <p14:creationId xmlns:p14="http://schemas.microsoft.com/office/powerpoint/2010/main" xmlns="" val="3302863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MX" sz="1200" kern="1200" dirty="0" smtClean="0">
                <a:solidFill>
                  <a:schemeClr val="tx1"/>
                </a:solidFill>
                <a:effectLst/>
                <a:latin typeface="+mn-lt"/>
                <a:ea typeface="+mn-ea"/>
                <a:cs typeface="+mn-cs"/>
              </a:rPr>
              <a:t>Alemania, </a:t>
            </a:r>
            <a:r>
              <a:rPr lang="es-MX" sz="1200" u="sng" kern="1200" dirty="0" smtClean="0">
                <a:solidFill>
                  <a:schemeClr val="tx1"/>
                </a:solidFill>
                <a:effectLst/>
                <a:latin typeface="+mn-lt"/>
                <a:ea typeface="+mn-ea"/>
                <a:cs typeface="+mn-cs"/>
              </a:rPr>
              <a:t>Australia</a:t>
            </a:r>
            <a:r>
              <a:rPr lang="es-MX" sz="1200" kern="1200" dirty="0" smtClean="0">
                <a:solidFill>
                  <a:schemeClr val="tx1"/>
                </a:solidFill>
                <a:effectLst/>
                <a:latin typeface="+mn-lt"/>
                <a:ea typeface="+mn-ea"/>
                <a:cs typeface="+mn-cs"/>
              </a:rPr>
              <a:t>, Bélgica, Canadá, </a:t>
            </a:r>
            <a:r>
              <a:rPr lang="es-MX" sz="1200" u="sng" kern="1200" dirty="0" smtClean="0">
                <a:solidFill>
                  <a:schemeClr val="tx1"/>
                </a:solidFill>
                <a:effectLst/>
                <a:latin typeface="+mn-lt"/>
                <a:ea typeface="+mn-ea"/>
                <a:cs typeface="+mn-cs"/>
              </a:rPr>
              <a:t>China, Corea del Sur, </a:t>
            </a:r>
            <a:r>
              <a:rPr lang="es-MX" sz="1200" kern="1200" dirty="0" smtClean="0">
                <a:solidFill>
                  <a:schemeClr val="tx1"/>
                </a:solidFill>
                <a:effectLst/>
                <a:latin typeface="+mn-lt"/>
                <a:ea typeface="+mn-ea"/>
                <a:cs typeface="+mn-cs"/>
              </a:rPr>
              <a:t>Costa Rica, Ecuador, El Salvador, España, Estados Unidos, Finlandia, Francia, Guatemala, Holanda, Honduras, Italia, </a:t>
            </a:r>
            <a:r>
              <a:rPr lang="es-MX" sz="1200" u="sng" kern="1200" dirty="0" smtClean="0">
                <a:solidFill>
                  <a:schemeClr val="tx1"/>
                </a:solidFill>
                <a:effectLst/>
                <a:latin typeface="+mn-lt"/>
                <a:ea typeface="+mn-ea"/>
                <a:cs typeface="+mn-cs"/>
              </a:rPr>
              <a:t>India,</a:t>
            </a:r>
            <a:r>
              <a:rPr lang="es-MX" sz="1200" kern="1200" dirty="0" smtClean="0">
                <a:solidFill>
                  <a:schemeClr val="tx1"/>
                </a:solidFill>
                <a:effectLst/>
                <a:latin typeface="+mn-lt"/>
                <a:ea typeface="+mn-ea"/>
                <a:cs typeface="+mn-cs"/>
              </a:rPr>
              <a:t> Israel, </a:t>
            </a:r>
            <a:r>
              <a:rPr lang="es-MX" sz="1200" u="sng" kern="1200" dirty="0" smtClean="0">
                <a:solidFill>
                  <a:schemeClr val="tx1"/>
                </a:solidFill>
                <a:effectLst/>
                <a:latin typeface="+mn-lt"/>
                <a:ea typeface="+mn-ea"/>
                <a:cs typeface="+mn-cs"/>
              </a:rPr>
              <a:t>Japón</a:t>
            </a:r>
            <a:r>
              <a:rPr lang="es-MX" sz="1200" kern="1200" dirty="0" smtClean="0">
                <a:solidFill>
                  <a:schemeClr val="tx1"/>
                </a:solidFill>
                <a:effectLst/>
                <a:latin typeface="+mn-lt"/>
                <a:ea typeface="+mn-ea"/>
                <a:cs typeface="+mn-cs"/>
              </a:rPr>
              <a:t>, Marruecos, </a:t>
            </a:r>
            <a:r>
              <a:rPr lang="es-MX" sz="1200" u="sng" kern="1200" dirty="0" smtClean="0">
                <a:solidFill>
                  <a:schemeClr val="tx1"/>
                </a:solidFill>
                <a:effectLst/>
                <a:latin typeface="+mn-lt"/>
                <a:ea typeface="+mn-ea"/>
                <a:cs typeface="+mn-cs"/>
              </a:rPr>
              <a:t>Nueva Zelandia</a:t>
            </a:r>
            <a:r>
              <a:rPr lang="es-MX" sz="1200" kern="1200" dirty="0" smtClean="0">
                <a:solidFill>
                  <a:schemeClr val="tx1"/>
                </a:solidFill>
                <a:effectLst/>
                <a:latin typeface="+mn-lt"/>
                <a:ea typeface="+mn-ea"/>
                <a:cs typeface="+mn-cs"/>
              </a:rPr>
              <a:t>, Panamá, Paraguay,  Portugal, Reino Unido, República Dominicana</a:t>
            </a:r>
            <a:r>
              <a:rPr lang="es-MX" sz="1200" u="sng" kern="1200" dirty="0" smtClean="0">
                <a:solidFill>
                  <a:schemeClr val="tx1"/>
                </a:solidFill>
                <a:effectLst/>
                <a:latin typeface="+mn-lt"/>
                <a:ea typeface="+mn-ea"/>
                <a:cs typeface="+mn-cs"/>
              </a:rPr>
              <a:t>, Singapur</a:t>
            </a:r>
            <a:r>
              <a:rPr lang="es-MX" sz="1200" kern="1200" dirty="0" smtClean="0">
                <a:solidFill>
                  <a:schemeClr val="tx1"/>
                </a:solidFill>
                <a:effectLst/>
                <a:latin typeface="+mn-lt"/>
                <a:ea typeface="+mn-ea"/>
                <a:cs typeface="+mn-cs"/>
              </a:rPr>
              <a:t>, Suiza,  Trinidad y Tobago, Turquía, Uruguay, Austria, Haití, Dinamarca Georgia, Grecia,Hungría, </a:t>
            </a:r>
            <a:r>
              <a:rPr lang="es-MX" sz="1200" u="sng" kern="1200" dirty="0" smtClean="0">
                <a:solidFill>
                  <a:schemeClr val="tx1"/>
                </a:solidFill>
                <a:effectLst/>
                <a:latin typeface="+mn-lt"/>
                <a:ea typeface="+mn-ea"/>
                <a:cs typeface="+mn-cs"/>
              </a:rPr>
              <a:t>Indonesia,</a:t>
            </a:r>
            <a:r>
              <a:rPr lang="es-MX" sz="1200" kern="1200" dirty="0" smtClean="0">
                <a:solidFill>
                  <a:schemeClr val="tx1"/>
                </a:solidFill>
                <a:effectLst/>
                <a:latin typeface="+mn-lt"/>
                <a:ea typeface="+mn-ea"/>
                <a:cs typeface="+mn-cs"/>
              </a:rPr>
              <a:t> Polonia, Suecia y </a:t>
            </a:r>
            <a:r>
              <a:rPr lang="es-MX" sz="1200" u="sng" kern="1200" dirty="0" smtClean="0">
                <a:solidFill>
                  <a:schemeClr val="tx1"/>
                </a:solidFill>
                <a:effectLst/>
                <a:latin typeface="+mn-lt"/>
                <a:ea typeface="+mn-ea"/>
                <a:cs typeface="+mn-cs"/>
              </a:rPr>
              <a:t>Tailandia</a:t>
            </a:r>
            <a:r>
              <a:rPr lang="es-MX" sz="1200" kern="1200" dirty="0" smtClean="0">
                <a:solidFill>
                  <a:schemeClr val="tx1"/>
                </a:solidFill>
                <a:effectLst/>
                <a:latin typeface="+mn-lt"/>
                <a:ea typeface="+mn-ea"/>
                <a:cs typeface="+mn-cs"/>
              </a:rPr>
              <a:t>.</a:t>
            </a:r>
            <a:r>
              <a:rPr lang="es-MX" sz="120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MX" sz="120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Singapur, Indonesia y Tailandia son de especial relevancia para el fortalecimiento de las relaciones interinstitucionales con ASEAN y APEC.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Priorizamos</a:t>
            </a:r>
            <a:r>
              <a:rPr lang="es-ES" sz="1200" kern="1200" baseline="0" dirty="0" smtClean="0">
                <a:solidFill>
                  <a:schemeClr val="tx1"/>
                </a:solidFill>
                <a:effectLst/>
                <a:latin typeface="+mn-lt"/>
                <a:ea typeface="+mn-ea"/>
                <a:cs typeface="+mn-cs"/>
              </a:rPr>
              <a:t> trabajo con observadores Asia-Pacífico:	Japón: Infraestructura y pymes</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smtClean="0">
                <a:solidFill>
                  <a:schemeClr val="tx1"/>
                </a:solidFill>
                <a:effectLst/>
                <a:latin typeface="+mn-lt"/>
                <a:ea typeface="+mn-ea"/>
                <a:cs typeface="+mn-cs"/>
              </a:rPr>
              <a:t>				Corea: Innovación</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smtClean="0">
                <a:solidFill>
                  <a:schemeClr val="tx1"/>
                </a:solidFill>
                <a:effectLst/>
                <a:latin typeface="+mn-lt"/>
                <a:ea typeface="+mn-ea"/>
                <a:cs typeface="+mn-cs"/>
              </a:rPr>
              <a:t>				Singapur: Logística Portuaria</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smtClean="0">
                <a:solidFill>
                  <a:schemeClr val="tx1"/>
                </a:solidFill>
                <a:effectLst/>
                <a:latin typeface="+mn-lt"/>
                <a:ea typeface="+mn-ea"/>
                <a:cs typeface="+mn-cs"/>
              </a:rPr>
              <a:t>				NZ: experiencia de inserción a Asia</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smtClean="0">
                <a:solidFill>
                  <a:schemeClr val="tx1"/>
                </a:solidFill>
                <a:effectLst/>
                <a:latin typeface="+mn-lt"/>
                <a:ea typeface="+mn-ea"/>
                <a:cs typeface="+mn-cs"/>
              </a:rPr>
              <a:t>				AU:</a:t>
            </a:r>
          </a:p>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baseline="0" dirty="0" smtClean="0">
                <a:solidFill>
                  <a:schemeClr val="tx1"/>
                </a:solidFill>
                <a:effectLst/>
                <a:latin typeface="+mn-lt"/>
                <a:ea typeface="+mn-ea"/>
                <a:cs typeface="+mn-cs"/>
              </a:rPr>
              <a:t>				</a:t>
            </a:r>
            <a:endParaRPr lang="es-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s-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20</a:t>
            </a:fld>
            <a:endParaRPr lang="es-CO"/>
          </a:p>
        </p:txBody>
      </p:sp>
    </p:spTree>
    <p:extLst>
      <p:ext uri="{BB962C8B-B14F-4D97-AF65-F5344CB8AC3E}">
        <p14:creationId xmlns:p14="http://schemas.microsoft.com/office/powerpoint/2010/main" xmlns="" val="22487908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ES" dirty="0" smtClean="0"/>
              <a:t>5 cancilleres de ASEAN participaron en la reunión y representantes de Myanmar,</a:t>
            </a:r>
            <a:r>
              <a:rPr lang="es-ES" baseline="0" dirty="0" smtClean="0"/>
              <a:t> Singapur, </a:t>
            </a:r>
            <a:r>
              <a:rPr lang="es-ES" dirty="0" smtClean="0"/>
              <a:t> Indonesia, Tailandia y Malasia</a:t>
            </a:r>
          </a:p>
          <a:p>
            <a:r>
              <a:rPr lang="es-ES" dirty="0" smtClean="0"/>
              <a:t>Vietnam</a:t>
            </a:r>
          </a:p>
          <a:p>
            <a:r>
              <a:rPr lang="es-ES" dirty="0" smtClean="0"/>
              <a:t>Filipinas </a:t>
            </a:r>
            <a:r>
              <a:rPr lang="es-ES" dirty="0" smtClean="0">
                <a:sym typeface="Wingdings"/>
              </a:rPr>
              <a:t> invitados especiales</a:t>
            </a:r>
            <a:r>
              <a:rPr lang="es-ES" baseline="0" dirty="0" smtClean="0">
                <a:sym typeface="Wingdings"/>
              </a:rPr>
              <a:t> en el marco de la reunión del PEEC en septiembre, aun taller sobre la Free </a:t>
            </a:r>
            <a:r>
              <a:rPr lang="es-ES" baseline="0" dirty="0" err="1" smtClean="0">
                <a:sym typeface="Wingdings"/>
              </a:rPr>
              <a:t>Trade</a:t>
            </a:r>
            <a:r>
              <a:rPr lang="es-ES" baseline="0" dirty="0" smtClean="0">
                <a:sym typeface="Wingdings"/>
              </a:rPr>
              <a:t> </a:t>
            </a:r>
            <a:r>
              <a:rPr lang="es-ES" baseline="0" dirty="0" err="1" smtClean="0">
                <a:sym typeface="Wingdings"/>
              </a:rPr>
              <a:t>Area</a:t>
            </a:r>
            <a:r>
              <a:rPr lang="es-ES" baseline="0" dirty="0" smtClean="0">
                <a:sym typeface="Wingdings"/>
              </a:rPr>
              <a:t> of the Pacific</a:t>
            </a: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21</a:t>
            </a:fld>
            <a:endParaRPr lang="es-CO"/>
          </a:p>
        </p:txBody>
      </p:sp>
    </p:spTree>
    <p:extLst>
      <p:ext uri="{BB962C8B-B14F-4D97-AF65-F5344CB8AC3E}">
        <p14:creationId xmlns:p14="http://schemas.microsoft.com/office/powerpoint/2010/main" xmlns="" val="2248790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3</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CO" sz="1200" kern="1200" dirty="0" smtClean="0">
                <a:solidFill>
                  <a:schemeClr val="tx1"/>
                </a:solidFill>
                <a:effectLst/>
                <a:latin typeface="+mn-lt"/>
                <a:ea typeface="ＭＳ Ｐゴシック" charset="0"/>
                <a:cs typeface="+mn-cs"/>
              </a:rPr>
              <a:t>Para el caso de </a:t>
            </a:r>
            <a:r>
              <a:rPr lang="es-CO" sz="1200" u="sng" kern="1200" dirty="0" smtClean="0">
                <a:solidFill>
                  <a:schemeClr val="tx1"/>
                </a:solidFill>
                <a:effectLst/>
                <a:latin typeface="+mn-lt"/>
                <a:ea typeface="ＭＳ Ｐゴシック" charset="0"/>
                <a:cs typeface="+mn-cs"/>
              </a:rPr>
              <a:t>encadenamientos con Perú</a:t>
            </a:r>
            <a:r>
              <a:rPr lang="es-CO" sz="1200" kern="1200" dirty="0" smtClean="0">
                <a:solidFill>
                  <a:schemeClr val="tx1"/>
                </a:solidFill>
                <a:effectLst/>
                <a:latin typeface="+mn-lt"/>
                <a:ea typeface="ＭＳ Ｐゴシック" charset="0"/>
                <a:cs typeface="+mn-cs"/>
              </a:rPr>
              <a:t> se han identificado nueve posibilidades para entrar a </a:t>
            </a:r>
            <a:r>
              <a:rPr lang="es-CO" sz="1200" b="1" kern="1200" dirty="0" smtClean="0">
                <a:solidFill>
                  <a:schemeClr val="tx1"/>
                </a:solidFill>
                <a:effectLst/>
                <a:latin typeface="+mn-lt"/>
                <a:ea typeface="ＭＳ Ｐゴシック" charset="0"/>
                <a:cs typeface="+mn-cs"/>
              </a:rPr>
              <a:t>China y Japón</a:t>
            </a:r>
            <a:r>
              <a:rPr lang="es-CO" sz="1200" kern="1200" dirty="0" smtClean="0">
                <a:solidFill>
                  <a:schemeClr val="tx1"/>
                </a:solidFill>
                <a:effectLst/>
                <a:latin typeface="+mn-lt"/>
                <a:ea typeface="ＭＳ Ｐゴシック" charset="0"/>
                <a:cs typeface="+mn-cs"/>
              </a:rPr>
              <a:t> en los siguientes productos: glicerol para colorantes y cordeles y cuerdas de polietileno y polipropileno colombianas para confecciones de punto peruanas y envases de plástico para empacar espárragos y productos de la pesca peruana (Colombia provee el insumo y Perú procesa debido a que ya tiene TLC firmados con varios países del Asia).</a:t>
            </a:r>
            <a:endParaRPr lang="en-GB" sz="1200" kern="1200" dirty="0" smtClean="0">
              <a:solidFill>
                <a:schemeClr val="tx1"/>
              </a:solidFill>
              <a:effectLst/>
              <a:latin typeface="+mn-lt"/>
              <a:ea typeface="ＭＳ Ｐゴシック" charset="0"/>
              <a:cs typeface="+mn-cs"/>
            </a:endParaRPr>
          </a:p>
          <a:p>
            <a:r>
              <a:rPr lang="es-CO" sz="1200" kern="1200" dirty="0" smtClean="0">
                <a:solidFill>
                  <a:schemeClr val="tx1"/>
                </a:solidFill>
                <a:effectLst/>
                <a:latin typeface="+mn-lt"/>
                <a:ea typeface="ＭＳ Ｐゴシック" charset="0"/>
                <a:cs typeface="+mn-cs"/>
              </a:rPr>
              <a:t> </a:t>
            </a:r>
            <a:endParaRPr lang="en-GB" sz="1200" kern="1200" dirty="0" smtClean="0">
              <a:solidFill>
                <a:schemeClr val="tx1"/>
              </a:solidFill>
              <a:effectLst/>
              <a:latin typeface="+mn-lt"/>
              <a:ea typeface="ＭＳ Ｐゴシック" charset="0"/>
              <a:cs typeface="+mn-cs"/>
            </a:endParaRPr>
          </a:p>
          <a:p>
            <a:r>
              <a:rPr lang="es-ES" sz="1200" kern="1200" dirty="0" smtClean="0">
                <a:solidFill>
                  <a:schemeClr val="tx1"/>
                </a:solidFill>
                <a:effectLst/>
                <a:latin typeface="+mn-lt"/>
                <a:ea typeface="ＭＳ Ｐゴシック" charset="0"/>
                <a:cs typeface="+mn-cs"/>
              </a:rPr>
              <a:t>En cuanto a </a:t>
            </a:r>
            <a:r>
              <a:rPr lang="es-ES" sz="1200" u="sng" kern="1200" dirty="0" smtClean="0">
                <a:solidFill>
                  <a:schemeClr val="tx1"/>
                </a:solidFill>
                <a:effectLst/>
                <a:latin typeface="+mn-lt"/>
                <a:ea typeface="ＭＳ Ｐゴシック" charset="0"/>
                <a:cs typeface="+mn-cs"/>
              </a:rPr>
              <a:t>encadenamientos con Chile</a:t>
            </a:r>
            <a:r>
              <a:rPr lang="es-ES" sz="1200" kern="1200" dirty="0" smtClean="0">
                <a:solidFill>
                  <a:schemeClr val="tx1"/>
                </a:solidFill>
                <a:effectLst/>
                <a:latin typeface="+mn-lt"/>
                <a:ea typeface="ＭＳ Ｐゴシック" charset="0"/>
                <a:cs typeface="+mn-cs"/>
              </a:rPr>
              <a:t>, para conquistar el Pacífico asiático se han identificado otros nueve casos para entrar a China, Japón, Australia y Nueva Zelandia en los siguientes sectores: China: piñas frescas y secas, Japón: preparaciones alimenticias para compotas, jaleas y mermeladas; envases de vidrio; Australia mezclas para cosméticos, insumos para fabricar papel y cartón multicapas; Nueva Zelanda: Envases de plástico.</a:t>
            </a: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22</a:t>
            </a:fld>
            <a:endParaRPr lang="es-CO"/>
          </a:p>
        </p:txBody>
      </p:sp>
    </p:spTree>
    <p:extLst>
      <p:ext uri="{BB962C8B-B14F-4D97-AF65-F5344CB8AC3E}">
        <p14:creationId xmlns:p14="http://schemas.microsoft.com/office/powerpoint/2010/main" xmlns="" val="3613782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23</a:t>
            </a:fld>
            <a:endParaRPr lang="es-CO"/>
          </a:p>
        </p:txBody>
      </p:sp>
    </p:spTree>
    <p:extLst>
      <p:ext uri="{BB962C8B-B14F-4D97-AF65-F5344CB8AC3E}">
        <p14:creationId xmlns:p14="http://schemas.microsoft.com/office/powerpoint/2010/main" xmlns="" val="361378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pPr marL="285750" lvl="0" indent="-285750">
              <a:buFont typeface="Arial" pitchFamily="34" charset="0"/>
              <a:buChar char="•"/>
            </a:pPr>
            <a:r>
              <a:rPr lang="es-CO" sz="1200" dirty="0" smtClean="0"/>
              <a:t>SIAL China, 6-8 de mayo/Shanghái, China</a:t>
            </a:r>
          </a:p>
          <a:p>
            <a:pPr marL="285750" lvl="0" indent="-285750">
              <a:buFont typeface="Arial" pitchFamily="34" charset="0"/>
              <a:buChar char="•"/>
            </a:pPr>
            <a:r>
              <a:rPr lang="es-CO" sz="1200" dirty="0" smtClean="0"/>
              <a:t>Seoul Food, 12-15 de mayo/ Seúl, Corea</a:t>
            </a:r>
          </a:p>
          <a:p>
            <a:pPr marL="285750" lvl="0" indent="-285750">
              <a:buFont typeface="Arial" pitchFamily="34" charset="0"/>
              <a:buChar char="•"/>
            </a:pPr>
            <a:endParaRPr lang="es-CO" sz="1200" dirty="0" smtClean="0"/>
          </a:p>
          <a:p>
            <a:pPr marL="285750" lvl="0" indent="-285750">
              <a:buFont typeface="Arial" pitchFamily="34" charset="0"/>
              <a:buChar char="•"/>
            </a:pPr>
            <a:r>
              <a:rPr lang="es-MX" sz="1200" kern="1200" dirty="0" smtClean="0">
                <a:solidFill>
                  <a:schemeClr val="tx1"/>
                </a:solidFill>
                <a:latin typeface="+mn-lt"/>
                <a:ea typeface="+mn-ea"/>
                <a:cs typeface="+mn-cs"/>
              </a:rPr>
              <a:t>En la rueda de negocios de Perú (junio 2015) participaron 430 empresas exportadoras y 210 compradores, incluyendo a China, como país invitado. Los sectores que se negociaron fueron alimentos, prendas de vestir, manufacturas y servicios, quienes concretaron más de 4 250 citas de negocios</a:t>
            </a:r>
            <a:endParaRPr lang="es-CO" sz="1200" dirty="0" smtClean="0"/>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s-CO" sz="1200" dirty="0" smtClean="0"/>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s-CO" sz="1200" dirty="0" smtClean="0"/>
              <a:t>II Macrorueda de Turismo La segunda versión se realizó en Mazatlán- México (26 y 27 de mayo)</a:t>
            </a:r>
            <a:r>
              <a:rPr lang="es-CO" sz="1200" baseline="0" dirty="0" smtClean="0"/>
              <a:t> </a:t>
            </a:r>
            <a:r>
              <a:rPr lang="es-CO" sz="1200" baseline="0" dirty="0" smtClean="0">
                <a:sym typeface="Wingdings"/>
              </a:rPr>
              <a:t> China</a:t>
            </a:r>
          </a:p>
          <a:p>
            <a:pPr marL="285750" lvl="0" indent="-285750">
              <a:buFont typeface="Arial" pitchFamily="34" charset="0"/>
              <a:buChar char="•"/>
            </a:pPr>
            <a:r>
              <a:rPr lang="es-CO" sz="1200" dirty="0" smtClean="0"/>
              <a:t>Foro Económico Mundial de Turismo en Macao - China (12 de octubre)</a:t>
            </a:r>
          </a:p>
          <a:p>
            <a:pPr marL="285750" lvl="0" indent="-285750">
              <a:buFont typeface="Arial" pitchFamily="34" charset="0"/>
              <a:buChar char="•"/>
            </a:pPr>
            <a:r>
              <a:rPr lang="es-CO" sz="1200" dirty="0" smtClean="0"/>
              <a:t>Caravana Turística en China  (Octubre)</a:t>
            </a:r>
          </a:p>
          <a:p>
            <a:pPr marL="285750" marR="0" lvl="0" indent="-285750" algn="l" defTabSz="914400" rtl="0" eaLnBrk="0" fontAlgn="base" latinLnBrk="0" hangingPunct="0">
              <a:lnSpc>
                <a:spcPct val="100000"/>
              </a:lnSpc>
              <a:spcBef>
                <a:spcPct val="30000"/>
              </a:spcBef>
              <a:spcAft>
                <a:spcPct val="0"/>
              </a:spcAft>
              <a:buClrTx/>
              <a:buSzTx/>
              <a:buFont typeface="Arial" pitchFamily="34" charset="0"/>
              <a:buChar char="•"/>
              <a:tabLst/>
              <a:defRPr/>
            </a:pPr>
            <a:endParaRPr lang="es-CO" sz="1200" dirty="0" smtClean="0"/>
          </a:p>
          <a:p>
            <a:pPr marL="285750" lvl="0" indent="-285750">
              <a:buFont typeface="Arial" pitchFamily="34" charset="0"/>
              <a:buChar char="•"/>
            </a:pPr>
            <a:endParaRPr lang="es-CO" sz="1200" dirty="0" smtClean="0"/>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24</a:t>
            </a:fld>
            <a:endParaRPr lang="es-CO"/>
          </a:p>
        </p:txBody>
      </p:sp>
    </p:spTree>
    <p:extLst>
      <p:ext uri="{BB962C8B-B14F-4D97-AF65-F5344CB8AC3E}">
        <p14:creationId xmlns:p14="http://schemas.microsoft.com/office/powerpoint/2010/main" xmlns="" val="36137828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GB" dirty="0"/>
          </a:p>
        </p:txBody>
      </p:sp>
      <p:sp>
        <p:nvSpPr>
          <p:cNvPr id="4" name="3 Marcador de número de diapositiva"/>
          <p:cNvSpPr>
            <a:spLocks noGrp="1"/>
          </p:cNvSpPr>
          <p:nvPr>
            <p:ph type="sldNum" sz="quarter" idx="10"/>
          </p:nvPr>
        </p:nvSpPr>
        <p:spPr/>
        <p:txBody>
          <a:bodyPr/>
          <a:lstStyle/>
          <a:p>
            <a:fld id="{CFF1B9DC-407B-2344-9824-77439FC184A6}" type="slidenum">
              <a:rPr lang="es-CO" smtClean="0"/>
              <a:pPr/>
              <a:t>25</a:t>
            </a:fld>
            <a:endParaRPr lang="es-CO"/>
          </a:p>
        </p:txBody>
      </p:sp>
    </p:spTree>
    <p:extLst>
      <p:ext uri="{BB962C8B-B14F-4D97-AF65-F5344CB8AC3E}">
        <p14:creationId xmlns:p14="http://schemas.microsoft.com/office/powerpoint/2010/main" xmlns="" val="3707228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fontScale="92500" lnSpcReduction="10000"/>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26</a:t>
            </a:fld>
            <a:endParaRPr lang="es-CO"/>
          </a:p>
        </p:txBody>
      </p:sp>
    </p:spTree>
    <p:extLst>
      <p:ext uri="{BB962C8B-B14F-4D97-AF65-F5344CB8AC3E}">
        <p14:creationId xmlns:p14="http://schemas.microsoft.com/office/powerpoint/2010/main" xmlns="" val="3302863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28</a:t>
            </a:fld>
            <a:endParaRPr lang="es-CO"/>
          </a:p>
        </p:txBody>
      </p:sp>
    </p:spTree>
    <p:extLst>
      <p:ext uri="{BB962C8B-B14F-4D97-AF65-F5344CB8AC3E}">
        <p14:creationId xmlns:p14="http://schemas.microsoft.com/office/powerpoint/2010/main" xmlns="" val="4102367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kern="1200" dirty="0" smtClean="0">
                <a:solidFill>
                  <a:schemeClr val="tx1"/>
                </a:solidFill>
                <a:effectLst/>
                <a:latin typeface="+mn-lt"/>
                <a:ea typeface="+mn-ea"/>
                <a:cs typeface="+mn-cs"/>
              </a:rPr>
              <a:t>La Alianza del Pacífico, es un mecanismo de integración profunda que busca avanzar hacia la libre circulación de bienes, servicios, capitales y personas, y tiene como uno de sus principales objetivos proyectarse al mundo, con énfasis en el Asia Pacífico. Estas cuatro economías nos hemos destacado por ser economías competitivas y estables, con decidida vocación internacional y líderes regionales en la implementación de políticas económicas responsables que se reflejan en un crecimiento promedio de 2,6% (donde Colombia es líder al registrar un crecimiento de 4,6% en 2014), una inflación controlada de menos de 3% y un creciente PIB per cápita que demuestra que los beneficios económicos tienen resultados directos sobre la población. </a:t>
            </a:r>
            <a:endParaRPr lang="es-ES_tradnl"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29</a:t>
            </a:fld>
            <a:endParaRPr lang="es-CO"/>
          </a:p>
        </p:txBody>
      </p:sp>
    </p:spTree>
    <p:extLst>
      <p:ext uri="{BB962C8B-B14F-4D97-AF65-F5344CB8AC3E}">
        <p14:creationId xmlns:p14="http://schemas.microsoft.com/office/powerpoint/2010/main" xmlns="" val="2397893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O" sz="1200" kern="1200" dirty="0" smtClean="0">
                <a:solidFill>
                  <a:schemeClr val="tx1"/>
                </a:solidFill>
                <a:effectLst/>
                <a:latin typeface="+mn-lt"/>
                <a:ea typeface="+mn-ea"/>
                <a:cs typeface="+mn-cs"/>
              </a:rPr>
              <a:t>En el Ministerio nos hemos propuesta una ambiciosa meta de alcanzar USD30.000 millones en exportaciones no minero-energéticas en el año 2018. Esta meta está compuesta por USD21.000 millones en exportaciones de bienes y USD9.000 millones en servicios. Adicionalmente, nuestro objetivo es atraer  </a:t>
            </a:r>
            <a:r>
              <a:rPr lang="es-ES" sz="1200" kern="1200" dirty="0" smtClean="0">
                <a:solidFill>
                  <a:schemeClr val="tx1"/>
                </a:solidFill>
                <a:effectLst/>
                <a:latin typeface="+mn-lt"/>
                <a:ea typeface="+mn-ea"/>
                <a:cs typeface="+mn-cs"/>
              </a:rPr>
              <a:t>US$16.000 millones de inversión extranjera directa</a:t>
            </a:r>
            <a:r>
              <a:rPr lang="es-CO" sz="1200" kern="1200" dirty="0" smtClean="0">
                <a:solidFill>
                  <a:schemeClr val="tx1"/>
                </a:solidFill>
                <a:effectLst/>
                <a:latin typeface="+mn-lt"/>
                <a:ea typeface="+mn-ea"/>
                <a:cs typeface="+mn-cs"/>
              </a:rPr>
              <a:t> en los próximos cuatro años. </a:t>
            </a:r>
            <a:endParaRPr lang="en-GB" sz="1200" kern="1200" dirty="0" smtClean="0">
              <a:solidFill>
                <a:schemeClr val="tx1"/>
              </a:solidFill>
              <a:effectLst/>
              <a:latin typeface="+mn-lt"/>
              <a:ea typeface="+mn-ea"/>
              <a:cs typeface="+mn-cs"/>
            </a:endParaRPr>
          </a:p>
          <a:p>
            <a:endParaRPr lang="es-ES" dirty="0" smtClean="0"/>
          </a:p>
          <a:p>
            <a:r>
              <a:rPr lang="es-ES" dirty="0" smtClean="0"/>
              <a:t>Para alcanzar estos objetivos, nos hemos propuesto gestiona</a:t>
            </a:r>
            <a:r>
              <a:rPr lang="es-ES" baseline="0" dirty="0" smtClean="0"/>
              <a:t> y eliminar barreras que nos impiden exportar más, así como identificar nuevas oportunidades </a:t>
            </a:r>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30</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CO" sz="1200" kern="1200" dirty="0" smtClean="0">
                <a:solidFill>
                  <a:schemeClr val="tx1"/>
                </a:solidFill>
                <a:effectLst/>
                <a:latin typeface="+mn-lt"/>
                <a:ea typeface="+mn-ea"/>
                <a:cs typeface="+mn-cs"/>
              </a:rPr>
              <a:t>Para alcanzar esta meta la Alianza del Pacífico es un mecanismo fundamental. La Alianza responde a los grandes retos a los que nos enfrentamos: 1. Aprovechar en mayor medida los acuerdos comerciales vigentes; 2. Diversificar nuestras exportaciones y participar activamente en las cadenas globales de valor 3.  Desarrollar un entorno propicio para la innovación, como fuente de competitividad y 4. Proyectarnos como un jugador atractivo en el escenario económico internacional. </a:t>
            </a:r>
            <a:endParaRPr lang="en-GB"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31</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pPr marL="171450" indent="-171450">
              <a:lnSpc>
                <a:spcPct val="90000"/>
              </a:lnSpc>
              <a:buFontTx/>
              <a:buChar char="•"/>
            </a:pPr>
            <a:r>
              <a:rPr lang="es-MX" altLang="es-CO" dirty="0" smtClean="0"/>
              <a:t>Según la FAO, para el 2050, mientras la población mundial se habrá incrementado en 34% con relación a la de hoy, la producción de alimentos tendrá que incrementarse en un 70%. Asia es importador neto de alimentos y a través de Alianza puede catapultarse</a:t>
            </a:r>
            <a:r>
              <a:rPr lang="es-MX" altLang="es-CO" baseline="0" dirty="0" smtClean="0"/>
              <a:t> para aprovechar el mercado (Aguacates)</a:t>
            </a:r>
            <a:endParaRPr lang="es-CO" altLang="es-CO" dirty="0" smtClean="0"/>
          </a:p>
          <a:p>
            <a:pPr marL="171450" indent="-171450">
              <a:lnSpc>
                <a:spcPct val="90000"/>
              </a:lnSpc>
              <a:buFontTx/>
              <a:buChar char="•"/>
            </a:pPr>
            <a:endParaRPr lang="es-CO" sz="1200" kern="1200" dirty="0" smtClean="0">
              <a:solidFill>
                <a:schemeClr val="tx1"/>
              </a:solidFill>
              <a:effectLst/>
              <a:latin typeface="+mn-lt"/>
              <a:ea typeface="+mn-ea"/>
              <a:cs typeface="+mn-cs"/>
            </a:endParaRPr>
          </a:p>
          <a:p>
            <a:pPr marL="171450" indent="-171450">
              <a:lnSpc>
                <a:spcPct val="90000"/>
              </a:lnSpc>
              <a:buFontTx/>
              <a:buChar char="•"/>
            </a:pPr>
            <a:r>
              <a:rPr lang="es-ES_tradnl" sz="1200" kern="1200" dirty="0" smtClean="0">
                <a:solidFill>
                  <a:schemeClr val="tx1"/>
                </a:solidFill>
                <a:effectLst/>
                <a:latin typeface="+mn-lt"/>
                <a:ea typeface="+mn-ea"/>
                <a:cs typeface="+mn-cs"/>
              </a:rPr>
              <a:t>Para los próximos diez años se espera que países como China, India y Japón estén en el grupo de los Estados que más contribuyen al PIB mundial, y adicionalmente se tiene previsto que para el 2020 el 54% de la población mundial de clase media habitará en los países de Asia Pacífico, porcentaje que llegará al 66% para el año 2030, con el incremento en la demanda de alimentos y bienes básicos e intermedios que esto significa.</a:t>
            </a:r>
            <a:r>
              <a:rPr lang="es-ES_tradnl" sz="1200" kern="1200" baseline="0" dirty="0" smtClean="0">
                <a:solidFill>
                  <a:schemeClr val="tx1"/>
                </a:solidFill>
                <a:effectLst/>
                <a:latin typeface="+mn-lt"/>
                <a:ea typeface="+mn-ea"/>
                <a:cs typeface="+mn-cs"/>
              </a:rPr>
              <a:t>  (Fuentes: BBVA </a:t>
            </a:r>
            <a:r>
              <a:rPr lang="es-ES_tradnl" sz="1200" kern="1200" baseline="0" dirty="0" err="1" smtClean="0">
                <a:solidFill>
                  <a:schemeClr val="tx1"/>
                </a:solidFill>
                <a:effectLst/>
                <a:latin typeface="+mn-lt"/>
                <a:ea typeface="+mn-ea"/>
                <a:cs typeface="+mn-cs"/>
              </a:rPr>
              <a:t>research</a:t>
            </a:r>
            <a:r>
              <a:rPr lang="es-ES_tradnl" sz="1200" kern="1200" baseline="0" dirty="0" smtClean="0">
                <a:solidFill>
                  <a:schemeClr val="tx1"/>
                </a:solidFill>
                <a:effectLst/>
                <a:latin typeface="+mn-lt"/>
                <a:ea typeface="+mn-ea"/>
                <a:cs typeface="+mn-cs"/>
              </a:rPr>
              <a:t> y OCDE) </a:t>
            </a:r>
          </a:p>
          <a:p>
            <a:pPr marL="171450" indent="-171450">
              <a:lnSpc>
                <a:spcPct val="90000"/>
              </a:lnSpc>
              <a:buFontTx/>
              <a:buChar char="•"/>
            </a:pPr>
            <a:endParaRPr lang="es-ES_tradnl" sz="1200" kern="1200" baseline="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4</a:t>
            </a:fld>
            <a:endParaRPr lang="es-CO"/>
          </a:p>
        </p:txBody>
      </p:sp>
    </p:spTree>
    <p:extLst>
      <p:ext uri="{BB962C8B-B14F-4D97-AF65-F5344CB8AC3E}">
        <p14:creationId xmlns:p14="http://schemas.microsoft.com/office/powerpoint/2010/main" xmlns="" val="2248790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5</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dirty="0" smtClean="0">
                <a:latin typeface="Arial"/>
                <a:cs typeface="Arial"/>
              </a:rPr>
              <a:t>Objective</a:t>
            </a:r>
            <a:r>
              <a:rPr lang="en-US" sz="1200" dirty="0" smtClean="0">
                <a:latin typeface="Arial"/>
                <a:cs typeface="Arial"/>
              </a:rPr>
              <a:t>: To strength trade relations, increase Colombian exports of goods and services to Asia-Pacific, and promote FDI in Colombia</a:t>
            </a:r>
            <a:endParaRPr lang="en-US" dirty="0" smtClean="0"/>
          </a:p>
          <a:p>
            <a:endParaRPr lang="es-ES" dirty="0" smtClean="0"/>
          </a:p>
          <a:p>
            <a:pPr lvl="0"/>
            <a:r>
              <a:rPr lang="es-ES" sz="1200" kern="1200" dirty="0" smtClean="0">
                <a:solidFill>
                  <a:schemeClr val="tx1"/>
                </a:solidFill>
                <a:effectLst/>
                <a:latin typeface="+mn-lt"/>
                <a:ea typeface="+mn-ea"/>
                <a:cs typeface="+mn-cs"/>
              </a:rPr>
              <a:t>El comercio global (exportaciones e importaciones) entre Colombia y Asia creció alrededor de 13 veces desde comienzos del 2000, llegando 28.000 millones de dólares en 2014</a:t>
            </a:r>
            <a:r>
              <a:rPr lang="es-ES" sz="1200" kern="1200" baseline="0" dirty="0" smtClean="0">
                <a:solidFill>
                  <a:schemeClr val="tx1"/>
                </a:solidFill>
                <a:effectLst/>
                <a:latin typeface="+mn-lt"/>
                <a:ea typeface="+mn-ea"/>
                <a:cs typeface="+mn-cs"/>
              </a:rPr>
              <a:t> (10 mil en expo 2014)</a:t>
            </a:r>
            <a:r>
              <a:rPr lang="es-U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En el período 2001-2014 la participación de Asia en nuestras exportaciones pasó del 2% al 18% y de las importaciones del 14% al 29%.</a:t>
            </a:r>
          </a:p>
          <a:p>
            <a:pPr lvl="0"/>
            <a:endParaRPr lang="es-E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La oferta exportable de Colombia a Asia muestra una leve diversificación con  montos pequeños en productos como: café en grano y liofilizado, flores, peces ornamentales, banano, mango y otras frutas preparadas, confitería, galletería, cueros de bovino y reptiles, medicamentos y fungicidas y cacao y algunas de sus preparaciones, principalmente.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E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mn-lt"/>
                <a:ea typeface="+mn-ea"/>
                <a:cs typeface="+mn-cs"/>
              </a:rPr>
              <a:t>La inversión extranjera directa (IED) de Asia en Colombia ha sido creciente, en particular en la última década. No obstante, su acumulado hasta 2014 fue de tan sólo 620 millones de dólares, monto que representó el 0,05% del total del acumulado de IED en nuestro país.</a:t>
            </a:r>
            <a:endParaRPr lang="es-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s-US" sz="1200" kern="1200" dirty="0" smtClean="0">
              <a:solidFill>
                <a:schemeClr val="tx1"/>
              </a:solidFill>
              <a:effectLst/>
              <a:latin typeface="+mn-lt"/>
              <a:ea typeface="+mn-ea"/>
              <a:cs typeface="+mn-cs"/>
            </a:endParaRPr>
          </a:p>
          <a:p>
            <a:pPr lvl="0"/>
            <a:endParaRPr lang="es-US" sz="1200" kern="1200" dirty="0" smtClean="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6</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normAutofit lnSpcReduction="10000"/>
          </a:bodyPr>
          <a:lstStyle/>
          <a:p>
            <a:r>
              <a:rPr lang="es-ES" sz="1200" kern="1200" dirty="0" smtClean="0">
                <a:solidFill>
                  <a:schemeClr val="tx1"/>
                </a:solidFill>
                <a:effectLst/>
                <a:latin typeface="+mn-lt"/>
                <a:ea typeface="+mn-ea"/>
                <a:cs typeface="+mn-cs"/>
              </a:rPr>
              <a:t> </a:t>
            </a:r>
            <a:endParaRPr lang="es-US" sz="1200" kern="1200" dirty="0" smtClean="0">
              <a:solidFill>
                <a:schemeClr val="tx1"/>
              </a:solidFill>
              <a:effectLst/>
              <a:latin typeface="+mn-lt"/>
              <a:ea typeface="+mn-ea"/>
              <a:cs typeface="+mn-cs"/>
            </a:endParaRPr>
          </a:p>
          <a:p>
            <a:pPr marL="0" indent="0">
              <a:lnSpc>
                <a:spcPct val="90000"/>
              </a:lnSpc>
              <a:buFontTx/>
              <a:buNone/>
            </a:pPr>
            <a:endParaRPr lang="es-MX" altLang="es-CO" dirty="0" smtClean="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7</a:t>
            </a:fld>
            <a:endParaRPr lang="es-CO"/>
          </a:p>
        </p:txBody>
      </p:sp>
    </p:spTree>
    <p:extLst>
      <p:ext uri="{BB962C8B-B14F-4D97-AF65-F5344CB8AC3E}">
        <p14:creationId xmlns:p14="http://schemas.microsoft.com/office/powerpoint/2010/main" xmlns="" val="224879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8</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9</a:t>
            </a:fld>
            <a:endParaRPr lang="es-CO"/>
          </a:p>
        </p:txBody>
      </p:sp>
    </p:spTree>
    <p:extLst>
      <p:ext uri="{BB962C8B-B14F-4D97-AF65-F5344CB8AC3E}">
        <p14:creationId xmlns:p14="http://schemas.microsoft.com/office/powerpoint/2010/main" xmlns="" val="3895651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pPr>
              <a:defRPr/>
            </a:pPr>
            <a:fld id="{4F325CDE-BB7D-4FB2-B7DF-96C3939159A6}" type="slidenum">
              <a:rPr lang="es-CO" smtClean="0"/>
              <a:pPr>
                <a:defRPr/>
              </a:pPr>
              <a:t>10</a:t>
            </a:fld>
            <a:endParaRPr lang="es-CO"/>
          </a:p>
        </p:txBody>
      </p:sp>
    </p:spTree>
    <p:extLst>
      <p:ext uri="{BB962C8B-B14F-4D97-AF65-F5344CB8AC3E}">
        <p14:creationId xmlns:p14="http://schemas.microsoft.com/office/powerpoint/2010/main" xmlns="" val="1924952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0" name="6 Rectángulo"/>
          <p:cNvSpPr/>
          <p:nvPr userDrawn="1"/>
        </p:nvSpPr>
        <p:spPr>
          <a:xfrm>
            <a:off x="0" y="0"/>
            <a:ext cx="9145588" cy="5314000"/>
          </a:xfrm>
          <a:prstGeom prst="rect">
            <a:avLst/>
          </a:prstGeom>
          <a:solidFill>
            <a:srgbClr val="4C9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7 Imagen"/>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4869160"/>
            <a:ext cx="9145588" cy="889681"/>
          </a:xfrm>
          <a:prstGeom prst="rect">
            <a:avLst/>
          </a:prstGeom>
        </p:spPr>
      </p:pic>
      <p:pic>
        <p:nvPicPr>
          <p:cNvPr id="12" name="8 Imagen"/>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4605721" y="5733256"/>
            <a:ext cx="4323277" cy="951690"/>
          </a:xfrm>
          <a:prstGeom prst="rect">
            <a:avLst/>
          </a:prstGeom>
        </p:spPr>
      </p:pic>
    </p:spTree>
    <p:extLst>
      <p:ext uri="{BB962C8B-B14F-4D97-AF65-F5344CB8AC3E}">
        <p14:creationId xmlns:p14="http://schemas.microsoft.com/office/powerpoint/2010/main" xmlns="" val="137172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600879E9-6B1C-4F9C-B513-E569BDCEC098}" type="datetime1">
              <a:rPr lang="es-CO"/>
              <a:pPr>
                <a:defRPr/>
              </a:pPr>
              <a:t>28/08/2015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19A1830F-2BC2-4C10-9A70-AE61C44194E5}" type="slidenum">
              <a:rPr lang="es-CO"/>
              <a:pPr>
                <a:defRPr/>
              </a:pPr>
              <a:t>‹Nº›</a:t>
            </a:fld>
            <a:endParaRPr lang="es-CO"/>
          </a:p>
        </p:txBody>
      </p:sp>
    </p:spTree>
    <p:extLst>
      <p:ext uri="{BB962C8B-B14F-4D97-AF65-F5344CB8AC3E}">
        <p14:creationId xmlns:p14="http://schemas.microsoft.com/office/powerpoint/2010/main" xmlns="" val="2740042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lvl1pPr>
              <a:defRPr/>
            </a:lvl1pPr>
          </a:lstStyle>
          <a:p>
            <a:pPr>
              <a:defRPr/>
            </a:pPr>
            <a:fld id="{AC00DF86-7288-4050-A4C1-719B46A5B14E}" type="datetime1">
              <a:rPr lang="es-CO"/>
              <a:pPr>
                <a:defRPr/>
              </a:pPr>
              <a:t>28/08/2015</a:t>
            </a:fld>
            <a:endParaRPr lang="es-CO"/>
          </a:p>
        </p:txBody>
      </p:sp>
      <p:sp>
        <p:nvSpPr>
          <p:cNvPr id="5" name="4 Marcador de pie de página"/>
          <p:cNvSpPr>
            <a:spLocks noGrp="1"/>
          </p:cNvSpPr>
          <p:nvPr>
            <p:ph type="ftr" sz="quarter" idx="11"/>
          </p:nvPr>
        </p:nvSpPr>
        <p:spPr/>
        <p:txBody>
          <a:bodyPr/>
          <a:lstStyle>
            <a:lvl1pPr>
              <a:defRPr/>
            </a:lvl1pPr>
          </a:lstStyle>
          <a:p>
            <a:pPr>
              <a:defRPr/>
            </a:pPr>
            <a:endParaRPr lang="es-CO"/>
          </a:p>
        </p:txBody>
      </p:sp>
      <p:sp>
        <p:nvSpPr>
          <p:cNvPr id="6" name="5 Marcador de número de diapositiva"/>
          <p:cNvSpPr>
            <a:spLocks noGrp="1"/>
          </p:cNvSpPr>
          <p:nvPr>
            <p:ph type="sldNum" sz="quarter" idx="12"/>
          </p:nvPr>
        </p:nvSpPr>
        <p:spPr/>
        <p:txBody>
          <a:bodyPr/>
          <a:lstStyle>
            <a:lvl1pPr>
              <a:defRPr/>
            </a:lvl1pPr>
          </a:lstStyle>
          <a:p>
            <a:pPr>
              <a:defRPr/>
            </a:pPr>
            <a:fld id="{E8D11AAF-942A-4767-93BE-AFA30C158A76}" type="slidenum">
              <a:rPr lang="es-CO"/>
              <a:pPr>
                <a:defRPr/>
              </a:pPr>
              <a:t>‹Nº›</a:t>
            </a:fld>
            <a:endParaRPr lang="es-CO"/>
          </a:p>
        </p:txBody>
      </p:sp>
    </p:spTree>
    <p:extLst>
      <p:ext uri="{BB962C8B-B14F-4D97-AF65-F5344CB8AC3E}">
        <p14:creationId xmlns:p14="http://schemas.microsoft.com/office/powerpoint/2010/main" xmlns="" val="2835865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os objetos">
    <p:spTree>
      <p:nvGrpSpPr>
        <p:cNvPr id="1" name=""/>
        <p:cNvGrpSpPr/>
        <p:nvPr/>
      </p:nvGrpSpPr>
      <p:grpSpPr>
        <a:xfrm>
          <a:off x="0" y="0"/>
          <a:ext cx="0" cy="0"/>
          <a:chOff x="0" y="0"/>
          <a:chExt cx="0" cy="0"/>
        </a:xfrm>
      </p:grpSpPr>
      <p:pic>
        <p:nvPicPr>
          <p:cNvPr id="4" name="3 Imagen"/>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5754358" y="5949283"/>
            <a:ext cx="3136519" cy="720079"/>
          </a:xfrm>
          <a:prstGeom prst="rect">
            <a:avLst/>
          </a:prstGeom>
        </p:spPr>
      </p:pic>
      <p:sp>
        <p:nvSpPr>
          <p:cNvPr id="5" name="4 Rectángulo"/>
          <p:cNvSpPr/>
          <p:nvPr userDrawn="1"/>
        </p:nvSpPr>
        <p:spPr>
          <a:xfrm>
            <a:off x="2128" y="764704"/>
            <a:ext cx="6009783" cy="432048"/>
          </a:xfrm>
          <a:prstGeom prst="rect">
            <a:avLst/>
          </a:prstGeom>
          <a:solidFill>
            <a:srgbClr val="4C9A47"/>
          </a:solidFill>
          <a:ln>
            <a:solidFill>
              <a:srgbClr val="409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TextBox 5"/>
          <p:cNvSpPr txBox="1"/>
          <p:nvPr userDrawn="1"/>
        </p:nvSpPr>
        <p:spPr>
          <a:xfrm>
            <a:off x="320484" y="6392361"/>
            <a:ext cx="880016" cy="215444"/>
          </a:xfrm>
          <a:prstGeom prst="rect">
            <a:avLst/>
          </a:prstGeom>
          <a:noFill/>
        </p:spPr>
        <p:txBody>
          <a:bodyPr wrap="none" rtlCol="0">
            <a:spAutoFit/>
          </a:bodyPr>
          <a:lstStyle/>
          <a:p>
            <a:r>
              <a:rPr lang="en-US" sz="800" kern="1200" dirty="0" smtClean="0">
                <a:solidFill>
                  <a:schemeClr val="tx1"/>
                </a:solidFill>
                <a:latin typeface="Arial" charset="0"/>
                <a:ea typeface="ＭＳ Ｐゴシック" charset="0"/>
                <a:cs typeface="Arial" charset="0"/>
              </a:rPr>
              <a:t>GD-FM-016.V4</a:t>
            </a:r>
            <a:endParaRPr lang="en-US" sz="800" dirty="0"/>
          </a:p>
        </p:txBody>
      </p:sp>
    </p:spTree>
    <p:extLst>
      <p:ext uri="{BB962C8B-B14F-4D97-AF65-F5344CB8AC3E}">
        <p14:creationId xmlns:p14="http://schemas.microsoft.com/office/powerpoint/2010/main" xmlns="" val="16235116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9" name="7 Imagen"/>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5923695"/>
            <a:ext cx="9145588" cy="889681"/>
          </a:xfrm>
          <a:prstGeom prst="rect">
            <a:avLst/>
          </a:prstGeom>
        </p:spPr>
      </p:pic>
      <p:pic>
        <p:nvPicPr>
          <p:cNvPr id="10" name="8 Imagen"/>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5940152" y="116632"/>
            <a:ext cx="2988051" cy="657764"/>
          </a:xfrm>
          <a:prstGeom prst="rect">
            <a:avLst/>
          </a:prstGeom>
        </p:spPr>
      </p:pic>
    </p:spTree>
    <p:extLst>
      <p:ext uri="{BB962C8B-B14F-4D97-AF65-F5344CB8AC3E}">
        <p14:creationId xmlns:p14="http://schemas.microsoft.com/office/powerpoint/2010/main" xmlns="" val="1094469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9" name="9 Imagen"/>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6093296"/>
            <a:ext cx="6949058" cy="676003"/>
          </a:xfrm>
          <a:prstGeom prst="rect">
            <a:avLst/>
          </a:prstGeom>
        </p:spPr>
      </p:pic>
      <p:pic>
        <p:nvPicPr>
          <p:cNvPr id="10" name="10 Imagen"/>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949058" y="4869160"/>
            <a:ext cx="2088008" cy="2007975"/>
          </a:xfrm>
          <a:prstGeom prst="rect">
            <a:avLst/>
          </a:prstGeom>
        </p:spPr>
      </p:pic>
    </p:spTree>
    <p:extLst>
      <p:ext uri="{BB962C8B-B14F-4D97-AF65-F5344CB8AC3E}">
        <p14:creationId xmlns:p14="http://schemas.microsoft.com/office/powerpoint/2010/main" xmlns="" val="3696756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10" name="6 Rectángulo"/>
          <p:cNvSpPr/>
          <p:nvPr userDrawn="1"/>
        </p:nvSpPr>
        <p:spPr>
          <a:xfrm>
            <a:off x="0" y="0"/>
            <a:ext cx="9145588" cy="4869160"/>
          </a:xfrm>
          <a:prstGeom prst="rect">
            <a:avLst/>
          </a:prstGeom>
          <a:solidFill>
            <a:srgbClr val="4C9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7 Imagen"/>
          <p:cNvPicPr>
            <a:picLocks noChangeAspect="1"/>
          </p:cNvPicPr>
          <p:nvPr userDrawn="1"/>
        </p:nvPicPr>
        <p:blipFill>
          <a:blip r:embed="rId2" cstate="email">
            <a:extLst>
              <a:ext uri="{28A0092B-C50C-407E-A947-70E740481C1C}">
                <a14:useLocalDpi xmlns:a14="http://schemas.microsoft.com/office/drawing/2010/main" xmlns="" val="0"/>
              </a:ext>
            </a:extLst>
          </a:blip>
          <a:stretch>
            <a:fillRect/>
          </a:stretch>
        </p:blipFill>
        <p:spPr>
          <a:xfrm>
            <a:off x="0" y="4424319"/>
            <a:ext cx="9145588" cy="889681"/>
          </a:xfrm>
          <a:prstGeom prst="rect">
            <a:avLst/>
          </a:prstGeom>
        </p:spPr>
      </p:pic>
      <p:pic>
        <p:nvPicPr>
          <p:cNvPr id="12" name="8 Imagen"/>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6949058" y="4869160"/>
            <a:ext cx="2088008" cy="2007975"/>
          </a:xfrm>
          <a:prstGeom prst="rect">
            <a:avLst/>
          </a:prstGeom>
        </p:spPr>
      </p:pic>
    </p:spTree>
    <p:extLst>
      <p:ext uri="{BB962C8B-B14F-4D97-AF65-F5344CB8AC3E}">
        <p14:creationId xmlns:p14="http://schemas.microsoft.com/office/powerpoint/2010/main" xmlns="" val="26682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6 Imagen"/>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4621" y="2638"/>
            <a:ext cx="9160209" cy="6855362"/>
          </a:xfrm>
          <a:prstGeom prst="rect">
            <a:avLst/>
          </a:prstGeom>
        </p:spPr>
      </p:pic>
      <p:pic>
        <p:nvPicPr>
          <p:cNvPr id="11" name="7 Imagen"/>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5646926" y="5877272"/>
            <a:ext cx="3318356" cy="834851"/>
          </a:xfrm>
          <a:prstGeom prst="rect">
            <a:avLst/>
          </a:prstGeom>
        </p:spPr>
      </p:pic>
    </p:spTree>
    <p:extLst>
      <p:ext uri="{BB962C8B-B14F-4D97-AF65-F5344CB8AC3E}">
        <p14:creationId xmlns:p14="http://schemas.microsoft.com/office/powerpoint/2010/main" xmlns="" val="201448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8328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3038E05B-F5D2-4BBF-B2A2-12A3BA9055C3}" type="datetime1">
              <a:rPr lang="es-CO"/>
              <a:pPr>
                <a:defRPr/>
              </a:pPr>
              <a:t>28/08/2015</a:t>
            </a:fld>
            <a:endParaRPr lang="es-CO"/>
          </a:p>
        </p:txBody>
      </p:sp>
      <p:sp>
        <p:nvSpPr>
          <p:cNvPr id="3" name="4 Marcador de pie de página"/>
          <p:cNvSpPr>
            <a:spLocks noGrp="1"/>
          </p:cNvSpPr>
          <p:nvPr>
            <p:ph type="ftr" sz="quarter" idx="11"/>
          </p:nvPr>
        </p:nvSpPr>
        <p:spPr/>
        <p:txBody>
          <a:bodyPr/>
          <a:lstStyle>
            <a:lvl1pPr>
              <a:defRPr/>
            </a:lvl1pPr>
          </a:lstStyle>
          <a:p>
            <a:pPr>
              <a:defRPr/>
            </a:pPr>
            <a:endParaRPr lang="es-CO"/>
          </a:p>
        </p:txBody>
      </p:sp>
      <p:sp>
        <p:nvSpPr>
          <p:cNvPr id="4" name="5 Marcador de número de diapositiva"/>
          <p:cNvSpPr>
            <a:spLocks noGrp="1"/>
          </p:cNvSpPr>
          <p:nvPr>
            <p:ph type="sldNum" sz="quarter" idx="12"/>
          </p:nvPr>
        </p:nvSpPr>
        <p:spPr/>
        <p:txBody>
          <a:bodyPr/>
          <a:lstStyle>
            <a:lvl1pPr>
              <a:defRPr/>
            </a:lvl1pPr>
          </a:lstStyle>
          <a:p>
            <a:pPr>
              <a:defRPr/>
            </a:pPr>
            <a:fld id="{7C88E3ED-D14A-447C-9B9E-FB95499D7081}" type="slidenum">
              <a:rPr lang="es-CO"/>
              <a:pPr>
                <a:defRPr/>
              </a:pPr>
              <a:t>‹Nº›</a:t>
            </a:fld>
            <a:endParaRPr lang="es-CO"/>
          </a:p>
        </p:txBody>
      </p:sp>
    </p:spTree>
    <p:extLst>
      <p:ext uri="{BB962C8B-B14F-4D97-AF65-F5344CB8AC3E}">
        <p14:creationId xmlns:p14="http://schemas.microsoft.com/office/powerpoint/2010/main" xmlns="" val="3994589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FB276D4-3BDB-47FC-AF62-151D19989F35}" type="datetime1">
              <a:rPr lang="es-CO"/>
              <a:pPr>
                <a:defRPr/>
              </a:pPr>
              <a:t>28/08/2015</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7DBBDAE5-1522-4A3D-9717-E11ECC023451}" type="slidenum">
              <a:rPr lang="es-CO"/>
              <a:pPr>
                <a:defRPr/>
              </a:pPr>
              <a:t>‹Nº›</a:t>
            </a:fld>
            <a:endParaRPr lang="es-CO"/>
          </a:p>
        </p:txBody>
      </p:sp>
    </p:spTree>
    <p:extLst>
      <p:ext uri="{BB962C8B-B14F-4D97-AF65-F5344CB8AC3E}">
        <p14:creationId xmlns:p14="http://schemas.microsoft.com/office/powerpoint/2010/main" xmlns="" val="63044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8AE718C-921C-4B4B-A73F-BED30E59AE68}" type="datetime1">
              <a:rPr lang="es-CO"/>
              <a:pPr>
                <a:defRPr/>
              </a:pPr>
              <a:t>28/08/2015</a:t>
            </a:fld>
            <a:endParaRPr lang="es-CO"/>
          </a:p>
        </p:txBody>
      </p:sp>
      <p:sp>
        <p:nvSpPr>
          <p:cNvPr id="6" name="4 Marcador de pie de página"/>
          <p:cNvSpPr>
            <a:spLocks noGrp="1"/>
          </p:cNvSpPr>
          <p:nvPr>
            <p:ph type="ftr" sz="quarter" idx="11"/>
          </p:nvPr>
        </p:nvSpPr>
        <p:spPr/>
        <p:txBody>
          <a:bodyPr/>
          <a:lstStyle>
            <a:lvl1pPr>
              <a:defRPr/>
            </a:lvl1pPr>
          </a:lstStyle>
          <a:p>
            <a:pPr>
              <a:defRPr/>
            </a:pPr>
            <a:endParaRPr lang="es-CO"/>
          </a:p>
        </p:txBody>
      </p:sp>
      <p:sp>
        <p:nvSpPr>
          <p:cNvPr id="7" name="5 Marcador de número de diapositiva"/>
          <p:cNvSpPr>
            <a:spLocks noGrp="1"/>
          </p:cNvSpPr>
          <p:nvPr>
            <p:ph type="sldNum" sz="quarter" idx="12"/>
          </p:nvPr>
        </p:nvSpPr>
        <p:spPr/>
        <p:txBody>
          <a:bodyPr/>
          <a:lstStyle>
            <a:lvl1pPr>
              <a:defRPr/>
            </a:lvl1pPr>
          </a:lstStyle>
          <a:p>
            <a:pPr>
              <a:defRPr/>
            </a:pPr>
            <a:fld id="{01C334E9-AA25-4351-9B0D-C69EDA8AF328}" type="slidenum">
              <a:rPr lang="es-CO"/>
              <a:pPr>
                <a:defRPr/>
              </a:pPr>
              <a:t>‹Nº›</a:t>
            </a:fld>
            <a:endParaRPr lang="es-CO"/>
          </a:p>
        </p:txBody>
      </p:sp>
    </p:spTree>
    <p:extLst>
      <p:ext uri="{BB962C8B-B14F-4D97-AF65-F5344CB8AC3E}">
        <p14:creationId xmlns:p14="http://schemas.microsoft.com/office/powerpoint/2010/main" xmlns="" val="2115529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2066BE-5CE6-4262-8401-4B95DE39FB61}" type="datetime1">
              <a:rPr lang="es-CO"/>
              <a:pPr>
                <a:defRPr/>
              </a:pPr>
              <a:t>28/08/2015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CB26DE3-68C4-4CCB-984F-F1A836625B42}" type="slidenum">
              <a:rPr lang="es-CO"/>
              <a:pPr>
                <a:defRPr/>
              </a:pPr>
              <a:t>‹Nº›</a:t>
            </a:fld>
            <a:endParaRPr lang="es-CO"/>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8" r:id="rId1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chart" Target="../charts/chart1.xml"/><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1.jpe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emf"/><Relationship Id="rId3" Type="http://schemas.openxmlformats.org/officeDocument/2006/relationships/image" Target="../media/image11.jpeg"/><Relationship Id="rId7" Type="http://schemas.openxmlformats.org/officeDocument/2006/relationships/image" Target="../media/image48.png"/><Relationship Id="rId12" Type="http://schemas.openxmlformats.org/officeDocument/2006/relationships/image" Target="../media/image53.em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emf"/><Relationship Id="rId5" Type="http://schemas.openxmlformats.org/officeDocument/2006/relationships/image" Target="../media/image46.png"/><Relationship Id="rId10" Type="http://schemas.openxmlformats.org/officeDocument/2006/relationships/image" Target="../media/image51.emf"/><Relationship Id="rId4" Type="http://schemas.openxmlformats.org/officeDocument/2006/relationships/image" Target="../media/image8.png"/><Relationship Id="rId9" Type="http://schemas.openxmlformats.org/officeDocument/2006/relationships/image" Target="../media/image50.pn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1.jpeg"/><Relationship Id="rId7" Type="http://schemas.openxmlformats.org/officeDocument/2006/relationships/diagramQuickStyle" Target="../diagrams/quickStyle2.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57.jpeg"/><Relationship Id="rId4" Type="http://schemas.openxmlformats.org/officeDocument/2006/relationships/image" Target="../media/image8.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image" Target="../media/image67.png"/><Relationship Id="rId5" Type="http://schemas.openxmlformats.org/officeDocument/2006/relationships/diagramQuickStyle" Target="../diagrams/quickStyle3.xml"/><Relationship Id="rId10" Type="http://schemas.openxmlformats.org/officeDocument/2006/relationships/image" Target="../media/image66.jpeg"/><Relationship Id="rId4" Type="http://schemas.openxmlformats.org/officeDocument/2006/relationships/diagramLayout" Target="../diagrams/layout3.xml"/><Relationship Id="rId9" Type="http://schemas.openxmlformats.org/officeDocument/2006/relationships/image" Target="../media/image65.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image" Target="../media/image71.png"/><Relationship Id="rId3" Type="http://schemas.openxmlformats.org/officeDocument/2006/relationships/image" Target="../media/image11.jpeg"/><Relationship Id="rId7" Type="http://schemas.openxmlformats.org/officeDocument/2006/relationships/diagramQuickStyle" Target="../diagrams/quickStyle4.xml"/><Relationship Id="rId12" Type="http://schemas.openxmlformats.org/officeDocument/2006/relationships/image" Target="../media/image7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Layout" Target="../diagrams/layout4.xml"/><Relationship Id="rId11" Type="http://schemas.openxmlformats.org/officeDocument/2006/relationships/image" Target="../media/image69.png"/><Relationship Id="rId5" Type="http://schemas.openxmlformats.org/officeDocument/2006/relationships/diagramData" Target="../diagrams/data4.xml"/><Relationship Id="rId10" Type="http://schemas.openxmlformats.org/officeDocument/2006/relationships/image" Target="../media/image68.png"/><Relationship Id="rId4" Type="http://schemas.openxmlformats.org/officeDocument/2006/relationships/image" Target="../media/image8.png"/><Relationship Id="rId9" Type="http://schemas.microsoft.com/office/2007/relationships/diagramDrawing" Target="../diagrams/drawing4.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8.png"/><Relationship Id="rId7" Type="http://schemas.openxmlformats.org/officeDocument/2006/relationships/image" Target="../media/image7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8.png"/><Relationship Id="rId7" Type="http://schemas.openxmlformats.org/officeDocument/2006/relationships/diagramLayout" Target="../diagrams/layout5.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Data" Target="../diagrams/data5.xml"/><Relationship Id="rId5" Type="http://schemas.openxmlformats.org/officeDocument/2006/relationships/image" Target="../media/image81.png"/><Relationship Id="rId10" Type="http://schemas.microsoft.com/office/2007/relationships/diagramDrawing" Target="../diagrams/drawing5.xml"/><Relationship Id="rId4" Type="http://schemas.openxmlformats.org/officeDocument/2006/relationships/image" Target="../media/image80.png"/><Relationship Id="rId9" Type="http://schemas.openxmlformats.org/officeDocument/2006/relationships/diagramColors" Target="../diagrams/colors5.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1.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jpe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8"/>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8276" t="51886" r="45322" b="12392"/>
          <a:stretch/>
        </p:blipFill>
        <p:spPr bwMode="auto">
          <a:xfrm>
            <a:off x="6379" y="892241"/>
            <a:ext cx="9144000" cy="13126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1179653" y="1013827"/>
            <a:ext cx="6872394" cy="830997"/>
          </a:xfrm>
          <a:prstGeom prst="rect">
            <a:avLst/>
          </a:prstGeom>
          <a:noFill/>
        </p:spPr>
        <p:txBody>
          <a:bodyPr wrap="none" rtlCol="0">
            <a:spAutoFit/>
          </a:bodyPr>
          <a:lstStyle/>
          <a:p>
            <a:pPr algn="ctr"/>
            <a:r>
              <a:rPr lang="es-CO" sz="4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Alianza del Pacífico</a:t>
            </a:r>
          </a:p>
        </p:txBody>
      </p:sp>
      <p:pic>
        <p:nvPicPr>
          <p:cNvPr id="12" name="11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4572000" y="5742198"/>
            <a:ext cx="4503423" cy="1215194"/>
          </a:xfrm>
          <a:prstGeom prst="rect">
            <a:avLst/>
          </a:prstGeom>
        </p:spPr>
      </p:pic>
      <p:pic>
        <p:nvPicPr>
          <p:cNvPr id="6" name="Picture 2" descr="Alianza del Pacífic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88241" y="2227628"/>
            <a:ext cx="4988015" cy="23535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4 Rectángulo"/>
          <p:cNvSpPr/>
          <p:nvPr/>
        </p:nvSpPr>
        <p:spPr>
          <a:xfrm>
            <a:off x="1907704" y="4365104"/>
            <a:ext cx="5904656" cy="1631216"/>
          </a:xfrm>
          <a:prstGeom prst="rect">
            <a:avLst/>
          </a:prstGeom>
        </p:spPr>
        <p:txBody>
          <a:bodyPr wrap="square">
            <a:spAutoFit/>
          </a:bodyPr>
          <a:lstStyle/>
          <a:p>
            <a:pPr algn="ctr"/>
            <a:r>
              <a:rPr lang="es-CO" sz="2000" b="1" dirty="0" smtClean="0">
                <a:solidFill>
                  <a:schemeClr val="tx1">
                    <a:lumMod val="75000"/>
                    <a:lumOff val="25000"/>
                  </a:schemeClr>
                </a:solidFill>
              </a:rPr>
              <a:t>Andrés de la Cadena</a:t>
            </a:r>
          </a:p>
          <a:p>
            <a:pPr algn="ctr"/>
            <a:r>
              <a:rPr lang="es-CO" sz="2000" dirty="0" smtClean="0">
                <a:solidFill>
                  <a:schemeClr val="tx1">
                    <a:lumMod val="75000"/>
                    <a:lumOff val="25000"/>
                  </a:schemeClr>
                </a:solidFill>
              </a:rPr>
              <a:t>Director de Integración Económica</a:t>
            </a:r>
          </a:p>
          <a:p>
            <a:pPr algn="ctr"/>
            <a:r>
              <a:rPr lang="es-CO" sz="2000" dirty="0" smtClean="0">
                <a:solidFill>
                  <a:schemeClr val="tx1">
                    <a:lumMod val="75000"/>
                    <a:lumOff val="25000"/>
                  </a:schemeClr>
                </a:solidFill>
              </a:rPr>
              <a:t>Coordinador Nacional de la Alianza del Pacífico</a:t>
            </a:r>
            <a:endParaRPr lang="es-CO" sz="2000" dirty="0">
              <a:solidFill>
                <a:schemeClr val="tx1">
                  <a:lumMod val="75000"/>
                  <a:lumOff val="25000"/>
                </a:schemeClr>
              </a:solidFill>
            </a:endParaRPr>
          </a:p>
          <a:p>
            <a:pPr algn="ctr"/>
            <a:endParaRPr lang="es-CO" sz="2000" dirty="0">
              <a:solidFill>
                <a:schemeClr val="tx1">
                  <a:lumMod val="75000"/>
                  <a:lumOff val="25000"/>
                </a:schemeClr>
              </a:solidFill>
            </a:endParaRPr>
          </a:p>
          <a:p>
            <a:pPr algn="ctr"/>
            <a:r>
              <a:rPr lang="es-CO" sz="2000" dirty="0" smtClean="0">
                <a:solidFill>
                  <a:schemeClr val="tx1">
                    <a:lumMod val="75000"/>
                    <a:lumOff val="25000"/>
                  </a:schemeClr>
                </a:solidFill>
              </a:rPr>
              <a:t>19 de agosto de 2015 </a:t>
            </a:r>
            <a:endParaRPr lang="es-CO" sz="2000" dirty="0"/>
          </a:p>
        </p:txBody>
      </p:sp>
    </p:spTree>
    <p:extLst>
      <p:ext uri="{BB962C8B-B14F-4D97-AF65-F5344CB8AC3E}">
        <p14:creationId xmlns:p14="http://schemas.microsoft.com/office/powerpoint/2010/main" xmlns="" val="1812343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graphicFrame>
        <p:nvGraphicFramePr>
          <p:cNvPr id="9" name="8 Gráfico"/>
          <p:cNvGraphicFramePr>
            <a:graphicFrameLocks/>
          </p:cNvGraphicFramePr>
          <p:nvPr>
            <p:extLst>
              <p:ext uri="{D42A27DB-BD31-4B8C-83A1-F6EECF244321}">
                <p14:modId xmlns:p14="http://schemas.microsoft.com/office/powerpoint/2010/main" xmlns="" val="1758901864"/>
              </p:ext>
            </p:extLst>
          </p:nvPr>
        </p:nvGraphicFramePr>
        <p:xfrm>
          <a:off x="-536481" y="1593796"/>
          <a:ext cx="6029960" cy="4535601"/>
        </p:xfrm>
        <a:graphic>
          <a:graphicData uri="http://schemas.openxmlformats.org/drawingml/2006/chart">
            <c:chart xmlns:c="http://schemas.openxmlformats.org/drawingml/2006/chart" xmlns:r="http://schemas.openxmlformats.org/officeDocument/2006/relationships" r:id="rId4"/>
          </a:graphicData>
        </a:graphic>
      </p:graphicFrame>
      <p:pic>
        <p:nvPicPr>
          <p:cNvPr id="11" name="Picture 2"/>
          <p:cNvPicPr>
            <a:picLocks noChangeAspect="1" noChangeArrowheads="1"/>
          </p:cNvPicPr>
          <p:nvPr/>
        </p:nvPicPr>
        <p:blipFill>
          <a:blip r:embed="rId5" cstate="email">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8283105" y="3949419"/>
            <a:ext cx="443585" cy="9361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3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884368" y="2348880"/>
            <a:ext cx="1152128" cy="1152128"/>
          </a:xfrm>
          <a:prstGeom prst="rect">
            <a:avLst/>
          </a:prstGeom>
        </p:spPr>
      </p:pic>
      <p:pic>
        <p:nvPicPr>
          <p:cNvPr id="14" name="Imagen 11"/>
          <p:cNvPicPr>
            <a:picLocks noChangeAspect="1"/>
          </p:cNvPicPr>
          <p:nvPr/>
        </p:nvPicPr>
        <p:blipFill>
          <a:blip r:embed="rId8" cstate="print"/>
          <a:stretch>
            <a:fillRect/>
          </a:stretch>
        </p:blipFill>
        <p:spPr>
          <a:xfrm>
            <a:off x="7730923" y="5328572"/>
            <a:ext cx="1314517" cy="476692"/>
          </a:xfrm>
          <a:prstGeom prst="rect">
            <a:avLst/>
          </a:prstGeom>
        </p:spPr>
      </p:pic>
      <p:sp>
        <p:nvSpPr>
          <p:cNvPr id="15" name="CuadroTexto 12"/>
          <p:cNvSpPr txBox="1"/>
          <p:nvPr/>
        </p:nvSpPr>
        <p:spPr>
          <a:xfrm>
            <a:off x="5336649" y="2646244"/>
            <a:ext cx="2475711" cy="830997"/>
          </a:xfrm>
          <a:prstGeom prst="rect">
            <a:avLst/>
          </a:prstGeom>
          <a:noFill/>
        </p:spPr>
        <p:txBody>
          <a:bodyPr wrap="square" rtlCol="0">
            <a:spAutoFit/>
          </a:bodyPr>
          <a:lstStyle/>
          <a:p>
            <a:pPr algn="ctr"/>
            <a:r>
              <a:rPr lang="es-MX" sz="1600" dirty="0" smtClean="0">
                <a:latin typeface="Arial" panose="020B0604020202020204" pitchFamily="34" charset="0"/>
                <a:cs typeface="Arial" panose="020B0604020202020204" pitchFamily="34" charset="0"/>
              </a:rPr>
              <a:t>84% de automóviles: (USD 273 millones al mundo)</a:t>
            </a:r>
            <a:endParaRPr lang="es-MX" sz="1600" dirty="0">
              <a:latin typeface="Arial" panose="020B0604020202020204" pitchFamily="34" charset="0"/>
              <a:cs typeface="Arial" panose="020B0604020202020204" pitchFamily="34" charset="0"/>
            </a:endParaRPr>
          </a:p>
        </p:txBody>
      </p:sp>
      <p:sp>
        <p:nvSpPr>
          <p:cNvPr id="16" name="CuadroTexto 13"/>
          <p:cNvSpPr txBox="1"/>
          <p:nvPr/>
        </p:nvSpPr>
        <p:spPr>
          <a:xfrm>
            <a:off x="5643268" y="3945830"/>
            <a:ext cx="2241100" cy="830997"/>
          </a:xfrm>
          <a:prstGeom prst="rect">
            <a:avLst/>
          </a:prstGeom>
          <a:noFill/>
        </p:spPr>
        <p:txBody>
          <a:bodyPr wrap="square" rtlCol="0">
            <a:spAutoFit/>
          </a:bodyPr>
          <a:lstStyle/>
          <a:p>
            <a:pPr algn="ctr"/>
            <a:r>
              <a:rPr lang="es-MX" sz="1600" dirty="0" smtClean="0">
                <a:latin typeface="Arial" panose="020B0604020202020204" pitchFamily="34" charset="0"/>
                <a:cs typeface="Arial" panose="020B0604020202020204" pitchFamily="34" charset="0"/>
              </a:rPr>
              <a:t>39% de cosméticos: (USD 459 millones al mundo)</a:t>
            </a:r>
            <a:endParaRPr lang="es-MX" sz="1600" dirty="0">
              <a:latin typeface="Arial" panose="020B0604020202020204" pitchFamily="34" charset="0"/>
              <a:cs typeface="Arial" panose="020B0604020202020204" pitchFamily="34" charset="0"/>
            </a:endParaRPr>
          </a:p>
        </p:txBody>
      </p:sp>
      <p:sp>
        <p:nvSpPr>
          <p:cNvPr id="20" name="CuadroTexto 15"/>
          <p:cNvSpPr txBox="1"/>
          <p:nvPr/>
        </p:nvSpPr>
        <p:spPr>
          <a:xfrm>
            <a:off x="5498985" y="5158933"/>
            <a:ext cx="2200937" cy="830997"/>
          </a:xfrm>
          <a:prstGeom prst="rect">
            <a:avLst/>
          </a:prstGeom>
          <a:noFill/>
        </p:spPr>
        <p:txBody>
          <a:bodyPr wrap="square" rtlCol="0">
            <a:spAutoFit/>
          </a:bodyPr>
          <a:lstStyle/>
          <a:p>
            <a:pPr algn="ctr"/>
            <a:r>
              <a:rPr lang="es-MX" sz="1600" dirty="0" smtClean="0">
                <a:latin typeface="Arial" panose="020B0604020202020204" pitchFamily="34" charset="0"/>
                <a:cs typeface="Arial" panose="020B0604020202020204" pitchFamily="34" charset="0"/>
              </a:rPr>
              <a:t>27% de papel: USD (602 millones al mundo)</a:t>
            </a:r>
            <a:endParaRPr lang="es-MX" sz="1600" dirty="0">
              <a:latin typeface="Arial" panose="020B0604020202020204" pitchFamily="34" charset="0"/>
              <a:cs typeface="Arial" panose="020B0604020202020204" pitchFamily="34" charset="0"/>
            </a:endParaRPr>
          </a:p>
        </p:txBody>
      </p:sp>
      <p:sp>
        <p:nvSpPr>
          <p:cNvPr id="21" name="CuadroTexto 16"/>
          <p:cNvSpPr txBox="1"/>
          <p:nvPr/>
        </p:nvSpPr>
        <p:spPr>
          <a:xfrm>
            <a:off x="5183782" y="1556792"/>
            <a:ext cx="3852714" cy="584775"/>
          </a:xfrm>
          <a:prstGeom prst="rect">
            <a:avLst/>
          </a:prstGeom>
          <a:noFill/>
        </p:spPr>
        <p:txBody>
          <a:bodyPr wrap="square" rtlCol="0">
            <a:spAutoFit/>
          </a:bodyPr>
          <a:lstStyle/>
          <a:p>
            <a:pPr algn="ctr">
              <a:defRPr lang="en-US" sz="1600" b="1" i="0" u="none" strike="noStrike" kern="1200" baseline="0">
                <a:solidFill>
                  <a:srgbClr val="595959"/>
                </a:solidFill>
                <a:latin typeface="Arial"/>
                <a:ea typeface="+mn-ea"/>
                <a:cs typeface="Arial"/>
              </a:defRPr>
            </a:pPr>
            <a:r>
              <a:rPr lang="es-MX" sz="1600" b="1" dirty="0">
                <a:solidFill>
                  <a:srgbClr val="595959"/>
                </a:solidFill>
                <a:latin typeface="Arial"/>
                <a:cs typeface="Arial"/>
              </a:rPr>
              <a:t>De total exportado por Colombia al mundo CL, MX y PE compran:</a:t>
            </a:r>
          </a:p>
        </p:txBody>
      </p:sp>
      <p:pic>
        <p:nvPicPr>
          <p:cNvPr id="17" name="Picture 8"/>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4 Rectángulo"/>
          <p:cNvSpPr/>
          <p:nvPr/>
        </p:nvSpPr>
        <p:spPr>
          <a:xfrm>
            <a:off x="-36512" y="404664"/>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CL, MX, PE, destino de las exportaciones CO</a:t>
            </a:r>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4549967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6512" y="926709"/>
            <a:ext cx="9217527" cy="49505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ángulo 1"/>
          <p:cNvSpPr/>
          <p:nvPr/>
        </p:nvSpPr>
        <p:spPr>
          <a:xfrm>
            <a:off x="1043608" y="46365"/>
            <a:ext cx="7128792" cy="830997"/>
          </a:xfrm>
          <a:prstGeom prst="rect">
            <a:avLst/>
          </a:prstGeom>
        </p:spPr>
        <p:txBody>
          <a:bodyPr wrap="square">
            <a:spAutoFit/>
          </a:bodyPr>
          <a:lstStyle/>
          <a:p>
            <a:pPr algn="ctr" eaLnBrk="1" hangingPunct="1"/>
            <a:r>
              <a:rPr lang="es-CO" sz="4800" b="1" dirty="0" smtClean="0"/>
              <a:t>La Alianza del Pacífico</a:t>
            </a:r>
            <a:endParaRPr lang="es-CO" sz="4800" b="1" dirty="0"/>
          </a:p>
        </p:txBody>
      </p:sp>
    </p:spTree>
    <p:extLst>
      <p:ext uri="{BB962C8B-B14F-4D97-AF65-F5344CB8AC3E}">
        <p14:creationId xmlns:p14="http://schemas.microsoft.com/office/powerpoint/2010/main" xmlns="" val="2699223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 Gráfico"/>
          <p:cNvGraphicFramePr>
            <a:graphicFrameLocks/>
          </p:cNvGraphicFramePr>
          <p:nvPr>
            <p:extLst>
              <p:ext uri="{D42A27DB-BD31-4B8C-83A1-F6EECF244321}">
                <p14:modId xmlns:p14="http://schemas.microsoft.com/office/powerpoint/2010/main" xmlns="" val="3831960691"/>
              </p:ext>
            </p:extLst>
          </p:nvPr>
        </p:nvGraphicFramePr>
        <p:xfrm>
          <a:off x="0" y="1261651"/>
          <a:ext cx="5279777" cy="2440507"/>
        </p:xfrm>
        <a:graphic>
          <a:graphicData uri="http://schemas.openxmlformats.org/drawingml/2006/chart">
            <c:chart xmlns:c="http://schemas.openxmlformats.org/drawingml/2006/chart" xmlns:r="http://schemas.openxmlformats.org/officeDocument/2006/relationships" r:id="rId3"/>
          </a:graphicData>
        </a:graphic>
      </p:graphicFrame>
      <p:sp>
        <p:nvSpPr>
          <p:cNvPr id="18" name="1 CuadroTexto"/>
          <p:cNvSpPr txBox="1">
            <a:spLocks noChangeArrowheads="1"/>
          </p:cNvSpPr>
          <p:nvPr/>
        </p:nvSpPr>
        <p:spPr bwMode="auto">
          <a:xfrm>
            <a:off x="4283968" y="1700808"/>
            <a:ext cx="4680520" cy="1708160"/>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a:buChar char="•"/>
              <a:defRPr/>
            </a:pPr>
            <a:r>
              <a:rPr lang="es-MX" altLang="es-CO" sz="1500" dirty="0" smtClean="0">
                <a:ea typeface="+mn-ea"/>
              </a:rPr>
              <a:t>Es el octavo mayor exportador del mundo y a</a:t>
            </a:r>
            <a:r>
              <a:rPr lang="es-ES" sz="1500" dirty="0" smtClean="0">
                <a:ea typeface="+mn-ea"/>
              </a:rPr>
              <a:t>barca el 49% del comercio de la región con el mundo </a:t>
            </a:r>
            <a:r>
              <a:rPr lang="es-ES" sz="1100" dirty="0" smtClean="0">
                <a:ea typeface="+mn-ea"/>
              </a:rPr>
              <a:t>(América Latina y el Caribe)</a:t>
            </a:r>
          </a:p>
          <a:p>
            <a:pPr marL="285750" indent="-285750" eaLnBrk="1" hangingPunct="1">
              <a:buFont typeface="Arial"/>
              <a:buChar char="•"/>
              <a:defRPr/>
            </a:pPr>
            <a:endParaRPr lang="es-ES" sz="1500" dirty="0" smtClean="0"/>
          </a:p>
          <a:p>
            <a:pPr marL="285750" indent="-285750" eaLnBrk="1" hangingPunct="1">
              <a:buFont typeface="Arial"/>
              <a:buChar char="•"/>
              <a:defRPr/>
            </a:pPr>
            <a:r>
              <a:rPr lang="es-ES" sz="1500" dirty="0" smtClean="0"/>
              <a:t>Recibe </a:t>
            </a:r>
            <a:r>
              <a:rPr lang="es-ES" sz="1500" dirty="0"/>
              <a:t>la mitad de la IED que </a:t>
            </a:r>
            <a:r>
              <a:rPr lang="es-ES" sz="1500" dirty="0" smtClean="0"/>
              <a:t>llega a América Latina y el Caribe</a:t>
            </a:r>
            <a:endParaRPr lang="es-ES" sz="1500" dirty="0"/>
          </a:p>
          <a:p>
            <a:pPr eaLnBrk="1" hangingPunct="1">
              <a:defRPr/>
            </a:pPr>
            <a:endParaRPr lang="es-ES" sz="1500" i="1" dirty="0" smtClean="0">
              <a:effectLst>
                <a:outerShdw blurRad="38100" dist="38100" dir="2700000" algn="tl">
                  <a:srgbClr val="000000">
                    <a:alpha val="43137"/>
                  </a:srgbClr>
                </a:outerShdw>
              </a:effectLst>
              <a:ea typeface="+mn-ea"/>
            </a:endParaRPr>
          </a:p>
        </p:txBody>
      </p:sp>
      <p:graphicFrame>
        <p:nvGraphicFramePr>
          <p:cNvPr id="19" name="5 Gráfico"/>
          <p:cNvGraphicFramePr/>
          <p:nvPr>
            <p:extLst>
              <p:ext uri="{D42A27DB-BD31-4B8C-83A1-F6EECF244321}">
                <p14:modId xmlns:p14="http://schemas.microsoft.com/office/powerpoint/2010/main" xmlns="" val="914051920"/>
              </p:ext>
            </p:extLst>
          </p:nvPr>
        </p:nvGraphicFramePr>
        <p:xfrm>
          <a:off x="-136761" y="4103786"/>
          <a:ext cx="4343749" cy="2754214"/>
        </p:xfrm>
        <a:graphic>
          <a:graphicData uri="http://schemas.openxmlformats.org/drawingml/2006/chart">
            <c:chart xmlns:c="http://schemas.openxmlformats.org/drawingml/2006/chart" xmlns:r="http://schemas.openxmlformats.org/officeDocument/2006/relationships" r:id="rId4"/>
          </a:graphicData>
        </a:graphic>
      </p:graphicFrame>
      <p:sp>
        <p:nvSpPr>
          <p:cNvPr id="22" name="3 Rectángulo"/>
          <p:cNvSpPr>
            <a:spLocks noChangeArrowheads="1"/>
          </p:cNvSpPr>
          <p:nvPr/>
        </p:nvSpPr>
        <p:spPr bwMode="auto">
          <a:xfrm>
            <a:off x="35496" y="3933056"/>
            <a:ext cx="35283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ES" sz="1200" b="1" dirty="0" smtClean="0"/>
              <a:t>Distribución IED Regional - 2013</a:t>
            </a:r>
            <a:endParaRPr lang="es-CO" sz="1200" b="1" dirty="0"/>
          </a:p>
        </p:txBody>
      </p:sp>
      <p:graphicFrame>
        <p:nvGraphicFramePr>
          <p:cNvPr id="10" name="Gráfico 9"/>
          <p:cNvGraphicFramePr>
            <a:graphicFrameLocks/>
          </p:cNvGraphicFramePr>
          <p:nvPr>
            <p:extLst>
              <p:ext uri="{D42A27DB-BD31-4B8C-83A1-F6EECF244321}">
                <p14:modId xmlns:p14="http://schemas.microsoft.com/office/powerpoint/2010/main" xmlns="" val="2247229264"/>
              </p:ext>
            </p:extLst>
          </p:nvPr>
        </p:nvGraphicFramePr>
        <p:xfrm>
          <a:off x="3671392" y="3789040"/>
          <a:ext cx="5472608" cy="306896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8"/>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4 Rectángulo"/>
          <p:cNvSpPr/>
          <p:nvPr/>
        </p:nvSpPr>
        <p:spPr>
          <a:xfrm>
            <a:off x="-36512" y="404664"/>
            <a:ext cx="4896544"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Octava economía mundial</a:t>
            </a:r>
            <a:endParaRPr lang="es-CO" dirty="0">
              <a:solidFill>
                <a:schemeClr val="bg1"/>
              </a:solidFill>
              <a:latin typeface="Futura Std Book" pitchFamily="34" charset="0"/>
              <a:ea typeface="ＭＳ Ｐゴシック" charset="0"/>
            </a:endParaRPr>
          </a:p>
        </p:txBody>
      </p:sp>
      <p:sp>
        <p:nvSpPr>
          <p:cNvPr id="2" name="1 CuadroTexto"/>
          <p:cNvSpPr txBox="1"/>
          <p:nvPr/>
        </p:nvSpPr>
        <p:spPr>
          <a:xfrm>
            <a:off x="-36512" y="6597352"/>
            <a:ext cx="3600400" cy="307777"/>
          </a:xfrm>
          <a:prstGeom prst="rect">
            <a:avLst/>
          </a:prstGeom>
          <a:noFill/>
        </p:spPr>
        <p:txBody>
          <a:bodyPr wrap="square" rtlCol="0">
            <a:spAutoFit/>
          </a:bodyPr>
          <a:lstStyle/>
          <a:p>
            <a:r>
              <a:rPr lang="es-MX" sz="1400" dirty="0" smtClean="0"/>
              <a:t>Fuentes: UNCTAD y </a:t>
            </a:r>
            <a:r>
              <a:rPr lang="es-MX" sz="1400" dirty="0" err="1" smtClean="0"/>
              <a:t>trademap</a:t>
            </a:r>
            <a:r>
              <a:rPr lang="es-MX" sz="1400" dirty="0" smtClean="0"/>
              <a:t> </a:t>
            </a:r>
            <a:endParaRPr lang="en-GB" sz="1400" dirty="0"/>
          </a:p>
        </p:txBody>
      </p:sp>
    </p:spTree>
    <p:extLst>
      <p:ext uri="{BB962C8B-B14F-4D97-AF65-F5344CB8AC3E}">
        <p14:creationId xmlns:p14="http://schemas.microsoft.com/office/powerpoint/2010/main" xmlns="" val="1954777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sp>
        <p:nvSpPr>
          <p:cNvPr id="39" name="Rectángulo 38"/>
          <p:cNvSpPr/>
          <p:nvPr/>
        </p:nvSpPr>
        <p:spPr>
          <a:xfrm>
            <a:off x="539552" y="1916832"/>
            <a:ext cx="1800200" cy="432048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2" name="Rectángulo 41"/>
          <p:cNvSpPr/>
          <p:nvPr/>
        </p:nvSpPr>
        <p:spPr>
          <a:xfrm>
            <a:off x="755576" y="2132856"/>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7" name="Rectángulo 46"/>
          <p:cNvSpPr/>
          <p:nvPr/>
        </p:nvSpPr>
        <p:spPr>
          <a:xfrm>
            <a:off x="755576" y="3501008"/>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8" name="Rectángulo 47"/>
          <p:cNvSpPr/>
          <p:nvPr/>
        </p:nvSpPr>
        <p:spPr>
          <a:xfrm>
            <a:off x="755576" y="4941168"/>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3" name="CuadroTexto 2"/>
          <p:cNvSpPr txBox="1"/>
          <p:nvPr/>
        </p:nvSpPr>
        <p:spPr>
          <a:xfrm>
            <a:off x="1115616" y="2350621"/>
            <a:ext cx="1656184" cy="646331"/>
          </a:xfrm>
          <a:prstGeom prst="rect">
            <a:avLst/>
          </a:prstGeom>
          <a:noFill/>
        </p:spPr>
        <p:txBody>
          <a:bodyPr wrap="square" rtlCol="0">
            <a:spAutoFit/>
          </a:bodyPr>
          <a:lstStyle/>
          <a:p>
            <a:r>
              <a:rPr lang="es-ES" b="1" dirty="0" smtClean="0"/>
              <a:t>Vinculación comercial</a:t>
            </a:r>
            <a:endParaRPr lang="es-ES" b="1" dirty="0"/>
          </a:p>
        </p:txBody>
      </p:sp>
      <p:sp>
        <p:nvSpPr>
          <p:cNvPr id="49" name="CuadroTexto 48"/>
          <p:cNvSpPr txBox="1"/>
          <p:nvPr/>
        </p:nvSpPr>
        <p:spPr>
          <a:xfrm>
            <a:off x="1115616" y="3718773"/>
            <a:ext cx="1656184" cy="646331"/>
          </a:xfrm>
          <a:prstGeom prst="rect">
            <a:avLst/>
          </a:prstGeom>
          <a:noFill/>
        </p:spPr>
        <p:txBody>
          <a:bodyPr wrap="square" rtlCol="0">
            <a:spAutoFit/>
          </a:bodyPr>
          <a:lstStyle/>
          <a:p>
            <a:r>
              <a:rPr lang="es-ES" b="1" dirty="0" smtClean="0"/>
              <a:t>Integración transversal</a:t>
            </a:r>
            <a:endParaRPr lang="es-ES" b="1" dirty="0"/>
          </a:p>
        </p:txBody>
      </p:sp>
      <p:sp>
        <p:nvSpPr>
          <p:cNvPr id="50" name="CuadroTexto 49"/>
          <p:cNvSpPr txBox="1"/>
          <p:nvPr/>
        </p:nvSpPr>
        <p:spPr>
          <a:xfrm>
            <a:off x="1187624" y="5158933"/>
            <a:ext cx="1656184" cy="646331"/>
          </a:xfrm>
          <a:prstGeom prst="rect">
            <a:avLst/>
          </a:prstGeom>
          <a:noFill/>
        </p:spPr>
        <p:txBody>
          <a:bodyPr wrap="square" rtlCol="0">
            <a:spAutoFit/>
          </a:bodyPr>
          <a:lstStyle/>
          <a:p>
            <a:r>
              <a:rPr lang="es-ES" b="1" dirty="0" smtClean="0"/>
              <a:t>Nuevas iniciativas</a:t>
            </a:r>
            <a:endParaRPr lang="es-ES" b="1" dirty="0"/>
          </a:p>
        </p:txBody>
      </p:sp>
      <p:sp>
        <p:nvSpPr>
          <p:cNvPr id="51" name="4 Rectángulo"/>
          <p:cNvSpPr/>
          <p:nvPr/>
        </p:nvSpPr>
        <p:spPr>
          <a:xfrm>
            <a:off x="539552" y="1547500"/>
            <a:ext cx="8352928" cy="369332"/>
          </a:xfrm>
          <a:prstGeom prst="rect">
            <a:avLst/>
          </a:prstGeom>
          <a:solidFill>
            <a:schemeClr val="bg1">
              <a:lumMod val="85000"/>
            </a:schemeClr>
          </a:solidFill>
        </p:spPr>
        <p:txBody>
          <a:bodyPr wrap="square">
            <a:spAutoFit/>
          </a:bodyPr>
          <a:lstStyle/>
          <a:p>
            <a:pPr algn="ctr"/>
            <a:r>
              <a:rPr lang="es-CO" b="1" dirty="0" smtClean="0">
                <a:solidFill>
                  <a:schemeClr val="tx1">
                    <a:lumMod val="75000"/>
                    <a:lumOff val="25000"/>
                  </a:schemeClr>
                </a:solidFill>
              </a:rPr>
              <a:t>Acuerdo Marco de la Alianza del Pacífico </a:t>
            </a:r>
            <a:endParaRPr lang="es-CO" b="1" dirty="0"/>
          </a:p>
        </p:txBody>
      </p:sp>
      <p:sp>
        <p:nvSpPr>
          <p:cNvPr id="53" name="4 Rectángulo"/>
          <p:cNvSpPr/>
          <p:nvPr/>
        </p:nvSpPr>
        <p:spPr>
          <a:xfrm>
            <a:off x="2771800" y="2268161"/>
            <a:ext cx="5184576" cy="584775"/>
          </a:xfrm>
          <a:prstGeom prst="rect">
            <a:avLst/>
          </a:prstGeom>
        </p:spPr>
        <p:txBody>
          <a:bodyPr wrap="square">
            <a:spAutoFit/>
          </a:bodyPr>
          <a:lstStyle/>
          <a:p>
            <a:pPr marL="285750" indent="-285750">
              <a:buFont typeface="Arial" panose="020B0604020202020204" pitchFamily="34" charset="0"/>
              <a:buChar char="•"/>
            </a:pPr>
            <a:r>
              <a:rPr lang="es-CO" sz="1600" dirty="0" smtClean="0">
                <a:solidFill>
                  <a:schemeClr val="tx1">
                    <a:lumMod val="75000"/>
                    <a:lumOff val="25000"/>
                  </a:schemeClr>
                </a:solidFill>
              </a:rPr>
              <a:t>Protocolo Comercial de la Alianza del Pacífico</a:t>
            </a:r>
          </a:p>
          <a:p>
            <a:pPr marL="285750" indent="-285750">
              <a:buFont typeface="Arial" panose="020B0604020202020204" pitchFamily="34" charset="0"/>
              <a:buChar char="•"/>
            </a:pPr>
            <a:r>
              <a:rPr lang="es-CO" sz="1600" dirty="0" smtClean="0">
                <a:solidFill>
                  <a:schemeClr val="tx1">
                    <a:lumMod val="75000"/>
                    <a:lumOff val="25000"/>
                  </a:schemeClr>
                </a:solidFill>
              </a:rPr>
              <a:t>Primer Protocolo Modificatorio al Acuerdo Comercial </a:t>
            </a:r>
          </a:p>
        </p:txBody>
      </p:sp>
      <p:sp>
        <p:nvSpPr>
          <p:cNvPr id="54" name="4 Rectángulo"/>
          <p:cNvSpPr/>
          <p:nvPr/>
        </p:nvSpPr>
        <p:spPr>
          <a:xfrm>
            <a:off x="2771800" y="3356992"/>
            <a:ext cx="3312368" cy="1323439"/>
          </a:xfrm>
          <a:prstGeom prst="rect">
            <a:avLst/>
          </a:prstGeom>
        </p:spPr>
        <p:txBody>
          <a:bodyPr wrap="square">
            <a:spAutoFit/>
          </a:bodyPr>
          <a:lstStyle/>
          <a:p>
            <a:pPr marL="285750" indent="-285750">
              <a:buFont typeface="Arial"/>
              <a:buChar char="•"/>
            </a:pPr>
            <a:r>
              <a:rPr lang="es-CO" sz="1600" dirty="0" smtClean="0">
                <a:solidFill>
                  <a:schemeClr val="tx1">
                    <a:lumMod val="75000"/>
                    <a:lumOff val="25000"/>
                  </a:schemeClr>
                </a:solidFill>
              </a:rPr>
              <a:t>Movimiento de personas</a:t>
            </a:r>
          </a:p>
          <a:p>
            <a:pPr marL="285750" indent="-285750">
              <a:buFont typeface="Arial"/>
              <a:buChar char="•"/>
            </a:pPr>
            <a:r>
              <a:rPr lang="es-CO" sz="1600" dirty="0" smtClean="0">
                <a:solidFill>
                  <a:schemeClr val="tx1">
                    <a:lumMod val="75000"/>
                    <a:lumOff val="25000"/>
                  </a:schemeClr>
                </a:solidFill>
              </a:rPr>
              <a:t>Promoción de exportaciones, inversión y turismo</a:t>
            </a:r>
          </a:p>
          <a:p>
            <a:pPr marL="285750" indent="-285750">
              <a:buFont typeface="Arial"/>
              <a:buChar char="•"/>
            </a:pPr>
            <a:r>
              <a:rPr lang="es-CO" sz="1600" dirty="0" smtClean="0">
                <a:solidFill>
                  <a:schemeClr val="tx1">
                    <a:lumMod val="75000"/>
                    <a:lumOff val="25000"/>
                  </a:schemeClr>
                </a:solidFill>
              </a:rPr>
              <a:t>VUCE</a:t>
            </a:r>
          </a:p>
          <a:p>
            <a:pPr marL="285750" indent="-285750">
              <a:buFont typeface="Arial"/>
              <a:buChar char="•"/>
            </a:pPr>
            <a:r>
              <a:rPr lang="es-CO" sz="1600" dirty="0" smtClean="0">
                <a:solidFill>
                  <a:schemeClr val="tx1">
                    <a:lumMod val="75000"/>
                    <a:lumOff val="25000"/>
                  </a:schemeClr>
                </a:solidFill>
              </a:rPr>
              <a:t>Propiedad Intelectual </a:t>
            </a:r>
          </a:p>
        </p:txBody>
      </p:sp>
      <p:sp>
        <p:nvSpPr>
          <p:cNvPr id="55" name="4 Rectángulo"/>
          <p:cNvSpPr/>
          <p:nvPr/>
        </p:nvSpPr>
        <p:spPr>
          <a:xfrm>
            <a:off x="6084167" y="3356992"/>
            <a:ext cx="2991255" cy="1323439"/>
          </a:xfrm>
          <a:prstGeom prst="rect">
            <a:avLst/>
          </a:prstGeom>
        </p:spPr>
        <p:txBody>
          <a:bodyPr wrap="square">
            <a:spAutoFit/>
          </a:bodyPr>
          <a:lstStyle/>
          <a:p>
            <a:pPr marL="285750" indent="-285750">
              <a:buFont typeface="Arial"/>
              <a:buChar char="•"/>
            </a:pPr>
            <a:r>
              <a:rPr lang="es-CO" sz="1600" dirty="0" smtClean="0">
                <a:solidFill>
                  <a:schemeClr val="tx1">
                    <a:lumMod val="75000"/>
                    <a:lumOff val="25000"/>
                  </a:schemeClr>
                </a:solidFill>
              </a:rPr>
              <a:t>Innovación</a:t>
            </a:r>
          </a:p>
          <a:p>
            <a:pPr marL="285750" indent="-285750">
              <a:buFont typeface="Arial"/>
              <a:buChar char="•"/>
            </a:pPr>
            <a:r>
              <a:rPr lang="es-CO" sz="1600" dirty="0" smtClean="0">
                <a:solidFill>
                  <a:schemeClr val="tx1">
                    <a:lumMod val="75000"/>
                    <a:lumOff val="25000"/>
                  </a:schemeClr>
                </a:solidFill>
              </a:rPr>
              <a:t>PYMES</a:t>
            </a:r>
          </a:p>
          <a:p>
            <a:pPr marL="285750" indent="-285750">
              <a:buFont typeface="Arial"/>
              <a:buChar char="•"/>
            </a:pPr>
            <a:r>
              <a:rPr lang="es-CO" sz="1600" dirty="0" smtClean="0">
                <a:solidFill>
                  <a:schemeClr val="tx1">
                    <a:lumMod val="75000"/>
                    <a:lumOff val="25000"/>
                  </a:schemeClr>
                </a:solidFill>
              </a:rPr>
              <a:t>Cooperación </a:t>
            </a:r>
          </a:p>
          <a:p>
            <a:pPr marL="285750" indent="-285750">
              <a:buFont typeface="Arial"/>
              <a:buChar char="•"/>
            </a:pPr>
            <a:r>
              <a:rPr lang="es-CO" sz="1600" dirty="0" smtClean="0">
                <a:solidFill>
                  <a:schemeClr val="tx1">
                    <a:lumMod val="75000"/>
                    <a:lumOff val="25000"/>
                  </a:schemeClr>
                </a:solidFill>
              </a:rPr>
              <a:t>Asuntos regulatorios </a:t>
            </a:r>
          </a:p>
          <a:p>
            <a:pPr marL="285750" indent="-285750">
              <a:buFont typeface="Arial"/>
              <a:buChar char="•"/>
            </a:pPr>
            <a:r>
              <a:rPr lang="es-CO" sz="1600" dirty="0" smtClean="0">
                <a:solidFill>
                  <a:schemeClr val="tx1">
                    <a:lumMod val="75000"/>
                    <a:lumOff val="25000"/>
                  </a:schemeClr>
                </a:solidFill>
              </a:rPr>
              <a:t>Relacionamiento externo</a:t>
            </a:r>
          </a:p>
        </p:txBody>
      </p:sp>
      <p:sp>
        <p:nvSpPr>
          <p:cNvPr id="56" name="4 Rectángulo"/>
          <p:cNvSpPr/>
          <p:nvPr/>
        </p:nvSpPr>
        <p:spPr>
          <a:xfrm>
            <a:off x="2843808" y="5085184"/>
            <a:ext cx="4968552" cy="1077218"/>
          </a:xfrm>
          <a:prstGeom prst="rect">
            <a:avLst/>
          </a:prstGeom>
        </p:spPr>
        <p:txBody>
          <a:bodyPr wrap="square">
            <a:spAutoFit/>
          </a:bodyPr>
          <a:lstStyle/>
          <a:p>
            <a:pPr marL="285750" indent="-285750">
              <a:buFont typeface="Arial"/>
              <a:buChar char="•"/>
            </a:pPr>
            <a:r>
              <a:rPr lang="es-CO" sz="1600" dirty="0" smtClean="0">
                <a:solidFill>
                  <a:schemeClr val="tx1">
                    <a:lumMod val="75000"/>
                    <a:lumOff val="25000"/>
                  </a:schemeClr>
                </a:solidFill>
              </a:rPr>
              <a:t>Facilitación del Comercio </a:t>
            </a:r>
          </a:p>
          <a:p>
            <a:pPr marL="285750" indent="-285750">
              <a:buFont typeface="Arial"/>
              <a:buChar char="•"/>
            </a:pPr>
            <a:r>
              <a:rPr lang="es-CO" sz="1600" dirty="0" smtClean="0">
                <a:solidFill>
                  <a:schemeClr val="tx1">
                    <a:lumMod val="75000"/>
                    <a:lumOff val="25000"/>
                  </a:schemeClr>
                </a:solidFill>
              </a:rPr>
              <a:t>Transparencia fiscal </a:t>
            </a:r>
          </a:p>
          <a:p>
            <a:pPr marL="285750" indent="-285750">
              <a:buFont typeface="Arial"/>
              <a:buChar char="•"/>
            </a:pPr>
            <a:r>
              <a:rPr lang="es-CO" sz="1600" dirty="0" smtClean="0">
                <a:solidFill>
                  <a:schemeClr val="tx1">
                    <a:lumMod val="75000"/>
                    <a:lumOff val="25000"/>
                  </a:schemeClr>
                </a:solidFill>
              </a:rPr>
              <a:t>Educación </a:t>
            </a:r>
          </a:p>
          <a:p>
            <a:pPr marL="285750" indent="-285750">
              <a:buFont typeface="Arial"/>
              <a:buChar char="•"/>
            </a:pPr>
            <a:r>
              <a:rPr lang="es-CO" sz="1600" dirty="0" smtClean="0">
                <a:solidFill>
                  <a:schemeClr val="tx1">
                    <a:lumMod val="75000"/>
                    <a:lumOff val="25000"/>
                  </a:schemeClr>
                </a:solidFill>
              </a:rPr>
              <a:t>Cultura </a:t>
            </a:r>
          </a:p>
        </p:txBody>
      </p:sp>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4 Rectángulo"/>
          <p:cNvSpPr/>
          <p:nvPr/>
        </p:nvSpPr>
        <p:spPr>
          <a:xfrm>
            <a:off x="35496" y="332656"/>
            <a:ext cx="3240360" cy="1015663"/>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a:solidFill>
                  <a:schemeClr val="bg1"/>
                </a:solidFill>
                <a:latin typeface="Futura Std Book" pitchFamily="34" charset="0"/>
                <a:ea typeface="ＭＳ Ｐゴシック" charset="0"/>
              </a:rPr>
              <a:t>M</a:t>
            </a:r>
            <a:r>
              <a:rPr lang="es-CO" dirty="0" smtClean="0">
                <a:solidFill>
                  <a:schemeClr val="bg1"/>
                </a:solidFill>
                <a:latin typeface="Futura Std Book" pitchFamily="34" charset="0"/>
                <a:ea typeface="ＭＳ Ｐゴシック" charset="0"/>
              </a:rPr>
              <a:t>ecanismo de integración profunda</a:t>
            </a:r>
            <a:endParaRPr lang="es-CO" dirty="0">
              <a:solidFill>
                <a:schemeClr val="bg1"/>
              </a:solidFill>
              <a:latin typeface="Futura Std Book" pitchFamily="34" charset="0"/>
              <a:ea typeface="ＭＳ Ｐゴシック" charset="0"/>
            </a:endParaRPr>
          </a:p>
        </p:txBody>
      </p:sp>
      <p:sp>
        <p:nvSpPr>
          <p:cNvPr id="2" name="1 Rectángulo"/>
          <p:cNvSpPr/>
          <p:nvPr/>
        </p:nvSpPr>
        <p:spPr>
          <a:xfrm>
            <a:off x="6102424" y="5201324"/>
            <a:ext cx="2286000" cy="1107996"/>
          </a:xfrm>
          <a:prstGeom prst="rect">
            <a:avLst/>
          </a:prstGeom>
        </p:spPr>
        <p:txBody>
          <a:bodyPr wrap="square">
            <a:spAutoFit/>
          </a:bodyPr>
          <a:lstStyle/>
          <a:p>
            <a:pPr marL="285750" indent="-285750">
              <a:buFont typeface="Arial"/>
              <a:buChar char="•"/>
            </a:pPr>
            <a:r>
              <a:rPr lang="es-CO" sz="1600" dirty="0">
                <a:solidFill>
                  <a:schemeClr val="tx1">
                    <a:lumMod val="75000"/>
                    <a:lumOff val="25000"/>
                  </a:schemeClr>
                </a:solidFill>
              </a:rPr>
              <a:t>Movimiento de capitales y el Mercado Integrado Latinoamericano</a:t>
            </a:r>
          </a:p>
        </p:txBody>
      </p:sp>
    </p:spTree>
    <p:extLst>
      <p:ext uri="{BB962C8B-B14F-4D97-AF65-F5344CB8AC3E}">
        <p14:creationId xmlns:p14="http://schemas.microsoft.com/office/powerpoint/2010/main" xmlns="" val="49491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
          <p:cNvSpPr/>
          <p:nvPr/>
        </p:nvSpPr>
        <p:spPr>
          <a:xfrm>
            <a:off x="1494515" y="1772816"/>
            <a:ext cx="7397965" cy="4248472"/>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s-ES" dirty="0"/>
          </a:p>
        </p:txBody>
      </p:sp>
      <p:sp>
        <p:nvSpPr>
          <p:cNvPr id="18" name="Triángulo rectángulo 3"/>
          <p:cNvSpPr/>
          <p:nvPr/>
        </p:nvSpPr>
        <p:spPr>
          <a:xfrm>
            <a:off x="1691680" y="1412776"/>
            <a:ext cx="2736304" cy="4608512"/>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Triángulo rectángulo 5"/>
          <p:cNvSpPr/>
          <p:nvPr/>
        </p:nvSpPr>
        <p:spPr>
          <a:xfrm rot="5400000">
            <a:off x="1689447" y="1428901"/>
            <a:ext cx="1368151" cy="1911966"/>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73233" y="6039369"/>
            <a:ext cx="3135271" cy="846015"/>
          </a:xfrm>
          <a:prstGeom prst="rect">
            <a:avLst/>
          </a:prstGeom>
        </p:spPr>
      </p:pic>
      <p:sp>
        <p:nvSpPr>
          <p:cNvPr id="39" name="Rectángulo 38"/>
          <p:cNvSpPr/>
          <p:nvPr/>
        </p:nvSpPr>
        <p:spPr>
          <a:xfrm>
            <a:off x="539552" y="1700808"/>
            <a:ext cx="1800200" cy="4320480"/>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2" name="Rectángulo 41"/>
          <p:cNvSpPr/>
          <p:nvPr/>
        </p:nvSpPr>
        <p:spPr>
          <a:xfrm>
            <a:off x="755576" y="1988840"/>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7" name="Rectángulo 46"/>
          <p:cNvSpPr/>
          <p:nvPr/>
        </p:nvSpPr>
        <p:spPr>
          <a:xfrm>
            <a:off x="755576" y="3356992"/>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8" name="Rectángulo 47"/>
          <p:cNvSpPr/>
          <p:nvPr/>
        </p:nvSpPr>
        <p:spPr>
          <a:xfrm>
            <a:off x="755576" y="4797152"/>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3" name="CuadroTexto 2"/>
          <p:cNvSpPr txBox="1"/>
          <p:nvPr/>
        </p:nvSpPr>
        <p:spPr>
          <a:xfrm>
            <a:off x="971600" y="2132856"/>
            <a:ext cx="1656184" cy="707886"/>
          </a:xfrm>
          <a:prstGeom prst="rect">
            <a:avLst/>
          </a:prstGeom>
          <a:noFill/>
        </p:spPr>
        <p:txBody>
          <a:bodyPr wrap="square" rtlCol="0">
            <a:spAutoFit/>
          </a:bodyPr>
          <a:lstStyle/>
          <a:p>
            <a:r>
              <a:rPr lang="es-ES" sz="2000" b="1" dirty="0" smtClean="0"/>
              <a:t>Vinculación comercial</a:t>
            </a:r>
            <a:endParaRPr lang="es-ES" sz="2000" b="1" dirty="0"/>
          </a:p>
        </p:txBody>
      </p:sp>
      <p:sp>
        <p:nvSpPr>
          <p:cNvPr id="49" name="CuadroTexto 48"/>
          <p:cNvSpPr txBox="1"/>
          <p:nvPr/>
        </p:nvSpPr>
        <p:spPr>
          <a:xfrm>
            <a:off x="1115616" y="3574757"/>
            <a:ext cx="1656184" cy="646331"/>
          </a:xfrm>
          <a:prstGeom prst="rect">
            <a:avLst/>
          </a:prstGeom>
          <a:noFill/>
        </p:spPr>
        <p:txBody>
          <a:bodyPr wrap="square" rtlCol="0">
            <a:spAutoFit/>
          </a:bodyPr>
          <a:lstStyle/>
          <a:p>
            <a:r>
              <a:rPr lang="es-ES" dirty="0" smtClean="0">
                <a:solidFill>
                  <a:schemeClr val="tx1">
                    <a:lumMod val="65000"/>
                    <a:lumOff val="35000"/>
                  </a:schemeClr>
                </a:solidFill>
              </a:rPr>
              <a:t>Integración transversal</a:t>
            </a:r>
            <a:endParaRPr lang="es-ES" dirty="0">
              <a:solidFill>
                <a:schemeClr val="tx1">
                  <a:lumMod val="65000"/>
                  <a:lumOff val="35000"/>
                </a:schemeClr>
              </a:solidFill>
            </a:endParaRPr>
          </a:p>
        </p:txBody>
      </p:sp>
      <p:sp>
        <p:nvSpPr>
          <p:cNvPr id="50" name="CuadroTexto 49"/>
          <p:cNvSpPr txBox="1"/>
          <p:nvPr/>
        </p:nvSpPr>
        <p:spPr>
          <a:xfrm>
            <a:off x="1187624" y="5014917"/>
            <a:ext cx="1656184" cy="646331"/>
          </a:xfrm>
          <a:prstGeom prst="rect">
            <a:avLst/>
          </a:prstGeom>
          <a:noFill/>
        </p:spPr>
        <p:txBody>
          <a:bodyPr wrap="square" rtlCol="0">
            <a:spAutoFit/>
          </a:bodyPr>
          <a:lstStyle/>
          <a:p>
            <a:r>
              <a:rPr lang="es-ES" dirty="0" smtClean="0">
                <a:solidFill>
                  <a:schemeClr val="tx1">
                    <a:lumMod val="65000"/>
                    <a:lumOff val="35000"/>
                  </a:schemeClr>
                </a:solidFill>
              </a:rPr>
              <a:t>Nuevas iniciativas</a:t>
            </a:r>
            <a:endParaRPr lang="es-ES" dirty="0">
              <a:solidFill>
                <a:schemeClr val="tx1">
                  <a:lumMod val="65000"/>
                  <a:lumOff val="35000"/>
                </a:schemeClr>
              </a:solidFill>
            </a:endParaRPr>
          </a:p>
        </p:txBody>
      </p:sp>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4 Rectángulo"/>
          <p:cNvSpPr/>
          <p:nvPr/>
        </p:nvSpPr>
        <p:spPr>
          <a:xfrm>
            <a:off x="-36512" y="458088"/>
            <a:ext cx="3384376"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VInculación comercial </a:t>
            </a:r>
            <a:endParaRPr lang="es-CO" dirty="0">
              <a:solidFill>
                <a:schemeClr val="bg1"/>
              </a:solidFill>
              <a:latin typeface="Futura Std Book" pitchFamily="34" charset="0"/>
              <a:ea typeface="ＭＳ Ｐゴシック" charset="0"/>
            </a:endParaRPr>
          </a:p>
        </p:txBody>
      </p:sp>
      <p:sp>
        <p:nvSpPr>
          <p:cNvPr id="26" name="4 Rectángulo"/>
          <p:cNvSpPr/>
          <p:nvPr/>
        </p:nvSpPr>
        <p:spPr>
          <a:xfrm>
            <a:off x="539552" y="1331476"/>
            <a:ext cx="8352928" cy="369332"/>
          </a:xfrm>
          <a:prstGeom prst="rect">
            <a:avLst/>
          </a:prstGeom>
          <a:solidFill>
            <a:schemeClr val="bg1">
              <a:lumMod val="85000"/>
            </a:schemeClr>
          </a:solidFill>
        </p:spPr>
        <p:txBody>
          <a:bodyPr wrap="square">
            <a:spAutoFit/>
          </a:bodyPr>
          <a:lstStyle/>
          <a:p>
            <a:pPr algn="ctr"/>
            <a:r>
              <a:rPr lang="es-CO" b="1" dirty="0" smtClean="0">
                <a:solidFill>
                  <a:schemeClr val="tx1">
                    <a:lumMod val="75000"/>
                    <a:lumOff val="25000"/>
                  </a:schemeClr>
                </a:solidFill>
              </a:rPr>
              <a:t>Acuerdo Marco de la Alianza del Pacífico </a:t>
            </a:r>
            <a:endParaRPr lang="es-CO" b="1" dirty="0"/>
          </a:p>
        </p:txBody>
      </p:sp>
      <p:pic>
        <p:nvPicPr>
          <p:cNvPr id="20" name="Imagen 10"/>
          <p:cNvPicPr>
            <a:picLocks noChangeAspect="1"/>
          </p:cNvPicPr>
          <p:nvPr/>
        </p:nvPicPr>
        <p:blipFill>
          <a:blip r:embed="rId5" cstate="print"/>
          <a:stretch>
            <a:fillRect/>
          </a:stretch>
        </p:blipFill>
        <p:spPr>
          <a:xfrm>
            <a:off x="3375055" y="1772816"/>
            <a:ext cx="2017912" cy="2808312"/>
          </a:xfrm>
          <a:prstGeom prst="rect">
            <a:avLst/>
          </a:prstGeom>
        </p:spPr>
      </p:pic>
      <p:pic>
        <p:nvPicPr>
          <p:cNvPr id="21" name="Imagen 12"/>
          <p:cNvPicPr>
            <a:picLocks noChangeAspect="1"/>
          </p:cNvPicPr>
          <p:nvPr/>
        </p:nvPicPr>
        <p:blipFill>
          <a:blip r:embed="rId6" cstate="print"/>
          <a:stretch>
            <a:fillRect/>
          </a:stretch>
        </p:blipFill>
        <p:spPr>
          <a:xfrm>
            <a:off x="6712588" y="1772816"/>
            <a:ext cx="2035876" cy="2808312"/>
          </a:xfrm>
          <a:prstGeom prst="rect">
            <a:avLst/>
          </a:prstGeom>
        </p:spPr>
      </p:pic>
      <p:sp>
        <p:nvSpPr>
          <p:cNvPr id="23" name="58 Flecha derecha"/>
          <p:cNvSpPr/>
          <p:nvPr/>
        </p:nvSpPr>
        <p:spPr>
          <a:xfrm>
            <a:off x="5652120" y="2729040"/>
            <a:ext cx="936104" cy="720080"/>
          </a:xfrm>
          <a:prstGeom prst="rightArrow">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27" name="Rectángulo 13"/>
          <p:cNvSpPr/>
          <p:nvPr/>
        </p:nvSpPr>
        <p:spPr>
          <a:xfrm>
            <a:off x="4211960" y="4581128"/>
            <a:ext cx="5112568" cy="1323439"/>
          </a:xfrm>
          <a:prstGeom prst="rect">
            <a:avLst/>
          </a:prstGeom>
        </p:spPr>
        <p:txBody>
          <a:bodyPr wrap="square">
            <a:spAutoFit/>
          </a:bodyPr>
          <a:lstStyle/>
          <a:p>
            <a:pPr marL="285750" lvl="0" indent="-285750">
              <a:buFont typeface="Arial"/>
              <a:buChar char="•"/>
            </a:pPr>
            <a:r>
              <a:rPr lang="es-ES_tradnl" sz="1600" dirty="0"/>
              <a:t>La </a:t>
            </a:r>
            <a:r>
              <a:rPr lang="es-ES_tradnl" sz="1600" b="1" dirty="0"/>
              <a:t>armonización de normas </a:t>
            </a:r>
            <a:r>
              <a:rPr lang="es-ES_tradnl" sz="1600" dirty="0"/>
              <a:t>y disposiciones simplifica las reglas de </a:t>
            </a:r>
            <a:r>
              <a:rPr lang="es-ES_tradnl" sz="1600" dirty="0" smtClean="0"/>
              <a:t>juego</a:t>
            </a:r>
          </a:p>
          <a:p>
            <a:pPr marL="285750" lvl="0" indent="-285750">
              <a:buFont typeface="Arial"/>
              <a:buChar char="•"/>
            </a:pPr>
            <a:endParaRPr lang="es-ES_tradnl" sz="1600" dirty="0" smtClean="0"/>
          </a:p>
          <a:p>
            <a:pPr marL="285750" indent="-285750">
              <a:buFont typeface="Arial"/>
              <a:buChar char="•"/>
            </a:pPr>
            <a:r>
              <a:rPr lang="es-CO" sz="1600" dirty="0">
                <a:ea typeface="ＭＳ Ｐゴシック" charset="0"/>
              </a:rPr>
              <a:t>L</a:t>
            </a:r>
            <a:r>
              <a:rPr lang="es-CO" sz="1600" dirty="0" smtClean="0">
                <a:ea typeface="ＭＳ Ｐゴシック" charset="0"/>
              </a:rPr>
              <a:t>a </a:t>
            </a:r>
            <a:r>
              <a:rPr lang="es-CO" sz="1600" dirty="0">
                <a:ea typeface="ＭＳ Ｐゴシック" charset="0"/>
              </a:rPr>
              <a:t>posibilidad de </a:t>
            </a:r>
            <a:r>
              <a:rPr lang="es-CO" sz="1600" b="1" dirty="0">
                <a:ea typeface="ＭＳ Ｐゴシック" charset="0"/>
              </a:rPr>
              <a:t>acumular el origen </a:t>
            </a:r>
            <a:r>
              <a:rPr lang="es-CO" sz="1600" dirty="0">
                <a:ea typeface="ＭＳ Ｐゴシック" charset="0"/>
              </a:rPr>
              <a:t>de las mercancías entre los cuatro </a:t>
            </a:r>
            <a:r>
              <a:rPr lang="es-CO" sz="1600" dirty="0" smtClean="0">
                <a:ea typeface="ＭＳ Ｐゴシック" charset="0"/>
              </a:rPr>
              <a:t>países</a:t>
            </a:r>
            <a:endParaRPr lang="es-ES" sz="1600" dirty="0"/>
          </a:p>
        </p:txBody>
      </p:sp>
    </p:spTree>
    <p:extLst>
      <p:ext uri="{BB962C8B-B14F-4D97-AF65-F5344CB8AC3E}">
        <p14:creationId xmlns:p14="http://schemas.microsoft.com/office/powerpoint/2010/main" xmlns="" val="3412216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73233" y="6039369"/>
            <a:ext cx="3135271" cy="846015"/>
          </a:xfrm>
          <a:prstGeom prst="rect">
            <a:avLst/>
          </a:prstGeom>
        </p:spPr>
      </p:pic>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864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4 Rectángulo"/>
          <p:cNvSpPr>
            <a:spLocks noChangeArrowheads="1"/>
          </p:cNvSpPr>
          <p:nvPr/>
        </p:nvSpPr>
        <p:spPr bwMode="auto">
          <a:xfrm>
            <a:off x="324322" y="1725776"/>
            <a:ext cx="8448492"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s-CO" sz="2400" b="1" dirty="0" smtClean="0">
                <a:solidFill>
                  <a:srgbClr val="439539"/>
                </a:solidFill>
              </a:rPr>
              <a:t>El </a:t>
            </a:r>
            <a:r>
              <a:rPr lang="es-CO" sz="2400" b="1" dirty="0">
                <a:solidFill>
                  <a:srgbClr val="439539"/>
                </a:solidFill>
              </a:rPr>
              <a:t>principal logro</a:t>
            </a:r>
            <a:r>
              <a:rPr lang="es-CO" sz="2400" dirty="0" smtClean="0">
                <a:solidFill>
                  <a:srgbClr val="439539"/>
                </a:solidFill>
              </a:rPr>
              <a:t> </a:t>
            </a:r>
            <a:r>
              <a:rPr lang="es-CO" sz="2400" dirty="0" smtClean="0"/>
              <a:t>comercial de la Alianza del Pacífico es que permite la </a:t>
            </a:r>
            <a:r>
              <a:rPr lang="es-CO" sz="2400" b="1" dirty="0" smtClean="0">
                <a:solidFill>
                  <a:srgbClr val="439539"/>
                </a:solidFill>
              </a:rPr>
              <a:t>acumulación regional de origen</a:t>
            </a:r>
            <a:r>
              <a:rPr lang="es-CO" sz="2400" dirty="0" smtClean="0">
                <a:solidFill>
                  <a:srgbClr val="439539"/>
                </a:solidFill>
              </a:rPr>
              <a:t> </a:t>
            </a:r>
            <a:r>
              <a:rPr lang="es-CO" sz="2400" dirty="0" smtClean="0"/>
              <a:t>y fortalece las posibilidades de los países de insertarse en las </a:t>
            </a:r>
            <a:r>
              <a:rPr lang="es-CO" sz="2400" b="1" dirty="0" smtClean="0">
                <a:solidFill>
                  <a:srgbClr val="439539"/>
                </a:solidFill>
              </a:rPr>
              <a:t>cadenas regionales y globales de valor</a:t>
            </a:r>
          </a:p>
        </p:txBody>
      </p:sp>
      <p:pic>
        <p:nvPicPr>
          <p:cNvPr id="29"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412554" y="3501008"/>
            <a:ext cx="4392488"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4 Rectángulo"/>
          <p:cNvSpPr/>
          <p:nvPr/>
        </p:nvSpPr>
        <p:spPr>
          <a:xfrm>
            <a:off x="-36512" y="458088"/>
            <a:ext cx="3384376"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VInculación comercial </a:t>
            </a:r>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2944895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grpSp>
        <p:nvGrpSpPr>
          <p:cNvPr id="7" name="Agrupar 6"/>
          <p:cNvGrpSpPr/>
          <p:nvPr/>
        </p:nvGrpSpPr>
        <p:grpSpPr>
          <a:xfrm>
            <a:off x="608919" y="1252454"/>
            <a:ext cx="8507672" cy="5896779"/>
            <a:chOff x="1047777" y="844591"/>
            <a:chExt cx="8507672" cy="5896779"/>
          </a:xfrm>
        </p:grpSpPr>
        <p:pic>
          <p:nvPicPr>
            <p:cNvPr id="41" name="5 Imagen"/>
            <p:cNvPicPr>
              <a:picLocks noChangeAspect="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584251" y="947630"/>
              <a:ext cx="5472760" cy="57937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 3"/>
            <p:cNvSpPr/>
            <p:nvPr/>
          </p:nvSpPr>
          <p:spPr>
            <a:xfrm rot="18020594">
              <a:off x="3344194" y="3616771"/>
              <a:ext cx="1666779" cy="1473881"/>
            </a:xfrm>
            <a:prstGeom prst="swooshArrow">
              <a:avLst>
                <a:gd name="adj1" fmla="val 25000"/>
                <a:gd name="adj2" fmla="val 25000"/>
              </a:avLst>
            </a:prstGeom>
            <a:solidFill>
              <a:srgbClr val="FFFF00"/>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44" name="7 CuadroTexto"/>
            <p:cNvSpPr txBox="1">
              <a:spLocks noChangeArrowheads="1"/>
            </p:cNvSpPr>
            <p:nvPr/>
          </p:nvSpPr>
          <p:spPr bwMode="auto">
            <a:xfrm>
              <a:off x="5008217" y="3131818"/>
              <a:ext cx="987873"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sz="1100" b="1" dirty="0"/>
                <a:t>COLOMBIA</a:t>
              </a:r>
            </a:p>
          </p:txBody>
        </p:sp>
        <p:pic>
          <p:nvPicPr>
            <p:cNvPr id="46" name="8 Imagen" descr="colombia-01.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4432154" y="2987801"/>
              <a:ext cx="523904" cy="509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9 CuadroTexto"/>
            <p:cNvSpPr txBox="1">
              <a:spLocks noChangeArrowheads="1"/>
            </p:cNvSpPr>
            <p:nvPr/>
          </p:nvSpPr>
          <p:spPr bwMode="auto">
            <a:xfrm>
              <a:off x="4432154" y="5508081"/>
              <a:ext cx="880169"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sz="700" b="1" dirty="0"/>
                <a:t>CHILE</a:t>
              </a:r>
            </a:p>
          </p:txBody>
        </p:sp>
        <p:pic>
          <p:nvPicPr>
            <p:cNvPr id="48" name="10 Imagen" descr="chile flag-01.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504162" y="5076033"/>
              <a:ext cx="523903" cy="508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12 Imagen" descr="mexico-01.png"/>
            <p:cNvPicPr>
              <a:picLocks noChangeAspect="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2991994" y="2051697"/>
              <a:ext cx="523904" cy="508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0" name="14 Imagen" descr="peru-01.png"/>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360146" y="3707879"/>
              <a:ext cx="523904" cy="50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20 CuadroTexto"/>
            <p:cNvSpPr txBox="1">
              <a:spLocks noChangeArrowheads="1"/>
            </p:cNvSpPr>
            <p:nvPr/>
          </p:nvSpPr>
          <p:spPr bwMode="auto">
            <a:xfrm>
              <a:off x="1969262" y="2303294"/>
              <a:ext cx="1306594"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sz="1100" b="1" dirty="0"/>
                <a:t>MÉXICO</a:t>
              </a:r>
            </a:p>
          </p:txBody>
        </p:sp>
        <p:sp>
          <p:nvSpPr>
            <p:cNvPr id="53" name="21 CuadroTexto"/>
            <p:cNvSpPr txBox="1">
              <a:spLocks noChangeArrowheads="1"/>
            </p:cNvSpPr>
            <p:nvPr/>
          </p:nvSpPr>
          <p:spPr bwMode="auto">
            <a:xfrm>
              <a:off x="4576170" y="4139929"/>
              <a:ext cx="724772" cy="2000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s-CO" sz="700" b="1" dirty="0"/>
                <a:t>PERÚ</a:t>
              </a:r>
            </a:p>
          </p:txBody>
        </p:sp>
        <p:sp>
          <p:nvSpPr>
            <p:cNvPr id="54" name="12 Rectángulo"/>
            <p:cNvSpPr>
              <a:spLocks noChangeArrowheads="1"/>
            </p:cNvSpPr>
            <p:nvPr/>
          </p:nvSpPr>
          <p:spPr bwMode="auto">
            <a:xfrm>
              <a:off x="1349402" y="3231356"/>
              <a:ext cx="714375"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latin typeface="Arial" pitchFamily="34" charset="0"/>
                  <a:ea typeface="+mn-ea"/>
                  <a:cs typeface="Arial" pitchFamily="34" charset="0"/>
                </a:rPr>
                <a:t>1.</a:t>
              </a:r>
            </a:p>
            <a:p>
              <a:pPr>
                <a:defRPr/>
              </a:pPr>
              <a:r>
                <a:rPr lang="es-CO" altLang="es-CO" b="1" dirty="0">
                  <a:solidFill>
                    <a:schemeClr val="accent2">
                      <a:lumMod val="75000"/>
                    </a:schemeClr>
                  </a:solidFill>
                  <a:latin typeface="Arial" pitchFamily="34" charset="0"/>
                  <a:ea typeface="+mn-ea"/>
                  <a:cs typeface="Arial" pitchFamily="34" charset="0"/>
                </a:rPr>
                <a:t> </a:t>
              </a:r>
            </a:p>
          </p:txBody>
        </p:sp>
        <p:sp>
          <p:nvSpPr>
            <p:cNvPr id="55" name="4 Rectángulo"/>
            <p:cNvSpPr>
              <a:spLocks noChangeArrowheads="1"/>
            </p:cNvSpPr>
            <p:nvPr/>
          </p:nvSpPr>
          <p:spPr bwMode="auto">
            <a:xfrm>
              <a:off x="1115616" y="4153694"/>
              <a:ext cx="2644775" cy="584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sz="1600" dirty="0"/>
                <a:t>Colombia se abastece de </a:t>
              </a:r>
              <a:r>
                <a:rPr lang="es-CO" sz="1600" dirty="0" smtClean="0"/>
                <a:t>Chile </a:t>
              </a:r>
              <a:r>
                <a:rPr lang="es-ES" sz="1600" dirty="0" smtClean="0"/>
                <a:t>de cajas de cambios</a:t>
              </a:r>
              <a:endParaRPr lang="es-CO" sz="1600" b="1" dirty="0"/>
            </a:p>
          </p:txBody>
        </p:sp>
        <p:sp>
          <p:nvSpPr>
            <p:cNvPr id="56" name="4 Rectángulo"/>
            <p:cNvSpPr>
              <a:spLocks noChangeArrowheads="1"/>
            </p:cNvSpPr>
            <p:nvPr/>
          </p:nvSpPr>
          <p:spPr bwMode="auto">
            <a:xfrm>
              <a:off x="1047777" y="3796506"/>
              <a:ext cx="273526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charset="0"/>
                <a:buNone/>
              </a:pPr>
              <a:r>
                <a:rPr lang="es-CO" sz="2000" b="1">
                  <a:latin typeface="Futura Std Book" charset="0"/>
                </a:rPr>
                <a:t>Con la AP</a:t>
              </a:r>
              <a:endParaRPr lang="es-CO" sz="2000" b="1"/>
            </a:p>
          </p:txBody>
        </p:sp>
        <p:cxnSp>
          <p:nvCxnSpPr>
            <p:cNvPr id="57" name="15 Conector recto de flecha"/>
            <p:cNvCxnSpPr/>
            <p:nvPr/>
          </p:nvCxnSpPr>
          <p:spPr>
            <a:xfrm rot="5400000">
              <a:off x="2129932" y="3561358"/>
              <a:ext cx="428625"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16 Conector recto"/>
            <p:cNvCxnSpPr/>
            <p:nvPr/>
          </p:nvCxnSpPr>
          <p:spPr>
            <a:xfrm rot="10800000">
              <a:off x="2343922" y="3347841"/>
              <a:ext cx="2071687"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4 Rectángulo"/>
            <p:cNvSpPr>
              <a:spLocks noChangeArrowheads="1"/>
            </p:cNvSpPr>
            <p:nvPr/>
          </p:nvSpPr>
          <p:spPr bwMode="auto">
            <a:xfrm>
              <a:off x="6012160" y="2564904"/>
              <a:ext cx="1511793"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latin typeface="Arial" pitchFamily="34" charset="0"/>
                  <a:ea typeface="+mn-ea"/>
                  <a:cs typeface="Arial" pitchFamily="34" charset="0"/>
                </a:rPr>
                <a:t>2.</a:t>
              </a:r>
            </a:p>
            <a:p>
              <a:pPr>
                <a:defRPr/>
              </a:pPr>
              <a:r>
                <a:rPr lang="es-CO" altLang="es-CO" b="1" dirty="0">
                  <a:solidFill>
                    <a:schemeClr val="accent2">
                      <a:lumMod val="75000"/>
                    </a:schemeClr>
                  </a:solidFill>
                  <a:latin typeface="Arial" pitchFamily="34" charset="0"/>
                  <a:ea typeface="+mn-ea"/>
                  <a:cs typeface="Arial" pitchFamily="34" charset="0"/>
                </a:rPr>
                <a:t> </a:t>
              </a:r>
            </a:p>
          </p:txBody>
        </p:sp>
        <p:sp>
          <p:nvSpPr>
            <p:cNvPr id="60" name="4 Rectángulo"/>
            <p:cNvSpPr>
              <a:spLocks noChangeArrowheads="1"/>
            </p:cNvSpPr>
            <p:nvPr/>
          </p:nvSpPr>
          <p:spPr bwMode="auto">
            <a:xfrm>
              <a:off x="6355604" y="3068960"/>
              <a:ext cx="2664199"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sz="1600" dirty="0" smtClean="0"/>
                <a:t>Utilizando este insumo, Colombia puede exportar con preferencia arancelaria y precios competitivos </a:t>
              </a:r>
              <a:r>
                <a:rPr lang="es-ES" sz="1600" dirty="0" smtClean="0"/>
                <a:t>la Camioneta Renault </a:t>
              </a:r>
              <a:r>
                <a:rPr lang="es-ES" sz="1600" dirty="0" err="1" smtClean="0"/>
                <a:t>Duster</a:t>
              </a:r>
              <a:r>
                <a:rPr lang="es-ES" sz="1600" dirty="0" smtClean="0"/>
                <a:t> a México, Chile y Perú</a:t>
              </a:r>
              <a:endParaRPr lang="es-CO" sz="1600" b="1" dirty="0"/>
            </a:p>
          </p:txBody>
        </p:sp>
        <p:sp>
          <p:nvSpPr>
            <p:cNvPr id="61" name=" 3"/>
            <p:cNvSpPr/>
            <p:nvPr/>
          </p:nvSpPr>
          <p:spPr>
            <a:xfrm rot="7353094">
              <a:off x="4610605" y="3415651"/>
              <a:ext cx="722118" cy="400534"/>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2" name=" 3"/>
            <p:cNvSpPr/>
            <p:nvPr/>
          </p:nvSpPr>
          <p:spPr>
            <a:xfrm rot="11058422" flipV="1">
              <a:off x="3559285" y="2099999"/>
              <a:ext cx="1319058" cy="870335"/>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63" name="21 Conector recto de flecha"/>
            <p:cNvCxnSpPr/>
            <p:nvPr/>
          </p:nvCxnSpPr>
          <p:spPr>
            <a:xfrm flipV="1">
              <a:off x="4550080" y="2924945"/>
              <a:ext cx="1342049" cy="1783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4" descr="http://automobileyug.com/wp-content/uploads/2014/04/Renault-Duster-amongst-the-least-depreciating-new-cars-1.jpg"/>
            <p:cNvPicPr>
              <a:picLocks noChangeAspect="1" noChangeArrowheads="1"/>
            </p:cNvPicPr>
            <p:nvPr/>
          </p:nvPicPr>
          <p:blipFill>
            <a:blip r:embed="rId9" cstate="print"/>
            <a:srcRect/>
            <a:stretch>
              <a:fillRect/>
            </a:stretch>
          </p:blipFill>
          <p:spPr bwMode="auto">
            <a:xfrm>
              <a:off x="7054810" y="844591"/>
              <a:ext cx="2500639" cy="1411296"/>
            </a:xfrm>
            <a:prstGeom prst="rect">
              <a:avLst/>
            </a:prstGeom>
            <a:noFill/>
          </p:spPr>
        </p:pic>
      </p:grpSp>
      <p:sp>
        <p:nvSpPr>
          <p:cNvPr id="66" name="4 Rectángulo"/>
          <p:cNvSpPr/>
          <p:nvPr/>
        </p:nvSpPr>
        <p:spPr>
          <a:xfrm>
            <a:off x="179512" y="1537047"/>
            <a:ext cx="2952328" cy="307777"/>
          </a:xfrm>
          <a:prstGeom prst="rect">
            <a:avLst/>
          </a:prstGeom>
        </p:spPr>
        <p:txBody>
          <a:bodyPr wrap="square">
            <a:spAutoFit/>
          </a:bodyPr>
          <a:lstStyle/>
          <a:p>
            <a:r>
              <a:rPr lang="es-CO" sz="1400" b="1" dirty="0" smtClean="0">
                <a:solidFill>
                  <a:schemeClr val="tx1">
                    <a:lumMod val="75000"/>
                    <a:lumOff val="25000"/>
                  </a:schemeClr>
                </a:solidFill>
              </a:rPr>
              <a:t>Ejemplo Ilustrativo</a:t>
            </a:r>
            <a:endParaRPr lang="es-CO" sz="1400" b="1" dirty="0"/>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5496" y="5418211"/>
            <a:ext cx="3084511" cy="14397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8"/>
          <p:cNvPicPr>
            <a:picLocks noChangeAspect="1" noChangeArrowheads="1"/>
          </p:cNvPicPr>
          <p:nvPr/>
        </p:nvPicPr>
        <p:blipFill rotWithShape="1">
          <a:blip r:embed="rId11" cstate="print">
            <a:extLst>
              <a:ext uri="{28A0092B-C50C-407E-A947-70E740481C1C}">
                <a14:useLocalDpi xmlns:a14="http://schemas.microsoft.com/office/drawing/2010/main" xmlns="" val="0"/>
              </a:ext>
            </a:extLst>
          </a:blip>
          <a:srcRect l="8276" t="51886" r="45322" b="12392"/>
          <a:stretch/>
        </p:blipFill>
        <p:spPr bwMode="auto">
          <a:xfrm>
            <a:off x="-35496" y="332656"/>
            <a:ext cx="3383360" cy="810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2" name="4 Rectángulo"/>
          <p:cNvSpPr/>
          <p:nvPr/>
        </p:nvSpPr>
        <p:spPr>
          <a:xfrm>
            <a:off x="-36512" y="404664"/>
            <a:ext cx="3384376"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Vinculación comercial </a:t>
            </a:r>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721629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6558" y="1584048"/>
            <a:ext cx="7891946" cy="51311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6" name="4 Rectángulo"/>
          <p:cNvSpPr>
            <a:spLocks noChangeArrowheads="1"/>
          </p:cNvSpPr>
          <p:nvPr/>
        </p:nvSpPr>
        <p:spPr bwMode="auto">
          <a:xfrm>
            <a:off x="6473320" y="5177815"/>
            <a:ext cx="618961"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ea typeface="+mn-ea"/>
              </a:rPr>
              <a:t>1.</a:t>
            </a:r>
          </a:p>
          <a:p>
            <a:pPr>
              <a:defRPr/>
            </a:pPr>
            <a:r>
              <a:rPr lang="es-CO" altLang="es-CO" b="1" dirty="0">
                <a:solidFill>
                  <a:schemeClr val="accent2">
                    <a:lumMod val="75000"/>
                  </a:schemeClr>
                </a:solidFill>
                <a:ea typeface="+mn-ea"/>
              </a:rPr>
              <a:t> </a:t>
            </a:r>
          </a:p>
        </p:txBody>
      </p:sp>
      <p:sp>
        <p:nvSpPr>
          <p:cNvPr id="37" name="4 Rectángulo"/>
          <p:cNvSpPr>
            <a:spLocks noChangeArrowheads="1"/>
          </p:cNvSpPr>
          <p:nvPr/>
        </p:nvSpPr>
        <p:spPr bwMode="auto">
          <a:xfrm>
            <a:off x="6917177" y="5059050"/>
            <a:ext cx="2263335"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sz="1600" dirty="0" err="1"/>
              <a:t>Nutresa</a:t>
            </a:r>
            <a:r>
              <a:rPr lang="es-CO" sz="1600" dirty="0"/>
              <a:t>, adquirió por USD 739,3 millones de dólares la compañía Chilena </a:t>
            </a:r>
            <a:r>
              <a:rPr lang="es-CO" sz="1600" dirty="0" err="1"/>
              <a:t>Tresmontes</a:t>
            </a:r>
            <a:r>
              <a:rPr lang="es-CO" sz="1600" dirty="0"/>
              <a:t> Lucchetti.</a:t>
            </a:r>
            <a:endParaRPr lang="es-CO" sz="1600" b="1" dirty="0"/>
          </a:p>
        </p:txBody>
      </p:sp>
      <p:cxnSp>
        <p:nvCxnSpPr>
          <p:cNvPr id="41" name="14 Conector recto"/>
          <p:cNvCxnSpPr/>
          <p:nvPr/>
        </p:nvCxnSpPr>
        <p:spPr>
          <a:xfrm flipH="1">
            <a:off x="3491437" y="3258974"/>
            <a:ext cx="5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4 Rectángulo"/>
          <p:cNvSpPr>
            <a:spLocks noChangeArrowheads="1"/>
          </p:cNvSpPr>
          <p:nvPr/>
        </p:nvSpPr>
        <p:spPr bwMode="auto">
          <a:xfrm>
            <a:off x="5171471" y="2945567"/>
            <a:ext cx="618961"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ea typeface="+mn-ea"/>
              </a:rPr>
              <a:t>2.</a:t>
            </a:r>
          </a:p>
          <a:p>
            <a:pPr>
              <a:defRPr/>
            </a:pPr>
            <a:r>
              <a:rPr lang="es-CO" altLang="es-CO" b="1" dirty="0">
                <a:solidFill>
                  <a:schemeClr val="accent2">
                    <a:lumMod val="75000"/>
                  </a:schemeClr>
                </a:solidFill>
                <a:ea typeface="+mn-ea"/>
              </a:rPr>
              <a:t> </a:t>
            </a:r>
          </a:p>
        </p:txBody>
      </p:sp>
      <p:sp>
        <p:nvSpPr>
          <p:cNvPr id="43" name="4 Rectángulo"/>
          <p:cNvSpPr>
            <a:spLocks noChangeArrowheads="1"/>
          </p:cNvSpPr>
          <p:nvPr/>
        </p:nvSpPr>
        <p:spPr bwMode="auto">
          <a:xfrm>
            <a:off x="1181059" y="2114570"/>
            <a:ext cx="2814877"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sz="1600" dirty="0"/>
              <a:t>Con esta adquisición, </a:t>
            </a:r>
            <a:r>
              <a:rPr lang="es-CO" sz="1600" dirty="0" err="1"/>
              <a:t>Nutresa</a:t>
            </a:r>
            <a:r>
              <a:rPr lang="es-CO" sz="1600" dirty="0"/>
              <a:t> </a:t>
            </a:r>
            <a:r>
              <a:rPr lang="es-CO" sz="1600" dirty="0" smtClean="0"/>
              <a:t>captura sinergias </a:t>
            </a:r>
            <a:r>
              <a:rPr lang="es-CO" sz="1600" dirty="0"/>
              <a:t>muy grandes en los mercados de Perú, México y Chile</a:t>
            </a:r>
            <a:endParaRPr lang="es-CO" sz="1600" b="1" dirty="0"/>
          </a:p>
        </p:txBody>
      </p:sp>
      <p:pic>
        <p:nvPicPr>
          <p:cNvPr id="44" name="Picture 8" descr="http://3.bp.blogspot.com/-PPFdLTq6Rbw/UXSQBU_Zz1I/AAAAAAAAJjU/cAEiX3-JhIc/s1600/Grupo-Nutresa.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568826" y="3686056"/>
            <a:ext cx="1122383" cy="1369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30 Imagen" descr="Tresmontes.jp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24849" y="5329913"/>
            <a:ext cx="1310823" cy="1169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4 Rectángulo"/>
          <p:cNvSpPr/>
          <p:nvPr/>
        </p:nvSpPr>
        <p:spPr>
          <a:xfrm>
            <a:off x="179512" y="1465039"/>
            <a:ext cx="2952328" cy="307777"/>
          </a:xfrm>
          <a:prstGeom prst="rect">
            <a:avLst/>
          </a:prstGeom>
        </p:spPr>
        <p:txBody>
          <a:bodyPr wrap="square">
            <a:spAutoFit/>
          </a:bodyPr>
          <a:lstStyle/>
          <a:p>
            <a:r>
              <a:rPr lang="es-CO" sz="1400" b="1" dirty="0" smtClean="0">
                <a:solidFill>
                  <a:schemeClr val="tx1">
                    <a:lumMod val="75000"/>
                    <a:lumOff val="25000"/>
                  </a:schemeClr>
                </a:solidFill>
              </a:rPr>
              <a:t>Ejemplo </a:t>
            </a:r>
            <a:endParaRPr lang="es-CO" sz="1400" b="1" dirty="0"/>
          </a:p>
        </p:txBody>
      </p:sp>
      <p:pic>
        <p:nvPicPr>
          <p:cNvPr id="14" name="Picture 8"/>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276" t="51886" r="45322" b="12392"/>
          <a:stretch/>
        </p:blipFill>
        <p:spPr bwMode="auto">
          <a:xfrm>
            <a:off x="-35496" y="188640"/>
            <a:ext cx="3383360" cy="954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 name="4 Rectángulo"/>
          <p:cNvSpPr/>
          <p:nvPr/>
        </p:nvSpPr>
        <p:spPr>
          <a:xfrm>
            <a:off x="-36513" y="181089"/>
            <a:ext cx="3527949" cy="1015663"/>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Trampolín para nuestras </a:t>
            </a:r>
            <a:r>
              <a:rPr lang="es-CO" dirty="0" err="1" smtClean="0">
                <a:solidFill>
                  <a:schemeClr val="bg1"/>
                </a:solidFill>
                <a:latin typeface="Futura Std Book" pitchFamily="34" charset="0"/>
                <a:ea typeface="ＭＳ Ｐゴシック" charset="0"/>
              </a:rPr>
              <a:t>multilatinas</a:t>
            </a:r>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36163653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67361"/>
            <a:ext cx="3135271" cy="846015"/>
          </a:xfrm>
          <a:prstGeom prst="rect">
            <a:avLst/>
          </a:prstGeom>
        </p:spPr>
      </p:pic>
      <p:sp>
        <p:nvSpPr>
          <p:cNvPr id="17" name="Rectángulo 1"/>
          <p:cNvSpPr/>
          <p:nvPr/>
        </p:nvSpPr>
        <p:spPr>
          <a:xfrm>
            <a:off x="1494515" y="1821303"/>
            <a:ext cx="7397965" cy="4416009"/>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Font typeface="Arial" panose="020B0604020202020204" pitchFamily="34" charset="0"/>
              <a:buChar char="•"/>
            </a:pPr>
            <a:endParaRPr lang="es-ES" dirty="0"/>
          </a:p>
        </p:txBody>
      </p:sp>
      <p:sp>
        <p:nvSpPr>
          <p:cNvPr id="18" name="Triángulo rectángulo 3"/>
          <p:cNvSpPr/>
          <p:nvPr/>
        </p:nvSpPr>
        <p:spPr>
          <a:xfrm>
            <a:off x="1331640" y="1821305"/>
            <a:ext cx="2016224" cy="4439528"/>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9" name="Triángulo rectángulo 5"/>
          <p:cNvSpPr/>
          <p:nvPr/>
        </p:nvSpPr>
        <p:spPr>
          <a:xfrm rot="5400000">
            <a:off x="179621" y="2901318"/>
            <a:ext cx="4071990" cy="1911966"/>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9" name="Rectángulo 38"/>
          <p:cNvSpPr/>
          <p:nvPr/>
        </p:nvSpPr>
        <p:spPr>
          <a:xfrm>
            <a:off x="395536" y="1700808"/>
            <a:ext cx="1800200" cy="4697753"/>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2" name="Rectángulo 41"/>
          <p:cNvSpPr/>
          <p:nvPr/>
        </p:nvSpPr>
        <p:spPr>
          <a:xfrm>
            <a:off x="611560" y="1988839"/>
            <a:ext cx="1800200" cy="1096143"/>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7" name="Rectángulo 46"/>
          <p:cNvSpPr/>
          <p:nvPr/>
        </p:nvSpPr>
        <p:spPr>
          <a:xfrm>
            <a:off x="611560" y="3356991"/>
            <a:ext cx="1800200" cy="1096143"/>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8" name="Rectángulo 47"/>
          <p:cNvSpPr/>
          <p:nvPr/>
        </p:nvSpPr>
        <p:spPr>
          <a:xfrm>
            <a:off x="611560" y="4797151"/>
            <a:ext cx="1800200" cy="1096143"/>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3" name="CuadroTexto 2"/>
          <p:cNvSpPr txBox="1"/>
          <p:nvPr/>
        </p:nvSpPr>
        <p:spPr>
          <a:xfrm>
            <a:off x="827584" y="2132856"/>
            <a:ext cx="1656184" cy="646331"/>
          </a:xfrm>
          <a:prstGeom prst="rect">
            <a:avLst/>
          </a:prstGeom>
          <a:noFill/>
        </p:spPr>
        <p:txBody>
          <a:bodyPr wrap="square" rtlCol="0">
            <a:spAutoFit/>
          </a:bodyPr>
          <a:lstStyle/>
          <a:p>
            <a:r>
              <a:rPr lang="es-ES" dirty="0">
                <a:solidFill>
                  <a:schemeClr val="tx1">
                    <a:lumMod val="65000"/>
                    <a:lumOff val="35000"/>
                  </a:schemeClr>
                </a:solidFill>
              </a:rPr>
              <a:t>Vinculación comercial</a:t>
            </a:r>
          </a:p>
        </p:txBody>
      </p:sp>
      <p:sp>
        <p:nvSpPr>
          <p:cNvPr id="49" name="CuadroTexto 48"/>
          <p:cNvSpPr txBox="1"/>
          <p:nvPr/>
        </p:nvSpPr>
        <p:spPr>
          <a:xfrm>
            <a:off x="755576" y="3501008"/>
            <a:ext cx="1656184" cy="707886"/>
          </a:xfrm>
          <a:prstGeom prst="rect">
            <a:avLst/>
          </a:prstGeom>
          <a:noFill/>
        </p:spPr>
        <p:txBody>
          <a:bodyPr wrap="square" rtlCol="0">
            <a:spAutoFit/>
          </a:bodyPr>
          <a:lstStyle/>
          <a:p>
            <a:r>
              <a:rPr lang="es-ES" sz="2000" b="1" dirty="0"/>
              <a:t>Integración transversal</a:t>
            </a:r>
          </a:p>
        </p:txBody>
      </p:sp>
      <p:sp>
        <p:nvSpPr>
          <p:cNvPr id="50" name="CuadroTexto 49"/>
          <p:cNvSpPr txBox="1"/>
          <p:nvPr/>
        </p:nvSpPr>
        <p:spPr>
          <a:xfrm>
            <a:off x="1043608" y="5014917"/>
            <a:ext cx="1656184" cy="646331"/>
          </a:xfrm>
          <a:prstGeom prst="rect">
            <a:avLst/>
          </a:prstGeom>
          <a:noFill/>
        </p:spPr>
        <p:txBody>
          <a:bodyPr wrap="square" rtlCol="0">
            <a:spAutoFit/>
          </a:bodyPr>
          <a:lstStyle/>
          <a:p>
            <a:r>
              <a:rPr lang="es-ES" dirty="0" smtClean="0">
                <a:solidFill>
                  <a:schemeClr val="tx1">
                    <a:lumMod val="65000"/>
                    <a:lumOff val="35000"/>
                  </a:schemeClr>
                </a:solidFill>
              </a:rPr>
              <a:t>Nuevas iniciativas</a:t>
            </a:r>
            <a:endParaRPr lang="es-ES" dirty="0">
              <a:solidFill>
                <a:schemeClr val="tx1">
                  <a:lumMod val="65000"/>
                  <a:lumOff val="35000"/>
                </a:schemeClr>
              </a:solidFill>
            </a:endParaRPr>
          </a:p>
        </p:txBody>
      </p:sp>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810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4 Rectángulo"/>
          <p:cNvSpPr/>
          <p:nvPr/>
        </p:nvSpPr>
        <p:spPr>
          <a:xfrm>
            <a:off x="-36512" y="404664"/>
            <a:ext cx="4896544"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a:solidFill>
                  <a:schemeClr val="bg1"/>
                </a:solidFill>
                <a:latin typeface="Futura Std Book" pitchFamily="34" charset="0"/>
                <a:ea typeface="ＭＳ Ｐゴシック" charset="0"/>
              </a:rPr>
              <a:t>Más que un acuerdo comercial </a:t>
            </a:r>
          </a:p>
        </p:txBody>
      </p:sp>
      <p:pic>
        <p:nvPicPr>
          <p:cNvPr id="23" name="11 Imagen" descr="reunion-05.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8172400" y="4797152"/>
            <a:ext cx="648072" cy="677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9 Imagen" descr="agendaaa-03.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42391" y="1959035"/>
            <a:ext cx="720080" cy="6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Rectángulo 26"/>
          <p:cNvSpPr/>
          <p:nvPr/>
        </p:nvSpPr>
        <p:spPr>
          <a:xfrm>
            <a:off x="8172399" y="5487615"/>
            <a:ext cx="877824" cy="461665"/>
          </a:xfrm>
          <a:prstGeom prst="rect">
            <a:avLst/>
          </a:prstGeom>
        </p:spPr>
        <p:txBody>
          <a:bodyPr wrap="square">
            <a:spAutoFit/>
          </a:bodyPr>
          <a:lstStyle/>
          <a:p>
            <a:r>
              <a:rPr lang="es-CO" sz="1200" dirty="0">
                <a:latin typeface="Futura Std Medium" pitchFamily="34" charset="0"/>
                <a:ea typeface="ＭＳ Ｐゴシック" charset="0"/>
              </a:rPr>
              <a:t>Propiedad Intelectual</a:t>
            </a:r>
          </a:p>
        </p:txBody>
      </p:sp>
      <p:sp>
        <p:nvSpPr>
          <p:cNvPr id="27" name="Rectángulo 27"/>
          <p:cNvSpPr/>
          <p:nvPr/>
        </p:nvSpPr>
        <p:spPr>
          <a:xfrm>
            <a:off x="4827687" y="2666882"/>
            <a:ext cx="1007916" cy="646331"/>
          </a:xfrm>
          <a:prstGeom prst="rect">
            <a:avLst/>
          </a:prstGeom>
        </p:spPr>
        <p:txBody>
          <a:bodyPr wrap="square">
            <a:spAutoFit/>
          </a:bodyPr>
          <a:lstStyle/>
          <a:p>
            <a:r>
              <a:rPr lang="es-CO" sz="1200" dirty="0">
                <a:latin typeface="Futura Std Medium" pitchFamily="34" charset="0"/>
                <a:ea typeface="ＭＳ Ｐゴシック" charset="0"/>
              </a:rPr>
              <a:t>Comercio e Integración</a:t>
            </a:r>
          </a:p>
          <a:p>
            <a:r>
              <a:rPr lang="es-CO" sz="1200" dirty="0" smtClean="0">
                <a:latin typeface="Futura Std Medium" pitchFamily="34" charset="0"/>
                <a:ea typeface="ＭＳ Ｐゴシック" charset="0"/>
              </a:rPr>
              <a:t> </a:t>
            </a:r>
            <a:endParaRPr lang="es-CO" sz="1200" dirty="0">
              <a:latin typeface="Futura Std Medium" pitchFamily="34" charset="0"/>
              <a:ea typeface="ＭＳ Ｐゴシック" charset="0"/>
            </a:endParaRPr>
          </a:p>
        </p:txBody>
      </p:sp>
      <p:sp>
        <p:nvSpPr>
          <p:cNvPr id="28" name="Rectángulo 31"/>
          <p:cNvSpPr/>
          <p:nvPr/>
        </p:nvSpPr>
        <p:spPr>
          <a:xfrm>
            <a:off x="2915816" y="2666008"/>
            <a:ext cx="1008111" cy="646331"/>
          </a:xfrm>
          <a:prstGeom prst="rect">
            <a:avLst/>
          </a:prstGeom>
        </p:spPr>
        <p:txBody>
          <a:bodyPr wrap="square">
            <a:spAutoFit/>
          </a:bodyPr>
          <a:lstStyle/>
          <a:p>
            <a:r>
              <a:rPr lang="es-CO" sz="1200" dirty="0" smtClean="0">
                <a:latin typeface="Futura Std Medium" pitchFamily="34" charset="0"/>
                <a:ea typeface="ＭＳ Ｐゴシック" charset="0"/>
              </a:rPr>
              <a:t>Servicios </a:t>
            </a:r>
            <a:r>
              <a:rPr lang="es-CO" sz="1200" dirty="0">
                <a:latin typeface="Futura Std Medium" pitchFamily="34" charset="0"/>
                <a:ea typeface="ＭＳ Ｐゴシック" charset="0"/>
              </a:rPr>
              <a:t>y Capitales</a:t>
            </a:r>
          </a:p>
          <a:p>
            <a:r>
              <a:rPr lang="es-CO" sz="1200" dirty="0" smtClean="0">
                <a:latin typeface="Futura Std Medium" pitchFamily="34" charset="0"/>
                <a:ea typeface="ＭＳ Ｐゴシック" charset="0"/>
              </a:rPr>
              <a:t> </a:t>
            </a:r>
            <a:endParaRPr lang="es-CO" sz="1200" dirty="0">
              <a:latin typeface="Futura Std Medium" pitchFamily="34" charset="0"/>
              <a:ea typeface="ＭＳ Ｐゴシック" charset="0"/>
            </a:endParaRPr>
          </a:p>
        </p:txBody>
      </p:sp>
      <p:sp>
        <p:nvSpPr>
          <p:cNvPr id="29" name="Rectángulo 33"/>
          <p:cNvSpPr/>
          <p:nvPr/>
        </p:nvSpPr>
        <p:spPr>
          <a:xfrm>
            <a:off x="3851920" y="4221088"/>
            <a:ext cx="931665" cy="276999"/>
          </a:xfrm>
          <a:prstGeom prst="rect">
            <a:avLst/>
          </a:prstGeom>
        </p:spPr>
        <p:txBody>
          <a:bodyPr wrap="none">
            <a:spAutoFit/>
          </a:bodyPr>
          <a:lstStyle/>
          <a:p>
            <a:r>
              <a:rPr lang="es-CO" sz="1200" dirty="0" smtClean="0">
                <a:latin typeface="Futura Std Medium" pitchFamily="34" charset="0"/>
                <a:ea typeface="ＭＳ Ｐゴシック" charset="0"/>
              </a:rPr>
              <a:t>Innovación </a:t>
            </a:r>
            <a:endParaRPr lang="es-CO" sz="1200" dirty="0">
              <a:latin typeface="Futura Std Medium" pitchFamily="34" charset="0"/>
              <a:ea typeface="ＭＳ Ｐゴシック" charset="0"/>
            </a:endParaRPr>
          </a:p>
        </p:txBody>
      </p:sp>
      <p:sp>
        <p:nvSpPr>
          <p:cNvPr id="30" name="Rectángulo 34"/>
          <p:cNvSpPr/>
          <p:nvPr/>
        </p:nvSpPr>
        <p:spPr>
          <a:xfrm>
            <a:off x="8172400" y="4221088"/>
            <a:ext cx="867920" cy="276999"/>
          </a:xfrm>
          <a:prstGeom prst="rect">
            <a:avLst/>
          </a:prstGeom>
        </p:spPr>
        <p:txBody>
          <a:bodyPr wrap="square">
            <a:spAutoFit/>
          </a:bodyPr>
          <a:lstStyle/>
          <a:p>
            <a:r>
              <a:rPr lang="es-CO" sz="1200" dirty="0" smtClean="0">
                <a:latin typeface="Futura Std Medium" pitchFamily="34" charset="0"/>
                <a:ea typeface="ＭＳ Ｐゴシック" charset="0"/>
              </a:rPr>
              <a:t>PYMES</a:t>
            </a:r>
            <a:endParaRPr lang="es-CO" sz="1200" dirty="0">
              <a:latin typeface="Futura Std Medium" pitchFamily="34" charset="0"/>
              <a:ea typeface="ＭＳ Ｐゴシック" charset="0"/>
            </a:endParaRPr>
          </a:p>
        </p:txBody>
      </p:sp>
      <p:pic>
        <p:nvPicPr>
          <p:cNvPr id="31" name="11 Imagen" descr="money-07.png"/>
          <p:cNvPicPr>
            <a:picLocks noChangeAspect="1"/>
          </p:cNvPicPr>
          <p:nvPr/>
        </p:nvPicPr>
        <p:blipFill>
          <a:blip r:embed="rId7" cstate="print"/>
          <a:srcRect/>
          <a:stretch>
            <a:fillRect/>
          </a:stretch>
        </p:blipFill>
        <p:spPr bwMode="auto">
          <a:xfrm>
            <a:off x="2942103" y="1988840"/>
            <a:ext cx="636980" cy="648072"/>
          </a:xfrm>
          <a:prstGeom prst="rect">
            <a:avLst/>
          </a:prstGeom>
          <a:noFill/>
          <a:ln w="9525">
            <a:noFill/>
            <a:miter lim="800000"/>
            <a:headEnd/>
            <a:tailEnd/>
          </a:ln>
        </p:spPr>
      </p:pic>
      <p:pic>
        <p:nvPicPr>
          <p:cNvPr id="32" name="11 Imagen" descr="reunion-05.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177923" y="3487119"/>
            <a:ext cx="620225"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11 Imagen" descr="reunion-05.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923930" y="2022368"/>
            <a:ext cx="648072" cy="677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9 Imagen" descr="agendaaa-03.png"/>
          <p:cNvPicPr>
            <a:picLocks noChangeAspect="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4926720" y="3459145"/>
            <a:ext cx="720080" cy="677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Rectángulo 41"/>
          <p:cNvSpPr/>
          <p:nvPr/>
        </p:nvSpPr>
        <p:spPr>
          <a:xfrm>
            <a:off x="3851920" y="2699537"/>
            <a:ext cx="1059545" cy="646331"/>
          </a:xfrm>
          <a:prstGeom prst="rect">
            <a:avLst/>
          </a:prstGeom>
        </p:spPr>
        <p:txBody>
          <a:bodyPr wrap="square">
            <a:spAutoFit/>
          </a:bodyPr>
          <a:lstStyle/>
          <a:p>
            <a:r>
              <a:rPr lang="es-CO" sz="1200" dirty="0">
                <a:latin typeface="Futura Std Medium" pitchFamily="34" charset="0"/>
                <a:ea typeface="ＭＳ Ｐゴシック" charset="0"/>
              </a:rPr>
              <a:t>Movimiento de personas</a:t>
            </a:r>
          </a:p>
          <a:p>
            <a:endParaRPr lang="es-CO" sz="1200" dirty="0">
              <a:latin typeface="Futura Std Medium" pitchFamily="34" charset="0"/>
              <a:ea typeface="ＭＳ Ｐゴシック" charset="0"/>
            </a:endParaRPr>
          </a:p>
        </p:txBody>
      </p:sp>
      <p:sp>
        <p:nvSpPr>
          <p:cNvPr id="36" name="Rectángulo 42"/>
          <p:cNvSpPr/>
          <p:nvPr/>
        </p:nvSpPr>
        <p:spPr>
          <a:xfrm>
            <a:off x="4752544" y="4218824"/>
            <a:ext cx="1265752" cy="646331"/>
          </a:xfrm>
          <a:prstGeom prst="rect">
            <a:avLst/>
          </a:prstGeom>
        </p:spPr>
        <p:txBody>
          <a:bodyPr wrap="square">
            <a:spAutoFit/>
          </a:bodyPr>
          <a:lstStyle/>
          <a:p>
            <a:pPr algn="ctr"/>
            <a:r>
              <a:rPr lang="es-CO" sz="1200" dirty="0">
                <a:latin typeface="Futura Std Medium" pitchFamily="34" charset="0"/>
                <a:ea typeface="ＭＳ Ｐゴシック" charset="0"/>
              </a:rPr>
              <a:t>Estrategia Comunicacional</a:t>
            </a:r>
          </a:p>
          <a:p>
            <a:endParaRPr lang="es-CO" sz="1200" dirty="0">
              <a:latin typeface="Futura Std Medium" pitchFamily="34" charset="0"/>
              <a:ea typeface="ＭＳ Ｐゴシック" charset="0"/>
            </a:endParaRPr>
          </a:p>
        </p:txBody>
      </p:sp>
      <p:pic>
        <p:nvPicPr>
          <p:cNvPr id="37" name="10 Imagen" descr="chulo-06.png"/>
          <p:cNvPicPr>
            <a:picLocks noChangeAspect="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4132344" y="4796630"/>
            <a:ext cx="728032" cy="683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Rectángulo 45"/>
          <p:cNvSpPr/>
          <p:nvPr/>
        </p:nvSpPr>
        <p:spPr>
          <a:xfrm>
            <a:off x="3988328" y="5551921"/>
            <a:ext cx="1080120" cy="276999"/>
          </a:xfrm>
          <a:prstGeom prst="rect">
            <a:avLst/>
          </a:prstGeom>
        </p:spPr>
        <p:txBody>
          <a:bodyPr wrap="square">
            <a:spAutoFit/>
          </a:bodyPr>
          <a:lstStyle/>
          <a:p>
            <a:r>
              <a:rPr lang="es-CO" sz="1200" dirty="0">
                <a:latin typeface="Futura Std Medium" pitchFamily="34" charset="0"/>
                <a:ea typeface="ＭＳ Ｐゴシック" charset="0"/>
              </a:rPr>
              <a:t>Cooperación</a:t>
            </a:r>
          </a:p>
        </p:txBody>
      </p:sp>
      <p:sp>
        <p:nvSpPr>
          <p:cNvPr id="40" name="Rectángulo 47"/>
          <p:cNvSpPr/>
          <p:nvPr/>
        </p:nvSpPr>
        <p:spPr>
          <a:xfrm>
            <a:off x="5868144" y="2699536"/>
            <a:ext cx="1008111" cy="461665"/>
          </a:xfrm>
          <a:prstGeom prst="rect">
            <a:avLst/>
          </a:prstGeom>
        </p:spPr>
        <p:txBody>
          <a:bodyPr wrap="square">
            <a:spAutoFit/>
          </a:bodyPr>
          <a:lstStyle/>
          <a:p>
            <a:pPr algn="ctr"/>
            <a:r>
              <a:rPr lang="es-CO" sz="1200" dirty="0">
                <a:latin typeface="Futura Std Medium" pitchFamily="34" charset="0"/>
                <a:ea typeface="ＭＳ Ｐゴシック" charset="0"/>
              </a:rPr>
              <a:t>Agencias de Promoción</a:t>
            </a:r>
          </a:p>
        </p:txBody>
      </p:sp>
      <p:sp>
        <p:nvSpPr>
          <p:cNvPr id="41" name="Rectángulo 49"/>
          <p:cNvSpPr/>
          <p:nvPr/>
        </p:nvSpPr>
        <p:spPr>
          <a:xfrm>
            <a:off x="5916095" y="4240968"/>
            <a:ext cx="1079392" cy="646331"/>
          </a:xfrm>
          <a:prstGeom prst="rect">
            <a:avLst/>
          </a:prstGeom>
        </p:spPr>
        <p:txBody>
          <a:bodyPr wrap="square">
            <a:spAutoFit/>
          </a:bodyPr>
          <a:lstStyle/>
          <a:p>
            <a:pPr algn="ctr"/>
            <a:r>
              <a:rPr lang="es-CO" sz="1200" dirty="0" smtClean="0">
                <a:latin typeface="Futura Std Medium" pitchFamily="34" charset="0"/>
                <a:ea typeface="ＭＳ Ｐゴシック" charset="0"/>
              </a:rPr>
              <a:t>Mejora </a:t>
            </a:r>
            <a:r>
              <a:rPr lang="es-CO" sz="1200" dirty="0">
                <a:latin typeface="Futura Std Medium" pitchFamily="34" charset="0"/>
                <a:ea typeface="ＭＳ Ｐゴシック" charset="0"/>
              </a:rPr>
              <a:t>Regulatoria</a:t>
            </a:r>
          </a:p>
          <a:p>
            <a:pPr algn="ctr"/>
            <a:r>
              <a:rPr lang="es-CO" sz="1200" dirty="0" smtClean="0">
                <a:latin typeface="Futura Std Medium" pitchFamily="34" charset="0"/>
                <a:ea typeface="ＭＳ Ｐゴシック" charset="0"/>
              </a:rPr>
              <a:t> </a:t>
            </a:r>
            <a:endParaRPr lang="es-CO" sz="1200" dirty="0">
              <a:latin typeface="Futura Std Medium" pitchFamily="34" charset="0"/>
              <a:ea typeface="ＭＳ Ｐゴシック" charset="0"/>
            </a:endParaRPr>
          </a:p>
        </p:txBody>
      </p:sp>
      <p:sp>
        <p:nvSpPr>
          <p:cNvPr id="43" name="Rectángulo 51"/>
          <p:cNvSpPr/>
          <p:nvPr/>
        </p:nvSpPr>
        <p:spPr>
          <a:xfrm>
            <a:off x="5091320" y="5523345"/>
            <a:ext cx="1080120" cy="461665"/>
          </a:xfrm>
          <a:prstGeom prst="rect">
            <a:avLst/>
          </a:prstGeom>
        </p:spPr>
        <p:txBody>
          <a:bodyPr wrap="square">
            <a:spAutoFit/>
          </a:bodyPr>
          <a:lstStyle/>
          <a:p>
            <a:pPr algn="ctr"/>
            <a:r>
              <a:rPr lang="es-CO" sz="1200" dirty="0">
                <a:latin typeface="Futura Std Medium" pitchFamily="34" charset="0"/>
                <a:ea typeface="ＭＳ Ｐゴシック" charset="0"/>
              </a:rPr>
              <a:t>Expertos del CEAP</a:t>
            </a:r>
          </a:p>
        </p:txBody>
      </p:sp>
      <p:pic>
        <p:nvPicPr>
          <p:cNvPr id="44" name="11 Imagen" descr="money-07.png"/>
          <p:cNvPicPr>
            <a:picLocks noChangeAspect="1"/>
          </p:cNvPicPr>
          <p:nvPr/>
        </p:nvPicPr>
        <p:blipFill>
          <a:blip r:embed="rId7" cstate="print"/>
          <a:srcRect/>
          <a:stretch>
            <a:fillRect/>
          </a:stretch>
        </p:blipFill>
        <p:spPr bwMode="auto">
          <a:xfrm>
            <a:off x="6049879" y="1929026"/>
            <a:ext cx="728724" cy="741414"/>
          </a:xfrm>
          <a:prstGeom prst="rect">
            <a:avLst/>
          </a:prstGeom>
          <a:noFill/>
          <a:ln w="9525">
            <a:noFill/>
            <a:miter lim="800000"/>
            <a:headEnd/>
            <a:tailEnd/>
          </a:ln>
        </p:spPr>
      </p:pic>
      <p:pic>
        <p:nvPicPr>
          <p:cNvPr id="45" name="11 Imagen" descr="reunion-05.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246768" y="4855824"/>
            <a:ext cx="620225"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Rectángulo 57"/>
          <p:cNvSpPr/>
          <p:nvPr/>
        </p:nvSpPr>
        <p:spPr>
          <a:xfrm>
            <a:off x="6975711" y="2689249"/>
            <a:ext cx="1227761" cy="461665"/>
          </a:xfrm>
          <a:prstGeom prst="rect">
            <a:avLst/>
          </a:prstGeom>
        </p:spPr>
        <p:txBody>
          <a:bodyPr wrap="square">
            <a:spAutoFit/>
          </a:bodyPr>
          <a:lstStyle/>
          <a:p>
            <a:pPr algn="ctr"/>
            <a:r>
              <a:rPr lang="es-CO" sz="1200" dirty="0">
                <a:latin typeface="Futura Std Medium" pitchFamily="34" charset="0"/>
                <a:ea typeface="ＭＳ Ｐゴシック" charset="0"/>
              </a:rPr>
              <a:t>Cooperación Regulatoria </a:t>
            </a:r>
          </a:p>
        </p:txBody>
      </p:sp>
      <p:sp>
        <p:nvSpPr>
          <p:cNvPr id="53" name="Rectángulo 62"/>
          <p:cNvSpPr/>
          <p:nvPr/>
        </p:nvSpPr>
        <p:spPr>
          <a:xfrm>
            <a:off x="7012696" y="4252544"/>
            <a:ext cx="1080120" cy="276999"/>
          </a:xfrm>
          <a:prstGeom prst="rect">
            <a:avLst/>
          </a:prstGeom>
        </p:spPr>
        <p:txBody>
          <a:bodyPr wrap="square">
            <a:spAutoFit/>
          </a:bodyPr>
          <a:lstStyle/>
          <a:p>
            <a:pPr algn="ctr"/>
            <a:r>
              <a:rPr lang="es-CO" sz="1200" dirty="0" smtClean="0">
                <a:latin typeface="Futura Std Medium" pitchFamily="34" charset="0"/>
                <a:ea typeface="ＭＳ Ｐゴシック" charset="0"/>
              </a:rPr>
              <a:t>Educación</a:t>
            </a:r>
            <a:endParaRPr lang="es-CO" sz="1200" dirty="0">
              <a:latin typeface="Futura Std Medium" pitchFamily="34" charset="0"/>
              <a:ea typeface="ＭＳ Ｐゴシック" charset="0"/>
            </a:endParaRPr>
          </a:p>
        </p:txBody>
      </p:sp>
      <p:sp>
        <p:nvSpPr>
          <p:cNvPr id="54" name="Rectángulo 63"/>
          <p:cNvSpPr/>
          <p:nvPr/>
        </p:nvSpPr>
        <p:spPr>
          <a:xfrm>
            <a:off x="6078871" y="5550777"/>
            <a:ext cx="1282848" cy="646331"/>
          </a:xfrm>
          <a:prstGeom prst="rect">
            <a:avLst/>
          </a:prstGeom>
        </p:spPr>
        <p:txBody>
          <a:bodyPr wrap="square">
            <a:spAutoFit/>
          </a:bodyPr>
          <a:lstStyle/>
          <a:p>
            <a:pPr algn="ctr"/>
            <a:r>
              <a:rPr lang="es-CO" sz="1200" dirty="0">
                <a:latin typeface="Futura Std Medium" pitchFamily="34" charset="0"/>
                <a:ea typeface="ＭＳ Ｐゴシック" charset="0"/>
              </a:rPr>
              <a:t>Relacionamiento Externo</a:t>
            </a:r>
          </a:p>
          <a:p>
            <a:pPr algn="ctr"/>
            <a:endParaRPr lang="es-CO" sz="1200" dirty="0">
              <a:latin typeface="Futura Std Medium" pitchFamily="34" charset="0"/>
              <a:ea typeface="ＭＳ Ｐゴシック" charset="0"/>
            </a:endParaRPr>
          </a:p>
        </p:txBody>
      </p:sp>
      <p:pic>
        <p:nvPicPr>
          <p:cNvPr id="55" name="11 Imagen" descr="reunion-05.pn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398912" y="4855824"/>
            <a:ext cx="620225" cy="648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6" name="Imagen 3"/>
          <p:cNvPicPr>
            <a:picLocks noChangeAspect="1"/>
          </p:cNvPicPr>
          <p:nvPr/>
        </p:nvPicPr>
        <p:blipFill>
          <a:blip r:embed="rId9" cstate="print"/>
          <a:stretch>
            <a:fillRect/>
          </a:stretch>
        </p:blipFill>
        <p:spPr>
          <a:xfrm>
            <a:off x="3912740" y="3474083"/>
            <a:ext cx="703421" cy="648000"/>
          </a:xfrm>
          <a:prstGeom prst="rect">
            <a:avLst/>
          </a:prstGeom>
        </p:spPr>
      </p:pic>
      <p:pic>
        <p:nvPicPr>
          <p:cNvPr id="57" name="Imagen 71"/>
          <p:cNvPicPr>
            <a:picLocks noChangeAspect="1"/>
          </p:cNvPicPr>
          <p:nvPr/>
        </p:nvPicPr>
        <p:blipFill>
          <a:blip r:embed="rId9" cstate="print"/>
          <a:stretch>
            <a:fillRect/>
          </a:stretch>
        </p:blipFill>
        <p:spPr>
          <a:xfrm>
            <a:off x="6120765" y="3462723"/>
            <a:ext cx="703421" cy="648000"/>
          </a:xfrm>
          <a:prstGeom prst="rect">
            <a:avLst/>
          </a:prstGeom>
        </p:spPr>
      </p:pic>
      <p:sp>
        <p:nvSpPr>
          <p:cNvPr id="60" name="Rectángulo 74"/>
          <p:cNvSpPr/>
          <p:nvPr/>
        </p:nvSpPr>
        <p:spPr>
          <a:xfrm>
            <a:off x="7217703" y="5562993"/>
            <a:ext cx="1080120" cy="276999"/>
          </a:xfrm>
          <a:prstGeom prst="rect">
            <a:avLst/>
          </a:prstGeom>
        </p:spPr>
        <p:txBody>
          <a:bodyPr wrap="square">
            <a:spAutoFit/>
          </a:bodyPr>
          <a:lstStyle/>
          <a:p>
            <a:pPr algn="ctr"/>
            <a:r>
              <a:rPr lang="es-CO" sz="1200" dirty="0" smtClean="0">
                <a:latin typeface="Futura Std Medium" pitchFamily="34" charset="0"/>
                <a:ea typeface="ＭＳ Ｐゴシック" charset="0"/>
              </a:rPr>
              <a:t>Turismo</a:t>
            </a:r>
            <a:endParaRPr lang="es-CO" sz="1200" dirty="0">
              <a:latin typeface="Futura Std Medium" pitchFamily="34" charset="0"/>
              <a:ea typeface="ＭＳ Ｐゴシック" charset="0"/>
            </a:endParaRPr>
          </a:p>
        </p:txBody>
      </p:sp>
      <p:sp>
        <p:nvSpPr>
          <p:cNvPr id="2" name="1 Elipse"/>
          <p:cNvSpPr/>
          <p:nvPr/>
        </p:nvSpPr>
        <p:spPr>
          <a:xfrm>
            <a:off x="2829392" y="3444140"/>
            <a:ext cx="715566" cy="707886"/>
          </a:xfrm>
          <a:prstGeom prst="ellipse">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 name="Picture 6"/>
          <p:cNvPicPr>
            <a:picLocks noChangeAspect="1" noChangeArrowheads="1"/>
          </p:cNvPicPr>
          <p:nvPr/>
        </p:nvPicPr>
        <p:blipFill>
          <a:blip r:embed="rId10" cstate="print">
            <a:extLst>
              <a:ext uri="{28A0092B-C50C-407E-A947-70E740481C1C}">
                <a14:useLocalDpi xmlns:a14="http://schemas.microsoft.com/office/drawing/2010/main" xmlns=""/>
              </a:ext>
            </a:extLst>
          </a:blip>
          <a:srcRect/>
          <a:stretch>
            <a:fillRect/>
          </a:stretch>
        </p:blipFill>
        <p:spPr bwMode="auto">
          <a:xfrm>
            <a:off x="2900050" y="3629117"/>
            <a:ext cx="590480" cy="3931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4" name="Rectángulo 33"/>
          <p:cNvSpPr/>
          <p:nvPr/>
        </p:nvSpPr>
        <p:spPr>
          <a:xfrm>
            <a:off x="2828612" y="4221088"/>
            <a:ext cx="611065" cy="276999"/>
          </a:xfrm>
          <a:prstGeom prst="rect">
            <a:avLst/>
          </a:prstGeom>
        </p:spPr>
        <p:txBody>
          <a:bodyPr wrap="none">
            <a:spAutoFit/>
          </a:bodyPr>
          <a:lstStyle/>
          <a:p>
            <a:r>
              <a:rPr lang="es-CO" sz="1200" dirty="0" smtClean="0">
                <a:latin typeface="Futura Std Medium" pitchFamily="34" charset="0"/>
                <a:ea typeface="ＭＳ Ｐゴシック" charset="0"/>
              </a:rPr>
              <a:t>VUCE </a:t>
            </a:r>
            <a:endParaRPr lang="es-CO" sz="1200" dirty="0">
              <a:latin typeface="Futura Std Medium" pitchFamily="34" charset="0"/>
              <a:ea typeface="ＭＳ Ｐゴシック" charset="0"/>
            </a:endParaRPr>
          </a:p>
        </p:txBody>
      </p:sp>
      <p:sp>
        <p:nvSpPr>
          <p:cNvPr id="68" name="67 Elipse"/>
          <p:cNvSpPr/>
          <p:nvPr/>
        </p:nvSpPr>
        <p:spPr>
          <a:xfrm>
            <a:off x="7452320" y="4850857"/>
            <a:ext cx="615477" cy="607884"/>
          </a:xfrm>
          <a:prstGeom prst="ellipse">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7" name="Picture 5"/>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7557578" y="4948850"/>
            <a:ext cx="439476" cy="440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0" name="69 Elipse"/>
          <p:cNvSpPr/>
          <p:nvPr/>
        </p:nvSpPr>
        <p:spPr>
          <a:xfrm>
            <a:off x="8204995" y="3501008"/>
            <a:ext cx="615477" cy="607884"/>
          </a:xfrm>
          <a:prstGeom prst="ellipse">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ángulo 62"/>
          <p:cNvSpPr/>
          <p:nvPr/>
        </p:nvSpPr>
        <p:spPr>
          <a:xfrm>
            <a:off x="2915816" y="5487615"/>
            <a:ext cx="1080120" cy="461665"/>
          </a:xfrm>
          <a:prstGeom prst="rect">
            <a:avLst/>
          </a:prstGeom>
        </p:spPr>
        <p:txBody>
          <a:bodyPr wrap="square">
            <a:spAutoFit/>
          </a:bodyPr>
          <a:lstStyle/>
          <a:p>
            <a:pPr algn="ctr"/>
            <a:r>
              <a:rPr lang="es-CO" sz="1200" dirty="0">
                <a:latin typeface="Futura Std Medium" pitchFamily="34" charset="0"/>
                <a:ea typeface="ＭＳ Ｐゴシック" charset="0"/>
              </a:rPr>
              <a:t>Asuntos Institucionales</a:t>
            </a:r>
          </a:p>
        </p:txBody>
      </p:sp>
      <p:sp>
        <p:nvSpPr>
          <p:cNvPr id="73" name="72 Elipse"/>
          <p:cNvSpPr/>
          <p:nvPr/>
        </p:nvSpPr>
        <p:spPr>
          <a:xfrm>
            <a:off x="2950496" y="4869160"/>
            <a:ext cx="738738" cy="627414"/>
          </a:xfrm>
          <a:prstGeom prst="ellipse">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8"/>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3059832" y="4989540"/>
            <a:ext cx="515826" cy="422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4" name="Rectángulo 34"/>
          <p:cNvSpPr/>
          <p:nvPr/>
        </p:nvSpPr>
        <p:spPr>
          <a:xfrm>
            <a:off x="8168576" y="2708920"/>
            <a:ext cx="867920" cy="276999"/>
          </a:xfrm>
          <a:prstGeom prst="rect">
            <a:avLst/>
          </a:prstGeom>
        </p:spPr>
        <p:txBody>
          <a:bodyPr wrap="square">
            <a:spAutoFit/>
          </a:bodyPr>
          <a:lstStyle/>
          <a:p>
            <a:r>
              <a:rPr lang="es-CO" sz="1200" dirty="0" smtClean="0">
                <a:latin typeface="Futura Std Medium" pitchFamily="34" charset="0"/>
                <a:ea typeface="ＭＳ Ｐゴシック" charset="0"/>
              </a:rPr>
              <a:t>Minería</a:t>
            </a:r>
            <a:endParaRPr lang="es-CO" sz="1200" dirty="0">
              <a:latin typeface="Futura Std Medium" pitchFamily="34" charset="0"/>
              <a:ea typeface="ＭＳ Ｐゴシック" charset="0"/>
            </a:endParaRPr>
          </a:p>
        </p:txBody>
      </p:sp>
      <p:sp>
        <p:nvSpPr>
          <p:cNvPr id="75" name="74 Elipse"/>
          <p:cNvSpPr/>
          <p:nvPr/>
        </p:nvSpPr>
        <p:spPr>
          <a:xfrm>
            <a:off x="8201171" y="1988840"/>
            <a:ext cx="615477" cy="607884"/>
          </a:xfrm>
          <a:prstGeom prst="ellipse">
            <a:avLst/>
          </a:prstGeom>
          <a:solidFill>
            <a:srgbClr val="DE3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6"/>
          <p:cNvPicPr>
            <a:picLocks noChangeAspect="1" noChangeArrowheads="1"/>
          </p:cNvPicPr>
          <p:nvPr/>
        </p:nvPicPr>
        <p:blipFill>
          <a:blip r:embed="rId13" cstate="print">
            <a:extLst>
              <a:ext uri="{28A0092B-C50C-407E-A947-70E740481C1C}">
                <a14:useLocalDpi xmlns:a14="http://schemas.microsoft.com/office/drawing/2010/main" xmlns=""/>
              </a:ext>
            </a:extLst>
          </a:blip>
          <a:srcRect/>
          <a:stretch>
            <a:fillRect/>
          </a:stretch>
        </p:blipFill>
        <p:spPr bwMode="auto">
          <a:xfrm>
            <a:off x="8341048" y="2089304"/>
            <a:ext cx="403592" cy="403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 name="Picture 5"/>
          <p:cNvPicPr>
            <a:picLocks noChangeAspect="1" noChangeArrowheads="1"/>
          </p:cNvPicPr>
          <p:nvPr/>
        </p:nvPicPr>
        <p:blipFill>
          <a:blip r:embed="rId11" cstate="print">
            <a:extLst>
              <a:ext uri="{28A0092B-C50C-407E-A947-70E740481C1C}">
                <a14:useLocalDpi xmlns:a14="http://schemas.microsoft.com/office/drawing/2010/main" xmlns=""/>
              </a:ext>
            </a:extLst>
          </a:blip>
          <a:srcRect/>
          <a:stretch>
            <a:fillRect/>
          </a:stretch>
        </p:blipFill>
        <p:spPr bwMode="auto">
          <a:xfrm>
            <a:off x="8346350" y="3618880"/>
            <a:ext cx="402114" cy="403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8" name="4 Rectángulo"/>
          <p:cNvSpPr/>
          <p:nvPr/>
        </p:nvSpPr>
        <p:spPr>
          <a:xfrm>
            <a:off x="395536" y="1340768"/>
            <a:ext cx="8496944" cy="369332"/>
          </a:xfrm>
          <a:prstGeom prst="rect">
            <a:avLst/>
          </a:prstGeom>
          <a:solidFill>
            <a:schemeClr val="bg1">
              <a:lumMod val="85000"/>
            </a:schemeClr>
          </a:solidFill>
        </p:spPr>
        <p:txBody>
          <a:bodyPr wrap="square">
            <a:spAutoFit/>
          </a:bodyPr>
          <a:lstStyle/>
          <a:p>
            <a:pPr algn="ctr"/>
            <a:r>
              <a:rPr lang="es-CO" b="1" dirty="0" smtClean="0">
                <a:solidFill>
                  <a:schemeClr val="tx1">
                    <a:lumMod val="75000"/>
                    <a:lumOff val="25000"/>
                  </a:schemeClr>
                </a:solidFill>
              </a:rPr>
              <a:t>Acuerdo Marco de la Alianza del Pacífico </a:t>
            </a:r>
            <a:endParaRPr lang="es-CO" b="1" dirty="0"/>
          </a:p>
        </p:txBody>
      </p:sp>
      <p:pic>
        <p:nvPicPr>
          <p:cNvPr id="79" name="78 Imagen" descr="chulo-06.png"/>
          <p:cNvPicPr>
            <a:picLocks noChangeAspect="1"/>
          </p:cNvPicPr>
          <p:nvPr/>
        </p:nvPicPr>
        <p:blipFill>
          <a:blip r:embed="rId14" cstate="print"/>
          <a:stretch>
            <a:fillRect/>
          </a:stretch>
        </p:blipFill>
        <p:spPr>
          <a:xfrm>
            <a:off x="7142462" y="1958113"/>
            <a:ext cx="730649" cy="726742"/>
          </a:xfrm>
          <a:prstGeom prst="rect">
            <a:avLst/>
          </a:prstGeom>
        </p:spPr>
      </p:pic>
    </p:spTree>
    <p:extLst>
      <p:ext uri="{BB962C8B-B14F-4D97-AF65-F5344CB8AC3E}">
        <p14:creationId xmlns:p14="http://schemas.microsoft.com/office/powerpoint/2010/main" xmlns="" val="829964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3038E05B-F5D2-4BBF-B2A2-12A3BA9055C3}" type="datetime1">
              <a:rPr lang="es-CO" smtClean="0"/>
              <a:pPr>
                <a:defRPr/>
              </a:pPr>
              <a:t>28/08/2015</a:t>
            </a:fld>
            <a:endParaRPr lang="es-CO"/>
          </a:p>
        </p:txBody>
      </p:sp>
      <p:sp>
        <p:nvSpPr>
          <p:cNvPr id="3" name="Marcador de número de diapositiva 2"/>
          <p:cNvSpPr>
            <a:spLocks noGrp="1"/>
          </p:cNvSpPr>
          <p:nvPr>
            <p:ph type="sldNum" sz="quarter" idx="12"/>
          </p:nvPr>
        </p:nvSpPr>
        <p:spPr/>
        <p:txBody>
          <a:bodyPr/>
          <a:lstStyle/>
          <a:p>
            <a:pPr>
              <a:defRPr/>
            </a:pPr>
            <a:fld id="{7C88E3ED-D14A-447C-9B9E-FB95499D7081}" type="slidenum">
              <a:rPr lang="es-CO" smtClean="0"/>
              <a:pPr>
                <a:defRPr/>
              </a:pPr>
              <a:t>19</a:t>
            </a:fld>
            <a:endParaRPr lang="es-CO"/>
          </a:p>
        </p:txBody>
      </p:sp>
      <p:sp>
        <p:nvSpPr>
          <p:cNvPr id="4" name="Rectángulo 3"/>
          <p:cNvSpPr/>
          <p:nvPr/>
        </p:nvSpPr>
        <p:spPr>
          <a:xfrm>
            <a:off x="1115616" y="2276872"/>
            <a:ext cx="7128792" cy="2308324"/>
          </a:xfrm>
          <a:prstGeom prst="rect">
            <a:avLst/>
          </a:prstGeom>
        </p:spPr>
        <p:txBody>
          <a:bodyPr wrap="square">
            <a:spAutoFit/>
          </a:bodyPr>
          <a:lstStyle/>
          <a:p>
            <a:pPr algn="ctr" eaLnBrk="1" hangingPunct="1"/>
            <a:r>
              <a:rPr lang="es-CO" sz="4800" b="1" dirty="0" smtClean="0"/>
              <a:t>La “estrategia Asia- Pacífico” de la Alianza del Pacífico</a:t>
            </a:r>
            <a:endParaRPr lang="es-CO" sz="4800" b="1" dirty="0"/>
          </a:p>
        </p:txBody>
      </p:sp>
    </p:spTree>
    <p:extLst>
      <p:ext uri="{BB962C8B-B14F-4D97-AF65-F5344CB8AC3E}">
        <p14:creationId xmlns:p14="http://schemas.microsoft.com/office/powerpoint/2010/main" xmlns="" val="2176401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sp>
        <p:nvSpPr>
          <p:cNvPr id="23" name="4 Rectángulo"/>
          <p:cNvSpPr/>
          <p:nvPr/>
        </p:nvSpPr>
        <p:spPr>
          <a:xfrm>
            <a:off x="-36512" y="332656"/>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Dos preguntas de política exterior</a:t>
            </a:r>
            <a:endParaRPr lang="es-CO" dirty="0">
              <a:solidFill>
                <a:schemeClr val="bg1"/>
              </a:solidFill>
              <a:latin typeface="Futura Std Book" pitchFamily="34" charset="0"/>
              <a:ea typeface="ＭＳ Ｐゴシック" charset="0"/>
            </a:endParaRPr>
          </a:p>
        </p:txBody>
      </p:sp>
      <p:sp>
        <p:nvSpPr>
          <p:cNvPr id="2" name="Rectángulo 1"/>
          <p:cNvSpPr/>
          <p:nvPr/>
        </p:nvSpPr>
        <p:spPr>
          <a:xfrm>
            <a:off x="755576" y="1916832"/>
            <a:ext cx="7344816" cy="4524315"/>
          </a:xfrm>
          <a:prstGeom prst="rect">
            <a:avLst/>
          </a:prstGeom>
        </p:spPr>
        <p:txBody>
          <a:bodyPr wrap="square">
            <a:spAutoFit/>
          </a:bodyPr>
          <a:lstStyle/>
          <a:p>
            <a:pPr marL="514350" indent="-514350" algn="just" eaLnBrk="1" hangingPunct="1">
              <a:buAutoNum type="arabicPeriod"/>
            </a:pPr>
            <a:r>
              <a:rPr lang="es-CO" sz="2400" b="1" dirty="0"/>
              <a:t>¿Cómo le sacamos ventaja al dinamismo económico de Asia-Pacífico, la región de mayor crecimiento en el siglo XXI?</a:t>
            </a:r>
          </a:p>
          <a:p>
            <a:pPr marL="514350" indent="-514350" algn="just" eaLnBrk="1" hangingPunct="1">
              <a:buAutoNum type="arabicPeriod"/>
            </a:pPr>
            <a:endParaRPr lang="es-CO" sz="2400" b="1" dirty="0"/>
          </a:p>
          <a:p>
            <a:pPr marL="514350" indent="-514350" algn="just" eaLnBrk="1" hangingPunct="1">
              <a:buAutoNum type="arabicPeriod"/>
            </a:pPr>
            <a:endParaRPr lang="es-CO" sz="2400" b="1" dirty="0"/>
          </a:p>
          <a:p>
            <a:pPr marL="514350" indent="-514350" algn="just" eaLnBrk="1" hangingPunct="1">
              <a:buAutoNum type="arabicPeriod"/>
            </a:pPr>
            <a:r>
              <a:rPr lang="es-CO" sz="2400" b="1" dirty="0"/>
              <a:t>¿Cómo diversificamos y promovemos las exportaciones no tradicionales y de mayor valor agregado que se dirigen principalmente a América Latina?</a:t>
            </a:r>
          </a:p>
          <a:p>
            <a:pPr marL="0" indent="0" algn="just" eaLnBrk="1" hangingPunct="1"/>
            <a:endParaRPr lang="es-CO" sz="2400" dirty="0"/>
          </a:p>
          <a:p>
            <a:pPr marL="0" indent="0" algn="just" eaLnBrk="1" hangingPunct="1"/>
            <a:endParaRPr lang="es-CO" sz="2400" dirty="0"/>
          </a:p>
          <a:p>
            <a:pPr algn="just" eaLnBrk="1" hangingPunct="1">
              <a:buFont typeface="Arial" charset="0"/>
              <a:buChar char="•"/>
            </a:pPr>
            <a:endParaRPr lang="es-CO" sz="2400" dirty="0"/>
          </a:p>
        </p:txBody>
      </p:sp>
    </p:spTree>
    <p:extLst>
      <p:ext uri="{BB962C8B-B14F-4D97-AF65-F5344CB8AC3E}">
        <p14:creationId xmlns:p14="http://schemas.microsoft.com/office/powerpoint/2010/main" xmlns="" val="36381230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966222" y="5997222"/>
            <a:ext cx="184666" cy="369332"/>
          </a:xfrm>
          <a:prstGeom prst="rect">
            <a:avLst/>
          </a:prstGeom>
          <a:noFill/>
        </p:spPr>
        <p:txBody>
          <a:bodyPr wrap="none" rtlCol="0">
            <a:spAutoFit/>
          </a:bodyPr>
          <a:lstStyle/>
          <a:p>
            <a:endParaRPr lang="es-ES" dirty="0"/>
          </a:p>
        </p:txBody>
      </p:sp>
      <p:pic>
        <p:nvPicPr>
          <p:cNvPr id="68"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22198"/>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uadroTexto 7"/>
          <p:cNvSpPr txBox="1"/>
          <p:nvPr/>
        </p:nvSpPr>
        <p:spPr>
          <a:xfrm>
            <a:off x="3707904" y="260648"/>
            <a:ext cx="5112568" cy="923330"/>
          </a:xfrm>
          <a:prstGeom prst="rect">
            <a:avLst/>
          </a:prstGeom>
          <a:noFill/>
        </p:spPr>
        <p:txBody>
          <a:bodyPr wrap="square" rtlCol="0">
            <a:spAutoFit/>
          </a:bodyPr>
          <a:lstStyle/>
          <a:p>
            <a:pPr algn="ctr"/>
            <a:r>
              <a:rPr lang="es-MX" b="1" dirty="0" smtClean="0"/>
              <a:t>42 observadores, 10 cumbres presidenciales y casi 30 reuniones de Ministros y Viceministros  en 3 años</a:t>
            </a:r>
            <a:endParaRPr lang="es-MX" b="1" dirty="0"/>
          </a:p>
        </p:txBody>
      </p:sp>
      <p:sp>
        <p:nvSpPr>
          <p:cNvPr id="15" name="4 Rectángulo"/>
          <p:cNvSpPr/>
          <p:nvPr/>
        </p:nvSpPr>
        <p:spPr>
          <a:xfrm>
            <a:off x="35496" y="448796"/>
            <a:ext cx="3528392" cy="1107996"/>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Estrategia Política con Asia-Pacífico</a:t>
            </a:r>
            <a:endParaRPr lang="es-CO" dirty="0">
              <a:solidFill>
                <a:schemeClr val="bg1"/>
              </a:solidFill>
              <a:latin typeface="Futura Std Book" pitchFamily="34" charset="0"/>
              <a:ea typeface="ＭＳ Ｐゴシック" charset="0"/>
            </a:endParaRPr>
          </a:p>
          <a:p>
            <a:endParaRPr lang="es-CO" dirty="0">
              <a:solidFill>
                <a:schemeClr val="bg1"/>
              </a:solidFill>
              <a:latin typeface="Futura Std Book" pitchFamily="34" charset="0"/>
              <a:ea typeface="ＭＳ Ｐゴシック" charset="0"/>
            </a:endParaRPr>
          </a:p>
        </p:txBody>
      </p:sp>
      <p:pic>
        <p:nvPicPr>
          <p:cNvPr id="16" name="23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940152" y="5756732"/>
            <a:ext cx="3135271" cy="997490"/>
          </a:xfrm>
          <a:prstGeom prst="rect">
            <a:avLst/>
          </a:prstGeom>
        </p:spPr>
      </p:pic>
      <p:pic>
        <p:nvPicPr>
          <p:cNvPr id="17" name="3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2239" y="1340768"/>
            <a:ext cx="9121761" cy="5544617"/>
          </a:xfrm>
          <a:prstGeom prst="rect">
            <a:avLst/>
          </a:prstGeom>
        </p:spPr>
      </p:pic>
      <p:sp>
        <p:nvSpPr>
          <p:cNvPr id="18" name="1 Elipse"/>
          <p:cNvSpPr/>
          <p:nvPr/>
        </p:nvSpPr>
        <p:spPr>
          <a:xfrm>
            <a:off x="7668344" y="5277173"/>
            <a:ext cx="1407080" cy="1580828"/>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dirty="0"/>
          </a:p>
        </p:txBody>
      </p:sp>
      <p:sp>
        <p:nvSpPr>
          <p:cNvPr id="19" name="2 CuadroTexto"/>
          <p:cNvSpPr txBox="1"/>
          <p:nvPr/>
        </p:nvSpPr>
        <p:spPr>
          <a:xfrm>
            <a:off x="7524327" y="5445224"/>
            <a:ext cx="1656185" cy="1354217"/>
          </a:xfrm>
          <a:prstGeom prst="rect">
            <a:avLst/>
          </a:prstGeom>
          <a:noFill/>
          <a:ln>
            <a:noFill/>
          </a:ln>
        </p:spPr>
        <p:txBody>
          <a:bodyPr wrap="square" rtlCol="0">
            <a:spAutoFit/>
          </a:bodyPr>
          <a:lstStyle/>
          <a:p>
            <a:pPr algn="ctr"/>
            <a:r>
              <a:rPr lang="es-MX" sz="3200" dirty="0"/>
              <a:t>42</a:t>
            </a:r>
          </a:p>
          <a:p>
            <a:pPr algn="ctr"/>
            <a:r>
              <a:rPr lang="es-MX" sz="1600" dirty="0"/>
              <a:t>Estados Observadores </a:t>
            </a:r>
            <a:endParaRPr lang="en-GB" sz="1000" dirty="0"/>
          </a:p>
          <a:p>
            <a:endParaRPr lang="en-GB" dirty="0"/>
          </a:p>
        </p:txBody>
      </p:sp>
    </p:spTree>
    <p:extLst>
      <p:ext uri="{BB962C8B-B14F-4D97-AF65-F5344CB8AC3E}">
        <p14:creationId xmlns:p14="http://schemas.microsoft.com/office/powerpoint/2010/main" xmlns="" val="25688030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sp>
        <p:nvSpPr>
          <p:cNvPr id="20" name="Rectángulo 19"/>
          <p:cNvSpPr/>
          <p:nvPr/>
        </p:nvSpPr>
        <p:spPr>
          <a:xfrm>
            <a:off x="323528" y="6546830"/>
            <a:ext cx="3456384" cy="230832"/>
          </a:xfrm>
          <a:prstGeom prst="rect">
            <a:avLst/>
          </a:prstGeom>
        </p:spPr>
        <p:txBody>
          <a:bodyPr wrap="square">
            <a:spAutoFit/>
          </a:bodyPr>
          <a:lstStyle/>
          <a:p>
            <a:r>
              <a:rPr lang="es-ES_tradnl" sz="900" dirty="0" smtClean="0"/>
              <a:t>* Ranking de importadores del mundo para el año 2030</a:t>
            </a:r>
            <a:endParaRPr lang="es-ES" sz="900" dirty="0">
              <a:latin typeface="Futura Std Medium" pitchFamily="34" charset="0"/>
            </a:endParaRPr>
          </a:p>
        </p:txBody>
      </p:sp>
      <p:sp>
        <p:nvSpPr>
          <p:cNvPr id="2" name="CuadroTexto 1"/>
          <p:cNvSpPr txBox="1"/>
          <p:nvPr/>
        </p:nvSpPr>
        <p:spPr>
          <a:xfrm>
            <a:off x="11966222" y="5997222"/>
            <a:ext cx="184666" cy="369332"/>
          </a:xfrm>
          <a:prstGeom prst="rect">
            <a:avLst/>
          </a:prstGeom>
          <a:noFill/>
        </p:spPr>
        <p:txBody>
          <a:bodyPr wrap="none" rtlCol="0">
            <a:spAutoFit/>
          </a:bodyPr>
          <a:lstStyle/>
          <a:p>
            <a:endParaRPr lang="es-ES" dirty="0"/>
          </a:p>
        </p:txBody>
      </p:sp>
      <p:pic>
        <p:nvPicPr>
          <p:cNvPr id="68"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260648"/>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 name="2 Diagrama"/>
          <p:cNvGraphicFramePr/>
          <p:nvPr>
            <p:extLst>
              <p:ext uri="{D42A27DB-BD31-4B8C-83A1-F6EECF244321}">
                <p14:modId xmlns:p14="http://schemas.microsoft.com/office/powerpoint/2010/main" xmlns="" val="3578204629"/>
              </p:ext>
            </p:extLst>
          </p:nvPr>
        </p:nvGraphicFramePr>
        <p:xfrm>
          <a:off x="-252536" y="1196752"/>
          <a:ext cx="8424936" cy="49695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4 Imagen"/>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7884368" y="1628800"/>
            <a:ext cx="1224136" cy="1224136"/>
          </a:xfrm>
          <a:prstGeom prst="rect">
            <a:avLst/>
          </a:prstGeom>
        </p:spPr>
      </p:pic>
      <p:sp>
        <p:nvSpPr>
          <p:cNvPr id="7" name="6 CuadroTexto"/>
          <p:cNvSpPr txBox="1"/>
          <p:nvPr/>
        </p:nvSpPr>
        <p:spPr>
          <a:xfrm>
            <a:off x="5508104" y="4327936"/>
            <a:ext cx="3240360" cy="1477328"/>
          </a:xfrm>
          <a:prstGeom prst="rect">
            <a:avLst/>
          </a:prstGeom>
          <a:noFill/>
        </p:spPr>
        <p:txBody>
          <a:bodyPr wrap="square" rtlCol="0">
            <a:spAutoFit/>
          </a:bodyPr>
          <a:lstStyle/>
          <a:p>
            <a:pPr marL="285750" indent="-285750">
              <a:buFont typeface="Wingdings" panose="05000000000000000000" pitchFamily="2" charset="2"/>
              <a:buChar char="ü"/>
            </a:pPr>
            <a:r>
              <a:rPr lang="es-MX" dirty="0" smtClean="0"/>
              <a:t>Facilitación del comercio</a:t>
            </a:r>
          </a:p>
          <a:p>
            <a:pPr marL="285750" indent="-285750">
              <a:buFont typeface="Wingdings" panose="05000000000000000000" pitchFamily="2" charset="2"/>
              <a:buChar char="ü"/>
            </a:pPr>
            <a:r>
              <a:rPr lang="es-MX" dirty="0" smtClean="0"/>
              <a:t>Intercambio cultural </a:t>
            </a:r>
          </a:p>
          <a:p>
            <a:pPr marL="285750" indent="-285750">
              <a:buFont typeface="Wingdings" panose="05000000000000000000" pitchFamily="2" charset="2"/>
              <a:buChar char="ü"/>
            </a:pPr>
            <a:r>
              <a:rPr lang="es-MX" dirty="0" smtClean="0"/>
              <a:t>Educación</a:t>
            </a:r>
          </a:p>
          <a:p>
            <a:pPr marL="285750" indent="-285750">
              <a:buFont typeface="Wingdings" panose="05000000000000000000" pitchFamily="2" charset="2"/>
              <a:buChar char="ü"/>
            </a:pPr>
            <a:r>
              <a:rPr lang="es-MX" dirty="0" smtClean="0"/>
              <a:t>Encuentro entre empresarios </a:t>
            </a:r>
            <a:endParaRPr lang="en-GB" dirty="0"/>
          </a:p>
        </p:txBody>
      </p:sp>
      <p:sp>
        <p:nvSpPr>
          <p:cNvPr id="11" name="4 Rectángulo"/>
          <p:cNvSpPr/>
          <p:nvPr/>
        </p:nvSpPr>
        <p:spPr>
          <a:xfrm>
            <a:off x="35496" y="404664"/>
            <a:ext cx="3528392" cy="1107996"/>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Estrategia Política con Asia-Pacífico</a:t>
            </a:r>
            <a:endParaRPr lang="es-CO" dirty="0">
              <a:solidFill>
                <a:schemeClr val="bg1"/>
              </a:solidFill>
              <a:latin typeface="Futura Std Book" pitchFamily="34" charset="0"/>
              <a:ea typeface="ＭＳ Ｐゴシック" charset="0"/>
            </a:endParaRPr>
          </a:p>
          <a:p>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273953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4 Rectángulo"/>
          <p:cNvSpPr/>
          <p:nvPr/>
        </p:nvSpPr>
        <p:spPr>
          <a:xfrm>
            <a:off x="179512" y="1537047"/>
            <a:ext cx="2952328" cy="307777"/>
          </a:xfrm>
          <a:prstGeom prst="rect">
            <a:avLst/>
          </a:prstGeom>
        </p:spPr>
        <p:txBody>
          <a:bodyPr wrap="square">
            <a:spAutoFit/>
          </a:bodyPr>
          <a:lstStyle/>
          <a:p>
            <a:r>
              <a:rPr lang="es-CO" sz="1400" b="1" dirty="0" smtClean="0">
                <a:solidFill>
                  <a:schemeClr val="tx1">
                    <a:lumMod val="75000"/>
                    <a:lumOff val="25000"/>
                  </a:schemeClr>
                </a:solidFill>
              </a:rPr>
              <a:t>Ejemplo Ilustrativo</a:t>
            </a:r>
            <a:endParaRPr lang="es-CO" sz="1400" b="1" dirty="0"/>
          </a:p>
        </p:txBody>
      </p:sp>
      <p:pic>
        <p:nvPicPr>
          <p:cNvPr id="32" name="9 Imagen" descr="mapa encadenamien-03.png"/>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0486" y="1898501"/>
            <a:ext cx="9144000" cy="472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4 Rectángulo"/>
          <p:cNvSpPr>
            <a:spLocks noChangeArrowheads="1"/>
          </p:cNvSpPr>
          <p:nvPr/>
        </p:nvSpPr>
        <p:spPr bwMode="auto">
          <a:xfrm>
            <a:off x="6536702" y="5138861"/>
            <a:ext cx="2592288" cy="153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dirty="0"/>
              <a:t>Colombia exportaría tejidos de algodón a Chile con </a:t>
            </a:r>
            <a:r>
              <a:rPr lang="es-CO" sz="2000" b="1" dirty="0"/>
              <a:t>0% de arancel</a:t>
            </a:r>
          </a:p>
          <a:p>
            <a:r>
              <a:rPr lang="es-CO" b="1" dirty="0"/>
              <a:t> </a:t>
            </a:r>
          </a:p>
        </p:txBody>
      </p:sp>
      <p:sp>
        <p:nvSpPr>
          <p:cNvPr id="34" name="4 Rectángulo"/>
          <p:cNvSpPr>
            <a:spLocks noChangeArrowheads="1"/>
          </p:cNvSpPr>
          <p:nvPr/>
        </p:nvSpPr>
        <p:spPr bwMode="auto">
          <a:xfrm>
            <a:off x="600025" y="5157192"/>
            <a:ext cx="29638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Font typeface="Arial" charset="0"/>
              <a:buNone/>
            </a:pPr>
            <a:r>
              <a:rPr lang="es-CO" dirty="0"/>
              <a:t>Chile exportaría a China pantalones </a:t>
            </a:r>
            <a:r>
              <a:rPr lang="es-CO" dirty="0" err="1"/>
              <a:t>denim</a:t>
            </a:r>
            <a:r>
              <a:rPr lang="es-CO" dirty="0"/>
              <a:t> </a:t>
            </a:r>
          </a:p>
          <a:p>
            <a:pPr>
              <a:buFont typeface="Arial" charset="0"/>
              <a:buNone/>
            </a:pPr>
            <a:r>
              <a:rPr lang="es-CO" sz="2000" b="1" dirty="0"/>
              <a:t>con arancel 0%</a:t>
            </a:r>
            <a:endParaRPr lang="es-CO" b="1" dirty="0"/>
          </a:p>
        </p:txBody>
      </p:sp>
      <p:sp>
        <p:nvSpPr>
          <p:cNvPr id="36" name="17 CuadroTexto"/>
          <p:cNvSpPr txBox="1">
            <a:spLocks noChangeArrowheads="1"/>
          </p:cNvSpPr>
          <p:nvPr/>
        </p:nvSpPr>
        <p:spPr bwMode="auto">
          <a:xfrm>
            <a:off x="5024534" y="2402557"/>
            <a:ext cx="410445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1600" dirty="0"/>
              <a:t>Si Colombia  exportará directamente a China, pagaría un arancel:</a:t>
            </a:r>
            <a:endParaRPr lang="es-CO" sz="1600" dirty="0"/>
          </a:p>
        </p:txBody>
      </p:sp>
      <p:sp>
        <p:nvSpPr>
          <p:cNvPr id="37" name="4 Rectángulo"/>
          <p:cNvSpPr>
            <a:spLocks noChangeArrowheads="1"/>
          </p:cNvSpPr>
          <p:nvPr/>
        </p:nvSpPr>
        <p:spPr bwMode="auto">
          <a:xfrm>
            <a:off x="6464694" y="4562797"/>
            <a:ext cx="621546"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ea typeface="+mn-ea"/>
              </a:rPr>
              <a:t>1.</a:t>
            </a:r>
          </a:p>
          <a:p>
            <a:pPr>
              <a:defRPr/>
            </a:pPr>
            <a:r>
              <a:rPr lang="es-CO" altLang="es-CO" b="1" dirty="0">
                <a:solidFill>
                  <a:schemeClr val="accent2">
                    <a:lumMod val="75000"/>
                  </a:schemeClr>
                </a:solidFill>
                <a:ea typeface="+mn-ea"/>
              </a:rPr>
              <a:t> </a:t>
            </a:r>
          </a:p>
        </p:txBody>
      </p:sp>
      <p:sp>
        <p:nvSpPr>
          <p:cNvPr id="38" name="4 Rectángulo"/>
          <p:cNvSpPr>
            <a:spLocks noChangeArrowheads="1"/>
          </p:cNvSpPr>
          <p:nvPr/>
        </p:nvSpPr>
        <p:spPr bwMode="auto">
          <a:xfrm>
            <a:off x="1737616" y="4490789"/>
            <a:ext cx="621546" cy="984885"/>
          </a:xfrm>
          <a:prstGeom prst="rect">
            <a:avLst/>
          </a:prstGeom>
          <a:noFill/>
          <a:ln w="9525">
            <a:noFill/>
            <a:miter lim="800000"/>
            <a:headEnd/>
            <a:tailEnd/>
          </a:ln>
        </p:spPr>
        <p:txBody>
          <a:bodyPr wrap="square">
            <a:spAutoFit/>
          </a:bodyPr>
          <a:lstStyle/>
          <a:p>
            <a:pPr>
              <a:buFont typeface="Arial" charset="0"/>
              <a:buNone/>
              <a:defRPr/>
            </a:pPr>
            <a:r>
              <a:rPr lang="es-CO" altLang="es-CO" sz="4000" b="1" dirty="0">
                <a:solidFill>
                  <a:srgbClr val="4D9022"/>
                </a:solidFill>
                <a:ea typeface="+mn-ea"/>
              </a:rPr>
              <a:t>2.</a:t>
            </a:r>
          </a:p>
          <a:p>
            <a:pPr>
              <a:defRPr/>
            </a:pPr>
            <a:r>
              <a:rPr lang="es-CO" altLang="es-CO" b="1" dirty="0">
                <a:solidFill>
                  <a:schemeClr val="accent2">
                    <a:lumMod val="75000"/>
                  </a:schemeClr>
                </a:solidFill>
                <a:ea typeface="+mn-ea"/>
              </a:rPr>
              <a:t> </a:t>
            </a:r>
          </a:p>
        </p:txBody>
      </p:sp>
      <p:sp>
        <p:nvSpPr>
          <p:cNvPr id="39" name="4 Rectángulo"/>
          <p:cNvSpPr>
            <a:spLocks noChangeArrowheads="1"/>
          </p:cNvSpPr>
          <p:nvPr/>
        </p:nvSpPr>
        <p:spPr bwMode="auto">
          <a:xfrm>
            <a:off x="6376038" y="4721151"/>
            <a:ext cx="237983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buFont typeface="Arial" charset="0"/>
              <a:buNone/>
            </a:pPr>
            <a:r>
              <a:rPr lang="es-CO" sz="2000" b="1" dirty="0">
                <a:latin typeface="Futura Std Book" charset="0"/>
              </a:rPr>
              <a:t>Con la AP</a:t>
            </a:r>
            <a:endParaRPr lang="es-CO" sz="2000" b="1" dirty="0"/>
          </a:p>
        </p:txBody>
      </p:sp>
      <p:sp>
        <p:nvSpPr>
          <p:cNvPr id="40" name="23 CuadroTexto"/>
          <p:cNvSpPr txBox="1">
            <a:spLocks noChangeArrowheads="1"/>
          </p:cNvSpPr>
          <p:nvPr/>
        </p:nvSpPr>
        <p:spPr bwMode="auto">
          <a:xfrm>
            <a:off x="5874946" y="3027527"/>
            <a:ext cx="24012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1600" dirty="0"/>
              <a:t>para tejidos de algodón</a:t>
            </a:r>
            <a:endParaRPr lang="es-CO" sz="1600" dirty="0"/>
          </a:p>
        </p:txBody>
      </p:sp>
      <p:sp>
        <p:nvSpPr>
          <p:cNvPr id="42" name="Rectángulo 1"/>
          <p:cNvSpPr>
            <a:spLocks noChangeArrowheads="1"/>
          </p:cNvSpPr>
          <p:nvPr/>
        </p:nvSpPr>
        <p:spPr bwMode="auto">
          <a:xfrm>
            <a:off x="8448977" y="2966861"/>
            <a:ext cx="1040053" cy="40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r>
              <a:rPr lang="es-ES" b="1" dirty="0">
                <a:latin typeface="Arial Narrow" charset="0"/>
              </a:rPr>
              <a:t>10%</a:t>
            </a:r>
            <a:endParaRPr lang="es-CO" b="1" dirty="0">
              <a:latin typeface="Arial Narrow" charset="0"/>
            </a:endParaRPr>
          </a:p>
        </p:txBody>
      </p:sp>
      <p:sp>
        <p:nvSpPr>
          <p:cNvPr id="51" name="26 CuadroTexto"/>
          <p:cNvSpPr txBox="1">
            <a:spLocks noChangeArrowheads="1"/>
          </p:cNvSpPr>
          <p:nvPr/>
        </p:nvSpPr>
        <p:spPr bwMode="auto">
          <a:xfrm>
            <a:off x="5921930" y="3372975"/>
            <a:ext cx="240128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s-MX" sz="1600" dirty="0"/>
              <a:t>para pantalones </a:t>
            </a:r>
            <a:r>
              <a:rPr lang="es-MX" sz="1600" dirty="0" err="1"/>
              <a:t>denim</a:t>
            </a:r>
            <a:endParaRPr lang="es-CO" sz="1600" dirty="0"/>
          </a:p>
        </p:txBody>
      </p:sp>
      <p:sp>
        <p:nvSpPr>
          <p:cNvPr id="64" name="Rectángulo 1"/>
          <p:cNvSpPr>
            <a:spLocks noChangeArrowheads="1"/>
          </p:cNvSpPr>
          <p:nvPr/>
        </p:nvSpPr>
        <p:spPr bwMode="auto">
          <a:xfrm>
            <a:off x="8448977" y="3389136"/>
            <a:ext cx="1040053" cy="4062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342900" indent="-342900"/>
            <a:r>
              <a:rPr lang="es-ES" b="1">
                <a:latin typeface="Arial Narrow" charset="0"/>
              </a:rPr>
              <a:t>16%</a:t>
            </a:r>
            <a:endParaRPr lang="es-CO" b="1">
              <a:latin typeface="Arial Narrow" charset="0"/>
            </a:endParaRPr>
          </a:p>
        </p:txBody>
      </p:sp>
      <p:pic>
        <p:nvPicPr>
          <p:cNvPr id="19" name="30 Imagen" descr="chocolate.png"/>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rot="-949617">
            <a:off x="190755" y="2977277"/>
            <a:ext cx="504825" cy="763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13 Marcador de contenido" descr="jean-01.pn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925" y="4222959"/>
            <a:ext cx="892444" cy="679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1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0" y="5229200"/>
            <a:ext cx="514422" cy="1028844"/>
          </a:xfrm>
          <a:prstGeom prst="rect">
            <a:avLst/>
          </a:prstGeom>
        </p:spPr>
      </p:pic>
      <p:pic>
        <p:nvPicPr>
          <p:cNvPr id="3" name="2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20486" y="1844824"/>
            <a:ext cx="845365" cy="758342"/>
          </a:xfrm>
          <a:prstGeom prst="rect">
            <a:avLst/>
          </a:prstGeom>
        </p:spPr>
      </p:pic>
      <p:pic>
        <p:nvPicPr>
          <p:cNvPr id="24" name="Picture 8"/>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4 Rectángulo"/>
          <p:cNvSpPr/>
          <p:nvPr/>
        </p:nvSpPr>
        <p:spPr>
          <a:xfrm>
            <a:off x="35496" y="476672"/>
            <a:ext cx="3312368" cy="1107996"/>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Estrategia Comercial con Asia-Pacífico</a:t>
            </a:r>
            <a:endParaRPr lang="es-CO" dirty="0">
              <a:solidFill>
                <a:schemeClr val="bg1"/>
              </a:solidFill>
              <a:latin typeface="Futura Std Book" pitchFamily="34" charset="0"/>
              <a:ea typeface="ＭＳ Ｐゴシック" charset="0"/>
            </a:endParaRPr>
          </a:p>
          <a:p>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1261210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 name="Rectángulo 3"/>
          <p:cNvSpPr/>
          <p:nvPr/>
        </p:nvSpPr>
        <p:spPr>
          <a:xfrm>
            <a:off x="251520" y="1753652"/>
            <a:ext cx="8406126" cy="523220"/>
          </a:xfrm>
          <a:prstGeom prst="rect">
            <a:avLst/>
          </a:prstGeom>
        </p:spPr>
        <p:txBody>
          <a:bodyPr wrap="square">
            <a:spAutoFit/>
          </a:bodyPr>
          <a:lstStyle/>
          <a:p>
            <a:pPr lvl="0" algn="ctr"/>
            <a:r>
              <a:rPr lang="es-MX" sz="2800" b="1" u="sng" dirty="0" smtClean="0">
                <a:latin typeface="Arial"/>
                <a:cs typeface="Arial"/>
              </a:rPr>
              <a:t>Potenciación del Comercio Agrícola</a:t>
            </a:r>
            <a:endParaRPr lang="es-ES" sz="2800" b="1" dirty="0"/>
          </a:p>
        </p:txBody>
      </p:sp>
      <p:sp>
        <p:nvSpPr>
          <p:cNvPr id="22" name="Rectángulo 6"/>
          <p:cNvSpPr/>
          <p:nvPr/>
        </p:nvSpPr>
        <p:spPr>
          <a:xfrm>
            <a:off x="1403648" y="2780928"/>
            <a:ext cx="6840760" cy="830997"/>
          </a:xfrm>
          <a:prstGeom prst="rect">
            <a:avLst/>
          </a:prstGeom>
          <a:ln>
            <a:solidFill>
              <a:schemeClr val="tx2"/>
            </a:solidFill>
          </a:ln>
        </p:spPr>
        <p:txBody>
          <a:bodyPr wrap="square">
            <a:spAutoFit/>
          </a:bodyPr>
          <a:lstStyle/>
          <a:p>
            <a:pPr lvl="0" algn="just"/>
            <a:r>
              <a:rPr lang="es-CO" sz="1600" dirty="0" smtClean="0"/>
              <a:t>Para el comercio intra-alianza se priorizaron 186 productos, divididos en: </a:t>
            </a:r>
            <a:r>
              <a:rPr lang="es-CO" sz="1600" u="sng" dirty="0" smtClean="0"/>
              <a:t>Grupo 1</a:t>
            </a:r>
            <a:r>
              <a:rPr lang="es-CO" sz="1600" u="none" dirty="0" smtClean="0"/>
              <a:t>: interés de 3 o 4 países (47) y </a:t>
            </a:r>
          </a:p>
          <a:p>
            <a:pPr lvl="0" algn="just"/>
            <a:r>
              <a:rPr lang="es-CO" sz="1600" u="sng" dirty="0" smtClean="0"/>
              <a:t>Grupo 2</a:t>
            </a:r>
            <a:r>
              <a:rPr lang="es-CO" sz="1600" u="none" dirty="0" smtClean="0"/>
              <a:t>: intereses de 1 o 2 países (139)</a:t>
            </a:r>
            <a:endParaRPr lang="es-CO" sz="1600" dirty="0"/>
          </a:p>
        </p:txBody>
      </p:sp>
      <p:pic>
        <p:nvPicPr>
          <p:cNvPr id="27" name="Imagen 18"/>
          <p:cNvPicPr>
            <a:picLocks noChangeAspect="1"/>
          </p:cNvPicPr>
          <p:nvPr/>
        </p:nvPicPr>
        <p:blipFill rotWithShape="1">
          <a:blip r:embed="rId4" cstate="print"/>
          <a:srcRect r="53626"/>
          <a:stretch/>
        </p:blipFill>
        <p:spPr>
          <a:xfrm>
            <a:off x="539552" y="2780928"/>
            <a:ext cx="830281" cy="844759"/>
          </a:xfrm>
          <a:prstGeom prst="rect">
            <a:avLst/>
          </a:prstGeom>
        </p:spPr>
      </p:pic>
      <p:sp>
        <p:nvSpPr>
          <p:cNvPr id="28" name="8 Rectángulo redondeado"/>
          <p:cNvSpPr/>
          <p:nvPr/>
        </p:nvSpPr>
        <p:spPr>
          <a:xfrm>
            <a:off x="611560" y="4228053"/>
            <a:ext cx="8284720" cy="15772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dirty="0">
              <a:solidFill>
                <a:schemeClr val="bg1"/>
              </a:solidFill>
            </a:endParaRPr>
          </a:p>
        </p:txBody>
      </p:sp>
      <p:sp>
        <p:nvSpPr>
          <p:cNvPr id="30" name="22 CuadroTexto"/>
          <p:cNvSpPr txBox="1"/>
          <p:nvPr/>
        </p:nvSpPr>
        <p:spPr>
          <a:xfrm>
            <a:off x="993014" y="4221088"/>
            <a:ext cx="7770039" cy="1508105"/>
          </a:xfrm>
          <a:prstGeom prst="rect">
            <a:avLst/>
          </a:prstGeom>
          <a:noFill/>
        </p:spPr>
        <p:txBody>
          <a:bodyPr wrap="square" rtlCol="0">
            <a:spAutoFit/>
          </a:bodyPr>
          <a:lstStyle/>
          <a:p>
            <a:pPr lvl="0" algn="just"/>
            <a:r>
              <a:rPr lang="es-ES" dirty="0" smtClean="0">
                <a:solidFill>
                  <a:schemeClr val="bg1"/>
                </a:solidFill>
              </a:rPr>
              <a:t>Se identificaron 106 subpartidas del universo de productos agropecuarios priorizados </a:t>
            </a:r>
            <a:r>
              <a:rPr lang="es-MX" sz="2000" dirty="0" smtClean="0">
                <a:solidFill>
                  <a:schemeClr val="bg1"/>
                </a:solidFill>
              </a:rPr>
              <a:t>susceptibles</a:t>
            </a:r>
            <a:r>
              <a:rPr lang="es-MX" dirty="0" smtClean="0">
                <a:solidFill>
                  <a:schemeClr val="bg1"/>
                </a:solidFill>
              </a:rPr>
              <a:t> </a:t>
            </a:r>
            <a:r>
              <a:rPr lang="es-MX" dirty="0">
                <a:solidFill>
                  <a:schemeClr val="bg1"/>
                </a:solidFill>
              </a:rPr>
              <a:t>de potenciar</a:t>
            </a:r>
            <a:r>
              <a:rPr lang="es-MX" dirty="0" smtClean="0">
                <a:solidFill>
                  <a:schemeClr val="bg1"/>
                </a:solidFill>
              </a:rPr>
              <a:t>, teniendo en cuenta la desgravación arancelaria y normas de origen. Estas pueden </a:t>
            </a:r>
            <a:r>
              <a:rPr lang="es-MX" dirty="0">
                <a:solidFill>
                  <a:schemeClr val="bg1"/>
                </a:solidFill>
              </a:rPr>
              <a:t>integrarse entre los países AP y ser destinadas hacia </a:t>
            </a:r>
            <a:r>
              <a:rPr lang="es-MX" dirty="0" smtClean="0">
                <a:solidFill>
                  <a:schemeClr val="bg1"/>
                </a:solidFill>
              </a:rPr>
              <a:t>terceras economías a </a:t>
            </a:r>
            <a:r>
              <a:rPr lang="es-MX" dirty="0">
                <a:solidFill>
                  <a:schemeClr val="bg1"/>
                </a:solidFill>
              </a:rPr>
              <a:t>través de uno, dos, tres o cuatro países de la </a:t>
            </a:r>
            <a:r>
              <a:rPr lang="es-MX" dirty="0" smtClean="0">
                <a:solidFill>
                  <a:schemeClr val="bg1"/>
                </a:solidFill>
              </a:rPr>
              <a:t>AP.</a:t>
            </a:r>
            <a:endParaRPr lang="es-ES" dirty="0" smtClean="0">
              <a:solidFill>
                <a:schemeClr val="bg1"/>
              </a:solidFill>
            </a:endParaRPr>
          </a:p>
        </p:txBody>
      </p:sp>
      <p:sp>
        <p:nvSpPr>
          <p:cNvPr id="31" name="4 Rectángulo"/>
          <p:cNvSpPr/>
          <p:nvPr/>
        </p:nvSpPr>
        <p:spPr>
          <a:xfrm>
            <a:off x="35496" y="476672"/>
            <a:ext cx="3312368" cy="1107996"/>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Estrategia Comercial con Asia-Pacífico</a:t>
            </a:r>
            <a:endParaRPr lang="es-CO" dirty="0">
              <a:solidFill>
                <a:schemeClr val="bg1"/>
              </a:solidFill>
              <a:latin typeface="Futura Std Book" pitchFamily="34" charset="0"/>
              <a:ea typeface="ＭＳ Ｐゴシック" charset="0"/>
            </a:endParaRPr>
          </a:p>
          <a:p>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3114952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13 Elipse"/>
          <p:cNvSpPr/>
          <p:nvPr/>
        </p:nvSpPr>
        <p:spPr>
          <a:xfrm>
            <a:off x="2123728" y="4221088"/>
            <a:ext cx="2630258" cy="2425748"/>
          </a:xfrm>
          <a:prstGeom prst="ellipse">
            <a:avLst/>
          </a:prstGeom>
          <a:pattFill prst="pct25">
            <a:fgClr>
              <a:srgbClr val="409539"/>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pic>
        <p:nvPicPr>
          <p:cNvPr id="24"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 name="4 Rectángulo"/>
          <p:cNvSpPr/>
          <p:nvPr/>
        </p:nvSpPr>
        <p:spPr>
          <a:xfrm>
            <a:off x="-36512" y="519063"/>
            <a:ext cx="3528392"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Estrategia de Promoción en Asia-Pacífico</a:t>
            </a:r>
            <a:endParaRPr lang="es-CO" dirty="0">
              <a:solidFill>
                <a:schemeClr val="bg1"/>
              </a:solidFill>
              <a:latin typeface="Futura Std Book" pitchFamily="34" charset="0"/>
              <a:ea typeface="ＭＳ Ｐゴシック" charset="0"/>
            </a:endParaRPr>
          </a:p>
        </p:txBody>
      </p:sp>
      <p:sp>
        <p:nvSpPr>
          <p:cNvPr id="23" name="Redondear rectángulo de esquina del mismo lado 4"/>
          <p:cNvSpPr/>
          <p:nvPr/>
        </p:nvSpPr>
        <p:spPr>
          <a:xfrm>
            <a:off x="333984" y="1340768"/>
            <a:ext cx="8486488" cy="8447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tabLst/>
              <a:defRPr/>
            </a:pPr>
            <a:r>
              <a:rPr lang="es-ES" sz="1900" b="0" kern="1200" dirty="0" smtClean="0">
                <a:latin typeface="Arial"/>
                <a:cs typeface="Arial"/>
              </a:rPr>
              <a:t>. </a:t>
            </a:r>
            <a:endParaRPr lang="es-CO" sz="1900" b="0" kern="1200" dirty="0">
              <a:latin typeface="Arial"/>
              <a:cs typeface="Arial"/>
            </a:endParaRPr>
          </a:p>
        </p:txBody>
      </p:sp>
      <p:sp>
        <p:nvSpPr>
          <p:cNvPr id="28" name="13 Elipse"/>
          <p:cNvSpPr/>
          <p:nvPr/>
        </p:nvSpPr>
        <p:spPr>
          <a:xfrm>
            <a:off x="4283968" y="2780928"/>
            <a:ext cx="2630258" cy="2425748"/>
          </a:xfrm>
          <a:prstGeom prst="ellipse">
            <a:avLst/>
          </a:prstGeom>
          <a:pattFill prst="pct25">
            <a:fgClr>
              <a:srgbClr val="409539"/>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1"/>
              </a:solidFill>
            </a:endParaRPr>
          </a:p>
        </p:txBody>
      </p:sp>
      <p:sp>
        <p:nvSpPr>
          <p:cNvPr id="29" name="14 CuadroTexto"/>
          <p:cNvSpPr txBox="1"/>
          <p:nvPr/>
        </p:nvSpPr>
        <p:spPr>
          <a:xfrm>
            <a:off x="4505160" y="3084056"/>
            <a:ext cx="2227080" cy="1785104"/>
          </a:xfrm>
          <a:prstGeom prst="rect">
            <a:avLst/>
          </a:prstGeom>
          <a:noFill/>
        </p:spPr>
        <p:txBody>
          <a:bodyPr wrap="square" rtlCol="0">
            <a:spAutoFit/>
          </a:bodyPr>
          <a:lstStyle/>
          <a:p>
            <a:pPr algn="ctr"/>
            <a:r>
              <a:rPr lang="es-CO" sz="2200" b="1" dirty="0" smtClean="0"/>
              <a:t>Corea, China, Malasia, Singapur, Taiwan, Japón, Rusia e India</a:t>
            </a:r>
          </a:p>
        </p:txBody>
      </p:sp>
      <p:sp>
        <p:nvSpPr>
          <p:cNvPr id="31" name="17 CuadroTexto"/>
          <p:cNvSpPr txBox="1"/>
          <p:nvPr/>
        </p:nvSpPr>
        <p:spPr>
          <a:xfrm>
            <a:off x="2267744" y="4369964"/>
            <a:ext cx="2304256" cy="1754327"/>
          </a:xfrm>
          <a:prstGeom prst="rect">
            <a:avLst/>
          </a:prstGeom>
          <a:noFill/>
        </p:spPr>
        <p:txBody>
          <a:bodyPr wrap="square" rtlCol="0">
            <a:spAutoFit/>
          </a:bodyPr>
          <a:lstStyle/>
          <a:p>
            <a:pPr algn="ctr"/>
            <a:r>
              <a:rPr lang="es-CO" sz="4800" b="1" dirty="0" smtClean="0"/>
              <a:t>2 </a:t>
            </a:r>
          </a:p>
          <a:p>
            <a:pPr algn="ctr"/>
            <a:r>
              <a:rPr lang="es-CO" sz="2000" b="1" dirty="0" smtClean="0"/>
              <a:t>Macroruedas con 50 compradores asiáticos  </a:t>
            </a:r>
            <a:endParaRPr lang="es-CO" sz="2000" b="1" dirty="0"/>
          </a:p>
        </p:txBody>
      </p:sp>
      <p:sp>
        <p:nvSpPr>
          <p:cNvPr id="41" name="4 Rectángulo"/>
          <p:cNvSpPr/>
          <p:nvPr/>
        </p:nvSpPr>
        <p:spPr>
          <a:xfrm>
            <a:off x="251520" y="1534322"/>
            <a:ext cx="8568952" cy="1200328"/>
          </a:xfrm>
          <a:prstGeom prst="rect">
            <a:avLst/>
          </a:prstGeom>
        </p:spPr>
        <p:txBody>
          <a:bodyPr wrap="square">
            <a:spAutoFit/>
          </a:bodyPr>
          <a:lstStyle/>
          <a:p>
            <a:pPr algn="ctr"/>
            <a:r>
              <a:rPr lang="es-ES" sz="2400" b="1" dirty="0">
                <a:latin typeface="Arial"/>
                <a:cs typeface="Arial"/>
              </a:rPr>
              <a:t>La venta de oportunidades de inversión y promoción de exportaciones como bloque es más efectiva que la promoción individual</a:t>
            </a:r>
            <a:endParaRPr lang="en-GB" sz="2400" b="1" dirty="0"/>
          </a:p>
        </p:txBody>
      </p:sp>
      <p:sp>
        <p:nvSpPr>
          <p:cNvPr id="49" name="13 Elipse"/>
          <p:cNvSpPr/>
          <p:nvPr/>
        </p:nvSpPr>
        <p:spPr>
          <a:xfrm>
            <a:off x="35496" y="2708920"/>
            <a:ext cx="2630258" cy="2425748"/>
          </a:xfrm>
          <a:prstGeom prst="ellipse">
            <a:avLst/>
          </a:prstGeom>
          <a:pattFill prst="pct25">
            <a:fgClr>
              <a:srgbClr val="409539"/>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400" b="1" dirty="0">
                <a:solidFill>
                  <a:schemeClr val="tx1"/>
                </a:solidFill>
              </a:rPr>
              <a:t>22</a:t>
            </a:r>
            <a:r>
              <a:rPr lang="es-MX" sz="2800" dirty="0">
                <a:solidFill>
                  <a:schemeClr val="tx1"/>
                </a:solidFill>
              </a:rPr>
              <a:t> </a:t>
            </a:r>
            <a:r>
              <a:rPr lang="es-MX" sz="2800" b="1" dirty="0">
                <a:solidFill>
                  <a:schemeClr val="tx1"/>
                </a:solidFill>
              </a:rPr>
              <a:t>eventos de promoción conjunta </a:t>
            </a:r>
            <a:endParaRPr lang="es-CO" sz="2800" b="1" dirty="0">
              <a:solidFill>
                <a:schemeClr val="tx1"/>
              </a:solidFill>
            </a:endParaRPr>
          </a:p>
        </p:txBody>
      </p:sp>
      <p:sp>
        <p:nvSpPr>
          <p:cNvPr id="52" name="13 Elipse"/>
          <p:cNvSpPr/>
          <p:nvPr/>
        </p:nvSpPr>
        <p:spPr>
          <a:xfrm>
            <a:off x="6516216" y="4221088"/>
            <a:ext cx="2630258" cy="2425748"/>
          </a:xfrm>
          <a:prstGeom prst="ellipse">
            <a:avLst/>
          </a:prstGeom>
          <a:pattFill prst="pct25">
            <a:fgClr>
              <a:srgbClr val="409539"/>
            </a:fgClr>
            <a:bgClr>
              <a:schemeClr val="bg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smtClean="0">
                <a:solidFill>
                  <a:schemeClr val="tx1"/>
                </a:solidFill>
              </a:rPr>
              <a:t>China, Japón y Australia: Mercados turísticos priorizados</a:t>
            </a:r>
            <a:endParaRPr lang="es-CO" sz="2400" b="1" dirty="0">
              <a:solidFill>
                <a:schemeClr val="tx1"/>
              </a:solidFill>
            </a:endParaRPr>
          </a:p>
        </p:txBody>
      </p:sp>
    </p:spTree>
    <p:extLst>
      <p:ext uri="{BB962C8B-B14F-4D97-AF65-F5344CB8AC3E}">
        <p14:creationId xmlns:p14="http://schemas.microsoft.com/office/powerpoint/2010/main" xmlns="" val="31767143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5 Rectángulo"/>
          <p:cNvSpPr>
            <a:spLocks noChangeArrowheads="1"/>
          </p:cNvSpPr>
          <p:nvPr/>
        </p:nvSpPr>
        <p:spPr bwMode="auto">
          <a:xfrm>
            <a:off x="-108520" y="786190"/>
            <a:ext cx="70003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s-MX" dirty="0" smtClean="0">
                <a:solidFill>
                  <a:schemeClr val="bg1"/>
                </a:solidFill>
                <a:latin typeface="Futura Std Book" pitchFamily="34" charset="0"/>
              </a:rPr>
              <a:t>Algunos de los trabajos con Japón</a:t>
            </a:r>
            <a:endParaRPr lang="es-ES" dirty="0">
              <a:solidFill>
                <a:schemeClr val="bg1"/>
              </a:solidFill>
              <a:latin typeface="Futura Std Book" pitchFamily="34" charset="0"/>
            </a:endParaRPr>
          </a:p>
        </p:txBody>
      </p:sp>
      <p:graphicFrame>
        <p:nvGraphicFramePr>
          <p:cNvPr id="38" name="9 Diagrama"/>
          <p:cNvGraphicFramePr/>
          <p:nvPr>
            <p:extLst>
              <p:ext uri="{D42A27DB-BD31-4B8C-83A1-F6EECF244321}">
                <p14:modId xmlns:p14="http://schemas.microsoft.com/office/powerpoint/2010/main" xmlns="" val="1950214980"/>
              </p:ext>
            </p:extLst>
          </p:nvPr>
        </p:nvGraphicFramePr>
        <p:xfrm>
          <a:off x="252270" y="1168623"/>
          <a:ext cx="8713923" cy="6148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2429247" y="2695578"/>
            <a:ext cx="1999903" cy="733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5350" y="3357868"/>
            <a:ext cx="1918180" cy="6563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715422" y="1714488"/>
            <a:ext cx="1999347" cy="1191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p:cNvPicPr>
            <a:picLocks noChangeAspect="1" noChangeArrowheads="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7064898" y="1124744"/>
            <a:ext cx="1826832" cy="11299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Rectángulo"/>
          <p:cNvSpPr/>
          <p:nvPr/>
        </p:nvSpPr>
        <p:spPr>
          <a:xfrm>
            <a:off x="157469" y="3059668"/>
            <a:ext cx="1993366" cy="369332"/>
          </a:xfrm>
          <a:prstGeom prst="rect">
            <a:avLst/>
          </a:prstGeom>
        </p:spPr>
        <p:txBody>
          <a:bodyPr wrap="none">
            <a:spAutoFit/>
          </a:bodyPr>
          <a:lstStyle/>
          <a:p>
            <a:r>
              <a:rPr lang="es-MX" dirty="0" err="1" smtClean="0">
                <a:latin typeface="Arial" pitchFamily="34" charset="0"/>
                <a:cs typeface="Arial" pitchFamily="34" charset="0"/>
              </a:rPr>
              <a:t>October</a:t>
            </a:r>
            <a:r>
              <a:rPr lang="es-MX" dirty="0" smtClean="0">
                <a:latin typeface="Arial" pitchFamily="34" charset="0"/>
                <a:cs typeface="Arial" pitchFamily="34" charset="0"/>
              </a:rPr>
              <a:t> 11</a:t>
            </a:r>
            <a:r>
              <a:rPr lang="es-MX" baseline="30000" dirty="0" smtClean="0">
                <a:latin typeface="Arial" pitchFamily="34" charset="0"/>
                <a:cs typeface="Arial" pitchFamily="34" charset="0"/>
              </a:rPr>
              <a:t>th </a:t>
            </a:r>
            <a:r>
              <a:rPr lang="es-MX" dirty="0" smtClean="0">
                <a:latin typeface="Arial" pitchFamily="34" charset="0"/>
                <a:cs typeface="Arial" pitchFamily="34" charset="0"/>
              </a:rPr>
              <a:t>2013</a:t>
            </a:r>
            <a:endParaRPr lang="en-GB" dirty="0"/>
          </a:p>
        </p:txBody>
      </p:sp>
      <p:sp>
        <p:nvSpPr>
          <p:cNvPr id="4" name="3 Rectángulo"/>
          <p:cNvSpPr/>
          <p:nvPr/>
        </p:nvSpPr>
        <p:spPr>
          <a:xfrm>
            <a:off x="4861807" y="1345156"/>
            <a:ext cx="1824538" cy="369332"/>
          </a:xfrm>
          <a:prstGeom prst="rect">
            <a:avLst/>
          </a:prstGeom>
        </p:spPr>
        <p:txBody>
          <a:bodyPr wrap="none">
            <a:spAutoFit/>
          </a:bodyPr>
          <a:lstStyle/>
          <a:p>
            <a:pPr lvl="0"/>
            <a:r>
              <a:rPr lang="es-MX" dirty="0">
                <a:latin typeface="Arial" pitchFamily="34" charset="0"/>
                <a:cs typeface="Arial" pitchFamily="34" charset="0"/>
              </a:rPr>
              <a:t>June 13</a:t>
            </a:r>
            <a:r>
              <a:rPr lang="es-MX" baseline="30000" dirty="0" smtClean="0"/>
              <a:t>th</a:t>
            </a:r>
            <a:r>
              <a:rPr lang="es-MX" dirty="0" smtClean="0"/>
              <a:t>, </a:t>
            </a:r>
            <a:r>
              <a:rPr lang="es-MX" dirty="0">
                <a:latin typeface="Arial" pitchFamily="34" charset="0"/>
                <a:cs typeface="Arial" pitchFamily="34" charset="0"/>
              </a:rPr>
              <a:t>2014 </a:t>
            </a:r>
            <a:endParaRPr lang="en-GB" dirty="0">
              <a:latin typeface="Arial" pitchFamily="34" charset="0"/>
              <a:cs typeface="Arial" pitchFamily="34" charset="0"/>
            </a:endParaRPr>
          </a:p>
        </p:txBody>
      </p:sp>
      <p:sp>
        <p:nvSpPr>
          <p:cNvPr id="15" name="33 CuadroTexto"/>
          <p:cNvSpPr txBox="1"/>
          <p:nvPr/>
        </p:nvSpPr>
        <p:spPr>
          <a:xfrm>
            <a:off x="286464" y="6427504"/>
            <a:ext cx="928533" cy="369332"/>
          </a:xfrm>
          <a:prstGeom prst="rect">
            <a:avLst/>
          </a:prstGeom>
          <a:solidFill>
            <a:schemeClr val="bg1"/>
          </a:solidFill>
        </p:spPr>
        <p:txBody>
          <a:bodyPr wrap="square" rtlCol="0">
            <a:spAutoFit/>
          </a:bodyPr>
          <a:lstStyle/>
          <a:p>
            <a:endParaRPr lang="es-ES" dirty="0"/>
          </a:p>
        </p:txBody>
      </p:sp>
      <p:sp>
        <p:nvSpPr>
          <p:cNvPr id="2" name="1 CuadroTexto"/>
          <p:cNvSpPr txBox="1"/>
          <p:nvPr/>
        </p:nvSpPr>
        <p:spPr>
          <a:xfrm>
            <a:off x="429315" y="4433045"/>
            <a:ext cx="2270802" cy="2062103"/>
          </a:xfrm>
          <a:prstGeom prst="rect">
            <a:avLst/>
          </a:prstGeom>
          <a:noFill/>
        </p:spPr>
        <p:txBody>
          <a:bodyPr wrap="square" rtlCol="0">
            <a:spAutoFit/>
          </a:bodyPr>
          <a:lstStyle/>
          <a:p>
            <a:pPr lvl="0"/>
            <a:r>
              <a:rPr lang="es-MX" sz="1600" dirty="0" err="1" smtClean="0">
                <a:latin typeface="Arial" pitchFamily="34" charset="0"/>
                <a:cs typeface="Arial" pitchFamily="34" charset="0"/>
              </a:rPr>
              <a:t>PA´s</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Investment</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semminar</a:t>
            </a:r>
            <a:r>
              <a:rPr lang="es-MX" sz="1600" dirty="0" smtClean="0">
                <a:latin typeface="Arial" pitchFamily="34" charset="0"/>
                <a:cs typeface="Arial" pitchFamily="34" charset="0"/>
              </a:rPr>
              <a:t>. </a:t>
            </a:r>
          </a:p>
          <a:p>
            <a:pPr lvl="0"/>
            <a:r>
              <a:rPr lang="es-MX" sz="1600" dirty="0" smtClean="0">
                <a:latin typeface="Arial" pitchFamily="34" charset="0"/>
                <a:cs typeface="Arial" pitchFamily="34" charset="0"/>
              </a:rPr>
              <a:t>108 </a:t>
            </a:r>
            <a:r>
              <a:rPr lang="es-MX" sz="1600" dirty="0" err="1" smtClean="0">
                <a:latin typeface="Arial" pitchFamily="34" charset="0"/>
                <a:cs typeface="Arial" pitchFamily="34" charset="0"/>
              </a:rPr>
              <a:t>japanese</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companies</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from</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automotive</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infrastructure</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energy</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investment</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funds</a:t>
            </a:r>
            <a:r>
              <a:rPr lang="es-MX" sz="1600" dirty="0" smtClean="0">
                <a:latin typeface="Arial" pitchFamily="34" charset="0"/>
                <a:cs typeface="Arial" pitchFamily="34" charset="0"/>
              </a:rPr>
              <a:t> and </a:t>
            </a:r>
            <a:r>
              <a:rPr lang="es-MX" sz="1600" dirty="0" err="1" smtClean="0">
                <a:latin typeface="Arial" pitchFamily="34" charset="0"/>
                <a:cs typeface="Arial" pitchFamily="34" charset="0"/>
              </a:rPr>
              <a:t>minning</a:t>
            </a:r>
            <a:r>
              <a:rPr lang="es-MX" sz="1600" dirty="0" smtClean="0">
                <a:latin typeface="Arial" pitchFamily="34" charset="0"/>
                <a:cs typeface="Arial" pitchFamily="34" charset="0"/>
              </a:rPr>
              <a:t> </a:t>
            </a:r>
            <a:r>
              <a:rPr lang="es-MX" sz="1600" dirty="0" err="1" smtClean="0">
                <a:latin typeface="Arial" pitchFamily="34" charset="0"/>
                <a:cs typeface="Arial" pitchFamily="34" charset="0"/>
              </a:rPr>
              <a:t>sectors</a:t>
            </a:r>
            <a:r>
              <a:rPr lang="es-MX" sz="1600" dirty="0" smtClean="0">
                <a:latin typeface="Arial" pitchFamily="34" charset="0"/>
                <a:cs typeface="Arial" pitchFamily="34" charset="0"/>
              </a:rPr>
              <a:t>. </a:t>
            </a:r>
            <a:endParaRPr lang="en-GB" sz="1600" dirty="0"/>
          </a:p>
        </p:txBody>
      </p:sp>
      <p:sp>
        <p:nvSpPr>
          <p:cNvPr id="5" name="4 Rectángulo"/>
          <p:cNvSpPr/>
          <p:nvPr/>
        </p:nvSpPr>
        <p:spPr>
          <a:xfrm>
            <a:off x="2473296" y="2345288"/>
            <a:ext cx="2198038" cy="369332"/>
          </a:xfrm>
          <a:prstGeom prst="rect">
            <a:avLst/>
          </a:prstGeom>
        </p:spPr>
        <p:txBody>
          <a:bodyPr wrap="none">
            <a:spAutoFit/>
          </a:bodyPr>
          <a:lstStyle/>
          <a:p>
            <a:pPr lvl="0"/>
            <a:r>
              <a:rPr lang="es-MX" dirty="0" err="1" smtClean="0">
                <a:latin typeface="Arial" pitchFamily="34" charset="0"/>
                <a:cs typeface="Arial" pitchFamily="34" charset="0"/>
              </a:rPr>
              <a:t>February</a:t>
            </a:r>
            <a:r>
              <a:rPr lang="es-MX" dirty="0" smtClean="0">
                <a:latin typeface="Arial" pitchFamily="34" charset="0"/>
                <a:cs typeface="Arial" pitchFamily="34" charset="0"/>
              </a:rPr>
              <a:t> 19</a:t>
            </a:r>
            <a:r>
              <a:rPr lang="es-MX" baseline="30000" dirty="0" smtClean="0">
                <a:latin typeface="Arial" pitchFamily="34" charset="0"/>
                <a:cs typeface="Arial" pitchFamily="34" charset="0"/>
              </a:rPr>
              <a:t>th</a:t>
            </a:r>
            <a:r>
              <a:rPr lang="es-MX" dirty="0" smtClean="0">
                <a:latin typeface="Arial" pitchFamily="34" charset="0"/>
                <a:cs typeface="Arial" pitchFamily="34" charset="0"/>
              </a:rPr>
              <a:t> 2014</a:t>
            </a:r>
            <a:endParaRPr lang="en-GB" dirty="0">
              <a:latin typeface="Arial" pitchFamily="34" charset="0"/>
              <a:cs typeface="Arial" pitchFamily="34" charset="0"/>
            </a:endParaRPr>
          </a:p>
        </p:txBody>
      </p:sp>
      <p:sp>
        <p:nvSpPr>
          <p:cNvPr id="6" name="5 Rectángulo"/>
          <p:cNvSpPr/>
          <p:nvPr/>
        </p:nvSpPr>
        <p:spPr>
          <a:xfrm>
            <a:off x="2734696" y="3861048"/>
            <a:ext cx="1837306" cy="1815882"/>
          </a:xfrm>
          <a:prstGeom prst="rect">
            <a:avLst/>
          </a:prstGeom>
        </p:spPr>
        <p:txBody>
          <a:bodyPr wrap="square">
            <a:spAutoFit/>
          </a:bodyPr>
          <a:lstStyle/>
          <a:p>
            <a:r>
              <a:rPr lang="es-CO" sz="1600" dirty="0" err="1" smtClean="0"/>
              <a:t>The</a:t>
            </a:r>
            <a:r>
              <a:rPr lang="es-CO" sz="1600" dirty="0" smtClean="0"/>
              <a:t> </a:t>
            </a:r>
            <a:r>
              <a:rPr lang="es-CO" sz="1600" dirty="0" err="1" smtClean="0"/>
              <a:t>Pacific</a:t>
            </a:r>
            <a:r>
              <a:rPr lang="es-CO" sz="1600" dirty="0" smtClean="0"/>
              <a:t> Alliance </a:t>
            </a:r>
            <a:r>
              <a:rPr lang="es-CO" sz="1600" dirty="0" err="1" smtClean="0"/>
              <a:t>countries</a:t>
            </a:r>
            <a:r>
              <a:rPr lang="es-CO" sz="1600" dirty="0" smtClean="0"/>
              <a:t> as </a:t>
            </a:r>
            <a:r>
              <a:rPr lang="es-CO" sz="1600" dirty="0" err="1" smtClean="0"/>
              <a:t>investment</a:t>
            </a:r>
            <a:r>
              <a:rPr lang="es-CO" sz="1600" dirty="0" smtClean="0"/>
              <a:t> </a:t>
            </a:r>
            <a:r>
              <a:rPr lang="es-CO" sz="1600" dirty="0" err="1" smtClean="0"/>
              <a:t>destinations</a:t>
            </a:r>
            <a:r>
              <a:rPr lang="es-CO" sz="1600" dirty="0" smtClean="0"/>
              <a:t>, in </a:t>
            </a:r>
            <a:r>
              <a:rPr lang="es-CO" sz="1600" dirty="0" err="1" smtClean="0"/>
              <a:t>the</a:t>
            </a:r>
            <a:r>
              <a:rPr lang="es-CO" sz="1600" dirty="0" smtClean="0"/>
              <a:t> </a:t>
            </a:r>
            <a:r>
              <a:rPr lang="es-CO" sz="1600" dirty="0" err="1" smtClean="0"/>
              <a:t>investment</a:t>
            </a:r>
            <a:r>
              <a:rPr lang="es-CO" sz="1600" dirty="0"/>
              <a:t> </a:t>
            </a:r>
            <a:r>
              <a:rPr lang="es-CO" sz="1600" dirty="0" err="1" smtClean="0"/>
              <a:t>event</a:t>
            </a:r>
            <a:r>
              <a:rPr lang="es-CO" sz="1600" dirty="0" smtClean="0"/>
              <a:t> “Bank of </a:t>
            </a:r>
            <a:r>
              <a:rPr lang="es-CO" sz="1600" dirty="0" err="1" smtClean="0"/>
              <a:t>Tokyo</a:t>
            </a:r>
            <a:r>
              <a:rPr lang="es-CO" sz="1600" dirty="0" smtClean="0"/>
              <a:t> Mitsubishi”</a:t>
            </a:r>
            <a:endParaRPr lang="en-GB" sz="1600" dirty="0"/>
          </a:p>
        </p:txBody>
      </p:sp>
      <p:sp>
        <p:nvSpPr>
          <p:cNvPr id="14" name="13 Rectángulo"/>
          <p:cNvSpPr/>
          <p:nvPr/>
        </p:nvSpPr>
        <p:spPr>
          <a:xfrm>
            <a:off x="6929046" y="773652"/>
            <a:ext cx="2324675" cy="369332"/>
          </a:xfrm>
          <a:prstGeom prst="rect">
            <a:avLst/>
          </a:prstGeom>
        </p:spPr>
        <p:txBody>
          <a:bodyPr wrap="none">
            <a:spAutoFit/>
          </a:bodyPr>
          <a:lstStyle/>
          <a:p>
            <a:pPr lvl="0"/>
            <a:r>
              <a:rPr lang="es-MX" dirty="0" err="1">
                <a:latin typeface="Arial" pitchFamily="34" charset="0"/>
                <a:cs typeface="Arial" pitchFamily="34" charset="0"/>
              </a:rPr>
              <a:t>November</a:t>
            </a:r>
            <a:r>
              <a:rPr lang="es-MX" dirty="0">
                <a:latin typeface="Arial" pitchFamily="34" charset="0"/>
                <a:cs typeface="Arial" pitchFamily="34" charset="0"/>
              </a:rPr>
              <a:t> </a:t>
            </a:r>
            <a:r>
              <a:rPr lang="es-MX" dirty="0" smtClean="0">
                <a:latin typeface="Arial" pitchFamily="34" charset="0"/>
                <a:cs typeface="Arial" pitchFamily="34" charset="0"/>
              </a:rPr>
              <a:t>26</a:t>
            </a:r>
            <a:r>
              <a:rPr lang="es-MX" baseline="30000" dirty="0" smtClean="0"/>
              <a:t>th</a:t>
            </a:r>
            <a:r>
              <a:rPr lang="es-MX" dirty="0" smtClean="0"/>
              <a:t>,</a:t>
            </a:r>
            <a:r>
              <a:rPr lang="es-MX" dirty="0" smtClean="0">
                <a:latin typeface="Arial" pitchFamily="34" charset="0"/>
                <a:cs typeface="Arial" pitchFamily="34" charset="0"/>
              </a:rPr>
              <a:t>2014</a:t>
            </a:r>
            <a:r>
              <a:rPr lang="es-MX" dirty="0" smtClean="0"/>
              <a:t> </a:t>
            </a:r>
            <a:endParaRPr lang="en-GB" dirty="0"/>
          </a:p>
        </p:txBody>
      </p:sp>
      <p:sp>
        <p:nvSpPr>
          <p:cNvPr id="7" name="CuadroTexto 6"/>
          <p:cNvSpPr txBox="1"/>
          <p:nvPr/>
        </p:nvSpPr>
        <p:spPr>
          <a:xfrm>
            <a:off x="-2963333" y="2709333"/>
            <a:ext cx="184666"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xmlns="" val="1349937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pic>
        <p:nvPicPr>
          <p:cNvPr id="22"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4 Rectángulo"/>
          <p:cNvSpPr/>
          <p:nvPr/>
        </p:nvSpPr>
        <p:spPr>
          <a:xfrm>
            <a:off x="107504" y="591071"/>
            <a:ext cx="4896544" cy="461665"/>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Próximos pasos </a:t>
            </a:r>
            <a:endParaRPr lang="es-CO" dirty="0">
              <a:solidFill>
                <a:schemeClr val="bg1"/>
              </a:solidFill>
              <a:latin typeface="Futura Std Book" pitchFamily="34" charset="0"/>
              <a:ea typeface="ＭＳ Ｐゴシック" charset="0"/>
            </a:endParaRPr>
          </a:p>
        </p:txBody>
      </p:sp>
      <p:graphicFrame>
        <p:nvGraphicFramePr>
          <p:cNvPr id="13" name="9 Diagrama"/>
          <p:cNvGraphicFramePr/>
          <p:nvPr>
            <p:extLst>
              <p:ext uri="{D42A27DB-BD31-4B8C-83A1-F6EECF244321}">
                <p14:modId xmlns:p14="http://schemas.microsoft.com/office/powerpoint/2010/main" xmlns="" val="2831781542"/>
              </p:ext>
            </p:extLst>
          </p:nvPr>
        </p:nvGraphicFramePr>
        <p:xfrm>
          <a:off x="323528" y="1772816"/>
          <a:ext cx="8568202"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11 Imagen" descr="bandera costa-01.png"/>
          <p:cNvPicPr>
            <a:picLocks noChangeAspect="1"/>
          </p:cNvPicPr>
          <p:nvPr/>
        </p:nvPicPr>
        <p:blipFill>
          <a:blip r:embed="rId10" cstate="email">
            <a:extLst>
              <a:ext uri="{28A0092B-C50C-407E-A947-70E740481C1C}">
                <a14:useLocalDpi xmlns:a14="http://schemas.microsoft.com/office/drawing/2010/main" xmlns="" val="0"/>
              </a:ext>
            </a:extLst>
          </a:blip>
          <a:srcRect/>
          <a:stretch>
            <a:fillRect/>
          </a:stretch>
        </p:blipFill>
        <p:spPr bwMode="auto">
          <a:xfrm>
            <a:off x="455912" y="1988319"/>
            <a:ext cx="850699" cy="936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12 Imagen" descr="agendaaa-03.png"/>
          <p:cNvPicPr>
            <a:picLocks noChangeAspect="1"/>
          </p:cNvPicPr>
          <p:nvPr/>
        </p:nvPicPr>
        <p:blipFill>
          <a:blip r:embed="rId11" cstate="email">
            <a:extLst>
              <a:ext uri="{28A0092B-C50C-407E-A947-70E740481C1C}">
                <a14:useLocalDpi xmlns:a14="http://schemas.microsoft.com/office/drawing/2010/main" xmlns="" val="0"/>
              </a:ext>
            </a:extLst>
          </a:blip>
          <a:srcRect/>
          <a:stretch>
            <a:fillRect/>
          </a:stretch>
        </p:blipFill>
        <p:spPr bwMode="auto">
          <a:xfrm>
            <a:off x="810959" y="3193946"/>
            <a:ext cx="950720" cy="866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14 Imagen" descr="money-07.png"/>
          <p:cNvPicPr>
            <a:picLocks noChangeAspect="1"/>
          </p:cNvPicPr>
          <p:nvPr/>
        </p:nvPicPr>
        <p:blipFill>
          <a:blip r:embed="rId12" cstate="email">
            <a:extLst>
              <a:ext uri="{28A0092B-C50C-407E-A947-70E740481C1C}">
                <a14:useLocalDpi xmlns:a14="http://schemas.microsoft.com/office/drawing/2010/main" xmlns="" val="0"/>
              </a:ext>
            </a:extLst>
          </a:blip>
          <a:srcRect/>
          <a:stretch>
            <a:fillRect/>
          </a:stretch>
        </p:blipFill>
        <p:spPr bwMode="auto">
          <a:xfrm>
            <a:off x="856043" y="4276471"/>
            <a:ext cx="907143"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19 Imagen" descr="turism-04.png"/>
          <p:cNvPicPr>
            <a:picLocks noChangeAspect="1"/>
          </p:cNvPicPr>
          <p:nvPr/>
        </p:nvPicPr>
        <p:blipFill>
          <a:blip r:embed="rId13" cstate="print"/>
          <a:stretch>
            <a:fillRect/>
          </a:stretch>
        </p:blipFill>
        <p:spPr>
          <a:xfrm>
            <a:off x="412161" y="5384460"/>
            <a:ext cx="886953" cy="927816"/>
          </a:xfrm>
          <a:prstGeom prst="rect">
            <a:avLst/>
          </a:prstGeom>
        </p:spPr>
      </p:pic>
    </p:spTree>
    <p:extLst>
      <p:ext uri="{BB962C8B-B14F-4D97-AF65-F5344CB8AC3E}">
        <p14:creationId xmlns:p14="http://schemas.microsoft.com/office/powerpoint/2010/main" xmlns="" val="42107062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7384"/>
            <a:ext cx="9323702" cy="6957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42327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6379" y="1828345"/>
            <a:ext cx="9144000" cy="15286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2" name="11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4572000" y="5539028"/>
            <a:ext cx="4503423" cy="1215194"/>
          </a:xfrm>
          <a:prstGeom prst="rect">
            <a:avLst/>
          </a:prstGeom>
        </p:spPr>
      </p:pic>
      <p:sp>
        <p:nvSpPr>
          <p:cNvPr id="6" name="1 Título"/>
          <p:cNvSpPr txBox="1">
            <a:spLocks/>
          </p:cNvSpPr>
          <p:nvPr/>
        </p:nvSpPr>
        <p:spPr bwMode="auto">
          <a:xfrm>
            <a:off x="-467544" y="2024844"/>
            <a:ext cx="9144000" cy="14041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s-CO" sz="8000" b="1" dirty="0" smtClean="0">
                <a:solidFill>
                  <a:schemeClr val="bg1"/>
                </a:solidFill>
                <a:latin typeface="Futura Std Book" charset="0"/>
                <a:cs typeface="Tahoma" charset="0"/>
              </a:rPr>
              <a:t>GRACIAS</a:t>
            </a:r>
            <a:endParaRPr lang="es-ES" sz="8000" dirty="0">
              <a:solidFill>
                <a:schemeClr val="bg1"/>
              </a:solidFill>
              <a:latin typeface="Futura Std Book" charset="0"/>
              <a:cs typeface="Tahoma" charset="0"/>
            </a:endParaRPr>
          </a:p>
        </p:txBody>
      </p:sp>
      <p:pic>
        <p:nvPicPr>
          <p:cNvPr id="8" name="Imagen 6" descr="LOGO FINAL AP-05.pn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6947852" y="1921610"/>
            <a:ext cx="1950353" cy="2304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23739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1" name="4 Tabla"/>
          <p:cNvGraphicFramePr>
            <a:graphicFrameLocks noGrp="1"/>
          </p:cNvGraphicFramePr>
          <p:nvPr>
            <p:extLst>
              <p:ext uri="{D42A27DB-BD31-4B8C-83A1-F6EECF244321}">
                <p14:modId xmlns:p14="http://schemas.microsoft.com/office/powerpoint/2010/main" xmlns="" val="4290770829"/>
              </p:ext>
            </p:extLst>
          </p:nvPr>
        </p:nvGraphicFramePr>
        <p:xfrm>
          <a:off x="539552" y="1520700"/>
          <a:ext cx="8100392" cy="5090865"/>
        </p:xfrm>
        <a:graphic>
          <a:graphicData uri="http://schemas.openxmlformats.org/drawingml/2006/table">
            <a:tbl>
              <a:tblPr firstRow="1" bandRow="1">
                <a:tableStyleId>{5C22544A-7EE6-4342-B048-85BDC9FD1C3A}</a:tableStyleId>
              </a:tblPr>
              <a:tblGrid>
                <a:gridCol w="2025098"/>
                <a:gridCol w="2025098"/>
                <a:gridCol w="2025098"/>
                <a:gridCol w="2025098"/>
              </a:tblGrid>
              <a:tr h="1696955">
                <a:tc>
                  <a:txBody>
                    <a:bodyPr/>
                    <a:lstStyle/>
                    <a:p>
                      <a:pPr algn="ctr"/>
                      <a:r>
                        <a:rPr lang="es-MX" b="1" dirty="0" smtClean="0">
                          <a:solidFill>
                            <a:schemeClr val="bg1"/>
                          </a:solidFill>
                          <a:latin typeface="Arial"/>
                          <a:cs typeface="Arial"/>
                        </a:rPr>
                        <a:t>218 millones de habitantes</a:t>
                      </a:r>
                    </a:p>
                    <a:p>
                      <a:pPr algn="ctr"/>
                      <a:r>
                        <a:rPr lang="es-MX" sz="1100" b="1" dirty="0" smtClean="0">
                          <a:solidFill>
                            <a:schemeClr val="bg1"/>
                          </a:solidFill>
                          <a:latin typeface="Arial"/>
                          <a:cs typeface="Arial"/>
                        </a:rPr>
                        <a:t>(Proyección FMI </a:t>
                      </a:r>
                      <a:r>
                        <a:rPr lang="es-MX" sz="1100" b="1" kern="1200" dirty="0" smtClean="0">
                          <a:solidFill>
                            <a:schemeClr val="bg1"/>
                          </a:solidFill>
                          <a:latin typeface="Arial"/>
                          <a:ea typeface="+mn-ea"/>
                          <a:cs typeface="Arial"/>
                        </a:rPr>
                        <a:t>2015</a:t>
                      </a:r>
                      <a:r>
                        <a:rPr lang="es-MX" sz="1100" b="1" dirty="0" smtClean="0">
                          <a:solidFill>
                            <a:schemeClr val="bg1"/>
                          </a:solidFill>
                          <a:latin typeface="Arial"/>
                          <a:cs typeface="Arial"/>
                        </a:rPr>
                        <a:t>)</a:t>
                      </a:r>
                    </a:p>
                  </a:txBody>
                  <a:tcPr anchor="ctr">
                    <a:solidFill>
                      <a:srgbClr val="BFBFBF"/>
                    </a:solidFill>
                  </a:tcPr>
                </a:tc>
                <a:tc>
                  <a:txBody>
                    <a:bodyPr/>
                    <a:lstStyle/>
                    <a:p>
                      <a:pPr algn="ctr"/>
                      <a:endParaRPr lang="es-MX" b="1" dirty="0">
                        <a:solidFill>
                          <a:schemeClr val="bg1"/>
                        </a:solidFill>
                        <a:latin typeface="Arial"/>
                        <a:cs typeface="Arial"/>
                      </a:endParaRPr>
                    </a:p>
                  </a:txBody>
                  <a:tcPr anchor="ctr">
                    <a:solidFill>
                      <a:srgbClr val="BFBFBF"/>
                    </a:solidFill>
                  </a:tcPr>
                </a:tc>
                <a:tc>
                  <a:txBody>
                    <a:bodyPr/>
                    <a:lstStyle/>
                    <a:p>
                      <a:pPr algn="ctr"/>
                      <a:r>
                        <a:rPr lang="es-MX" b="1" dirty="0" smtClean="0">
                          <a:solidFill>
                            <a:schemeClr val="bg1"/>
                          </a:solidFill>
                          <a:latin typeface="Arial"/>
                          <a:cs typeface="Arial"/>
                        </a:rPr>
                        <a:t>Recibe 33 millones de turistas al</a:t>
                      </a:r>
                      <a:r>
                        <a:rPr lang="es-MX" b="1" baseline="0" dirty="0" smtClean="0">
                          <a:solidFill>
                            <a:schemeClr val="bg1"/>
                          </a:solidFill>
                          <a:latin typeface="Arial"/>
                          <a:cs typeface="Arial"/>
                        </a:rPr>
                        <a:t> año</a:t>
                      </a:r>
                      <a:endParaRPr lang="es-MX" b="1" dirty="0" smtClean="0">
                        <a:solidFill>
                          <a:schemeClr val="bg1"/>
                        </a:solidFill>
                        <a:latin typeface="Arial"/>
                        <a:cs typeface="Arial"/>
                      </a:endParaRPr>
                    </a:p>
                  </a:txBody>
                  <a:tcPr anchor="ctr">
                    <a:solidFill>
                      <a:srgbClr val="BFBFBF"/>
                    </a:solidFill>
                  </a:tcPr>
                </a:tc>
                <a:tc>
                  <a:txBody>
                    <a:bodyPr/>
                    <a:lstStyle/>
                    <a:p>
                      <a:pPr algn="ctr"/>
                      <a:endParaRPr lang="es-MX" b="1" dirty="0">
                        <a:solidFill>
                          <a:schemeClr val="bg1"/>
                        </a:solidFill>
                        <a:latin typeface="Arial"/>
                        <a:cs typeface="Arial"/>
                      </a:endParaRPr>
                    </a:p>
                  </a:txBody>
                  <a:tcPr anchor="ctr">
                    <a:solidFill>
                      <a:srgbClr val="BFBFBF"/>
                    </a:solidFill>
                  </a:tcPr>
                </a:tc>
              </a:tr>
              <a:tr h="1696955">
                <a:tc>
                  <a:txBody>
                    <a:bodyPr/>
                    <a:lstStyle/>
                    <a:p>
                      <a:pPr algn="ctr"/>
                      <a:endParaRPr lang="es-MX" b="1" dirty="0">
                        <a:solidFill>
                          <a:schemeClr val="bg1"/>
                        </a:solidFill>
                        <a:latin typeface="Arial"/>
                        <a:cs typeface="Arial"/>
                      </a:endParaRPr>
                    </a:p>
                  </a:txBody>
                  <a:tcPr anchor="ctr">
                    <a:solidFill>
                      <a:srgbClr val="BFBFB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b="1" dirty="0" smtClean="0">
                          <a:solidFill>
                            <a:schemeClr val="bg1"/>
                          </a:solidFill>
                          <a:latin typeface="Arial"/>
                          <a:cs typeface="Arial"/>
                        </a:rPr>
                        <a:t>Inflación promedio</a:t>
                      </a:r>
                      <a:r>
                        <a:rPr lang="es-MX" b="1" baseline="0" dirty="0" smtClean="0">
                          <a:solidFill>
                            <a:schemeClr val="bg1"/>
                          </a:solidFill>
                          <a:latin typeface="Arial"/>
                          <a:cs typeface="Arial"/>
                        </a:rPr>
                        <a:t>: 2.9% </a:t>
                      </a:r>
                      <a:r>
                        <a:rPr kumimoji="0" lang="es-MX" sz="1100" b="1" i="0" u="none" strike="noStrike" kern="1200" cap="none" spc="0" normalizeH="0" baseline="0" noProof="0" dirty="0" smtClean="0">
                          <a:ln>
                            <a:noFill/>
                          </a:ln>
                          <a:solidFill>
                            <a:prstClr val="white"/>
                          </a:solidFill>
                          <a:effectLst/>
                          <a:uLnTx/>
                          <a:uFillTx/>
                          <a:latin typeface="Arial"/>
                          <a:ea typeface="+mn-ea"/>
                          <a:cs typeface="Arial"/>
                        </a:rPr>
                        <a:t>(2015, proyección FMI)</a:t>
                      </a:r>
                      <a:endParaRPr lang="es-MX" b="1" dirty="0" smtClean="0">
                        <a:solidFill>
                          <a:schemeClr val="bg1"/>
                        </a:solidFill>
                        <a:latin typeface="Arial"/>
                        <a:cs typeface="Arial"/>
                      </a:endParaRPr>
                    </a:p>
                  </a:txBody>
                  <a:tcPr anchor="ctr">
                    <a:solidFill>
                      <a:srgbClr val="BFBFBF"/>
                    </a:solidFill>
                  </a:tcPr>
                </a:tc>
                <a:tc>
                  <a:txBody>
                    <a:bodyPr/>
                    <a:lstStyle/>
                    <a:p>
                      <a:pPr algn="ctr"/>
                      <a:endParaRPr lang="es-MX" b="1" dirty="0">
                        <a:solidFill>
                          <a:schemeClr val="bg1"/>
                        </a:solidFill>
                        <a:latin typeface="Arial"/>
                        <a:cs typeface="Arial"/>
                      </a:endParaRPr>
                    </a:p>
                  </a:txBody>
                  <a:tcPr anchor="ctr">
                    <a:solidFill>
                      <a:srgbClr val="BFBF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b="1" dirty="0" smtClean="0">
                          <a:solidFill>
                            <a:schemeClr val="bg1"/>
                          </a:solidFill>
                          <a:latin typeface="Arial"/>
                          <a:cs typeface="Arial"/>
                        </a:rPr>
                        <a:t>Crecimiento promedio del PIB: 2.6%</a:t>
                      </a:r>
                    </a:p>
                    <a:p>
                      <a:pPr marL="0" marR="0" indent="0" algn="ctr" defTabSz="914400" rtl="0" eaLnBrk="1" fontAlgn="auto" latinLnBrk="0" hangingPunct="1">
                        <a:lnSpc>
                          <a:spcPct val="100000"/>
                        </a:lnSpc>
                        <a:spcBef>
                          <a:spcPts val="0"/>
                        </a:spcBef>
                        <a:spcAft>
                          <a:spcPts val="0"/>
                        </a:spcAft>
                        <a:buClrTx/>
                        <a:buSzTx/>
                        <a:buFontTx/>
                        <a:buNone/>
                        <a:tabLst/>
                        <a:defRPr/>
                      </a:pPr>
                      <a:r>
                        <a:rPr lang="es-MX" sz="1200" b="1" dirty="0" smtClean="0">
                          <a:solidFill>
                            <a:schemeClr val="bg1"/>
                          </a:solidFill>
                          <a:latin typeface="Arial"/>
                          <a:cs typeface="Arial"/>
                        </a:rPr>
                        <a:t> (2014, OEE-</a:t>
                      </a:r>
                      <a:r>
                        <a:rPr lang="es-MX" sz="1200" b="1" dirty="0" err="1" smtClean="0">
                          <a:solidFill>
                            <a:schemeClr val="bg1"/>
                          </a:solidFill>
                          <a:latin typeface="Arial"/>
                          <a:cs typeface="Arial"/>
                        </a:rPr>
                        <a:t>MinCIT</a:t>
                      </a:r>
                      <a:r>
                        <a:rPr lang="es-MX" sz="1200" b="1" dirty="0" smtClean="0">
                          <a:solidFill>
                            <a:schemeClr val="bg1"/>
                          </a:solidFill>
                          <a:latin typeface="Arial"/>
                          <a:cs typeface="Arial"/>
                        </a:rPr>
                        <a:t>)</a:t>
                      </a:r>
                    </a:p>
                  </a:txBody>
                  <a:tcPr anchor="ctr">
                    <a:solidFill>
                      <a:srgbClr val="BFBFBF"/>
                    </a:solidFill>
                  </a:tcPr>
                </a:tc>
              </a:tr>
              <a:tr h="1696955">
                <a:tc>
                  <a:txBody>
                    <a:bodyPr/>
                    <a:lstStyle/>
                    <a:p>
                      <a:pPr algn="ctr"/>
                      <a:r>
                        <a:rPr lang="es-MX" b="1" dirty="0" smtClean="0">
                          <a:solidFill>
                            <a:schemeClr val="bg1"/>
                          </a:solidFill>
                          <a:latin typeface="Arial"/>
                          <a:cs typeface="Arial"/>
                        </a:rPr>
                        <a:t>PIB per capita (PPP): </a:t>
                      </a:r>
                    </a:p>
                    <a:p>
                      <a:pPr algn="ctr"/>
                      <a:r>
                        <a:rPr lang="es-MX" b="1" dirty="0" smtClean="0">
                          <a:solidFill>
                            <a:schemeClr val="bg1"/>
                          </a:solidFill>
                          <a:latin typeface="Arial"/>
                          <a:cs typeface="Arial"/>
                        </a:rPr>
                        <a:t>US$</a:t>
                      </a:r>
                      <a:r>
                        <a:rPr lang="es-MX" b="1" baseline="0" dirty="0" smtClean="0">
                          <a:solidFill>
                            <a:schemeClr val="bg1"/>
                          </a:solidFill>
                          <a:latin typeface="Arial"/>
                          <a:cs typeface="Arial"/>
                        </a:rPr>
                        <a:t> 17.114</a:t>
                      </a:r>
                    </a:p>
                    <a:p>
                      <a:pPr algn="ctr"/>
                      <a:r>
                        <a:rPr lang="es-MX" b="1" dirty="0" smtClean="0">
                          <a:solidFill>
                            <a:schemeClr val="bg1"/>
                          </a:solidFill>
                          <a:latin typeface="Arial"/>
                          <a:cs typeface="Arial"/>
                        </a:rPr>
                        <a:t> </a:t>
                      </a:r>
                      <a:r>
                        <a:rPr lang="es-MX" sz="1100" b="1" dirty="0" smtClean="0">
                          <a:solidFill>
                            <a:schemeClr val="bg1"/>
                          </a:solidFill>
                          <a:latin typeface="Arial"/>
                          <a:cs typeface="Arial"/>
                        </a:rPr>
                        <a:t>(2014, OEE-</a:t>
                      </a:r>
                      <a:r>
                        <a:rPr lang="es-MX" sz="1100" b="1" dirty="0" err="1" smtClean="0">
                          <a:solidFill>
                            <a:schemeClr val="bg1"/>
                          </a:solidFill>
                          <a:latin typeface="Arial"/>
                          <a:cs typeface="Arial"/>
                        </a:rPr>
                        <a:t>MinCIT</a:t>
                      </a:r>
                      <a:r>
                        <a:rPr lang="es-MX" sz="1100" b="1" dirty="0" smtClean="0">
                          <a:solidFill>
                            <a:schemeClr val="bg1"/>
                          </a:solidFill>
                          <a:latin typeface="Arial"/>
                          <a:cs typeface="Arial"/>
                        </a:rPr>
                        <a:t>)</a:t>
                      </a:r>
                    </a:p>
                  </a:txBody>
                  <a:tcPr anchor="ctr">
                    <a:solidFill>
                      <a:srgbClr val="BFBFBF"/>
                    </a:solidFill>
                  </a:tcPr>
                </a:tc>
                <a:tc>
                  <a:txBody>
                    <a:bodyPr/>
                    <a:lstStyle/>
                    <a:p>
                      <a:pPr algn="ctr"/>
                      <a:endParaRPr lang="es-MX" b="1" dirty="0">
                        <a:solidFill>
                          <a:schemeClr val="bg1"/>
                        </a:solidFill>
                        <a:latin typeface="Arial"/>
                        <a:cs typeface="Arial"/>
                      </a:endParaRPr>
                    </a:p>
                  </a:txBody>
                  <a:tcPr anchor="ctr">
                    <a:solidFill>
                      <a:srgbClr val="BFBFB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b="1" dirty="0" smtClean="0">
                          <a:solidFill>
                            <a:schemeClr val="bg1"/>
                          </a:solidFill>
                          <a:latin typeface="Arial"/>
                          <a:cs typeface="Arial"/>
                        </a:rPr>
                        <a:t>Inversión extranjera equivalente a US$ 85.000 MM</a:t>
                      </a:r>
                      <a:endParaRPr lang="es-MX" sz="1200" b="1" dirty="0" smtClean="0">
                        <a:solidFill>
                          <a:schemeClr val="bg1"/>
                        </a:solidFill>
                        <a:latin typeface="Arial"/>
                        <a:cs typeface="Arial"/>
                      </a:endParaRPr>
                    </a:p>
                  </a:txBody>
                  <a:tcPr anchor="ctr">
                    <a:solidFill>
                      <a:srgbClr val="BFBFBF"/>
                    </a:solidFill>
                  </a:tcPr>
                </a:tc>
                <a:tc>
                  <a:txBody>
                    <a:bodyPr/>
                    <a:lstStyle/>
                    <a:p>
                      <a:pPr algn="ctr"/>
                      <a:endParaRPr lang="es-MX" b="1" dirty="0">
                        <a:solidFill>
                          <a:schemeClr val="bg1"/>
                        </a:solidFill>
                        <a:latin typeface="Arial"/>
                        <a:cs typeface="Arial"/>
                      </a:endParaRPr>
                    </a:p>
                  </a:txBody>
                  <a:tcPr anchor="ctr">
                    <a:solidFill>
                      <a:srgbClr val="BFBFBF"/>
                    </a:solidFill>
                  </a:tcPr>
                </a:tc>
              </a:tr>
            </a:tbl>
          </a:graphicData>
        </a:graphic>
      </p:graphicFrame>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854" r="13667" b="3095"/>
          <a:stretch/>
        </p:blipFill>
        <p:spPr bwMode="auto">
          <a:xfrm>
            <a:off x="572811" y="3212976"/>
            <a:ext cx="2054973"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4"/>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6320" r="6320"/>
          <a:stretch/>
        </p:blipFill>
        <p:spPr bwMode="auto">
          <a:xfrm>
            <a:off x="2555776" y="4910756"/>
            <a:ext cx="2088232" cy="17028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 name="Picture 5"/>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4854" r="4588"/>
          <a:stretch/>
        </p:blipFill>
        <p:spPr bwMode="auto">
          <a:xfrm>
            <a:off x="4572000" y="3182565"/>
            <a:ext cx="2047925" cy="17281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7"/>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r="1685" b="12418"/>
          <a:stretch/>
        </p:blipFill>
        <p:spPr bwMode="auto">
          <a:xfrm>
            <a:off x="6588224" y="1484784"/>
            <a:ext cx="2047749" cy="1758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 name="Picture 2" descr="http://www.online-spanisch.com/blog/wp-content/uploads/2008/09/latinos.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55775" y="1556792"/>
            <a:ext cx="2045489" cy="168659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2"/>
          <p:cNvPicPr>
            <a:picLocks noChangeAspect="1" noChangeArrowheads="1"/>
          </p:cNvPicPr>
          <p:nvPr/>
        </p:nvPicPr>
        <p:blipFill rotWithShape="1">
          <a:blip r:embed="rId9" cstate="print">
            <a:extLst>
              <a:ext uri="{28A0092B-C50C-407E-A947-70E740481C1C}">
                <a14:useLocalDpi xmlns:a14="http://schemas.microsoft.com/office/drawing/2010/main" xmlns="" val="0"/>
              </a:ext>
            </a:extLst>
          </a:blip>
          <a:srcRect b="17036"/>
          <a:stretch/>
        </p:blipFill>
        <p:spPr bwMode="auto">
          <a:xfrm>
            <a:off x="6588598" y="4910758"/>
            <a:ext cx="2087858" cy="17008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Marcador de número de diapositiva 1"/>
          <p:cNvSpPr>
            <a:spLocks noGrp="1"/>
          </p:cNvSpPr>
          <p:nvPr>
            <p:ph type="sldNum" sz="quarter" idx="12"/>
          </p:nvPr>
        </p:nvSpPr>
        <p:spPr>
          <a:xfrm>
            <a:off x="6553200" y="6592267"/>
            <a:ext cx="2133600" cy="365125"/>
          </a:xfrm>
        </p:spPr>
        <p:txBody>
          <a:bodyPr/>
          <a:lstStyle/>
          <a:p>
            <a:fld id="{D5436B0D-86AF-4A5E-B785-B642F1A0B6D1}" type="slidenum">
              <a:rPr lang="es-MX" smtClean="0">
                <a:solidFill>
                  <a:prstClr val="black">
                    <a:tint val="75000"/>
                  </a:prstClr>
                </a:solidFill>
              </a:rPr>
              <a:pPr/>
              <a:t>29</a:t>
            </a:fld>
            <a:endParaRPr lang="es-MX">
              <a:solidFill>
                <a:prstClr val="black">
                  <a:tint val="75000"/>
                </a:prstClr>
              </a:solidFill>
            </a:endParaRPr>
          </a:p>
        </p:txBody>
      </p:sp>
      <p:sp>
        <p:nvSpPr>
          <p:cNvPr id="17" name="4 Rectángulo"/>
          <p:cNvSpPr/>
          <p:nvPr/>
        </p:nvSpPr>
        <p:spPr>
          <a:xfrm>
            <a:off x="-36512" y="404664"/>
            <a:ext cx="4896544" cy="738664"/>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a:solidFill>
                  <a:schemeClr val="bg1"/>
                </a:solidFill>
                <a:latin typeface="Futura Std Book" pitchFamily="34" charset="0"/>
                <a:ea typeface="ＭＳ Ｐゴシック" charset="0"/>
              </a:rPr>
              <a:t>Más que un acuerdo comercial </a:t>
            </a:r>
          </a:p>
        </p:txBody>
      </p:sp>
    </p:spTree>
    <p:extLst>
      <p:ext uri="{BB962C8B-B14F-4D97-AF65-F5344CB8AC3E}">
        <p14:creationId xmlns:p14="http://schemas.microsoft.com/office/powerpoint/2010/main" xmlns="" val="2326855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sp>
        <p:nvSpPr>
          <p:cNvPr id="23" name="4 Rectángulo"/>
          <p:cNvSpPr/>
          <p:nvPr/>
        </p:nvSpPr>
        <p:spPr>
          <a:xfrm>
            <a:off x="-36512" y="332656"/>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Dos preguntas de política exterior</a:t>
            </a:r>
            <a:endParaRPr lang="es-CO" dirty="0">
              <a:solidFill>
                <a:schemeClr val="bg1"/>
              </a:solidFill>
              <a:latin typeface="Futura Std Book" pitchFamily="34" charset="0"/>
              <a:ea typeface="ＭＳ Ｐゴシック" charset="0"/>
            </a:endParaRPr>
          </a:p>
        </p:txBody>
      </p:sp>
      <p:sp>
        <p:nvSpPr>
          <p:cNvPr id="2" name="Rectángulo 1"/>
          <p:cNvSpPr/>
          <p:nvPr/>
        </p:nvSpPr>
        <p:spPr>
          <a:xfrm>
            <a:off x="755576" y="1916832"/>
            <a:ext cx="7344816" cy="4524315"/>
          </a:xfrm>
          <a:prstGeom prst="rect">
            <a:avLst/>
          </a:prstGeom>
        </p:spPr>
        <p:txBody>
          <a:bodyPr wrap="square">
            <a:spAutoFit/>
          </a:bodyPr>
          <a:lstStyle/>
          <a:p>
            <a:pPr marL="514350" indent="-514350" algn="just" eaLnBrk="1" hangingPunct="1">
              <a:buAutoNum type="arabicPeriod"/>
            </a:pPr>
            <a:r>
              <a:rPr lang="es-CO" sz="2400" b="1" dirty="0"/>
              <a:t>¿Cómo le sacamos ventaja al dinamismo económico de Asia-Pacífico, la región de mayor crecimiento en el siglo XXI?</a:t>
            </a:r>
          </a:p>
          <a:p>
            <a:pPr marL="514350" indent="-514350" algn="just" eaLnBrk="1" hangingPunct="1">
              <a:buAutoNum type="arabicPeriod"/>
            </a:pPr>
            <a:endParaRPr lang="es-CO" sz="2400" dirty="0"/>
          </a:p>
          <a:p>
            <a:pPr marL="514350" indent="-514350" algn="just" eaLnBrk="1" hangingPunct="1">
              <a:buAutoNum type="arabicPeriod"/>
            </a:pPr>
            <a:endParaRPr lang="es-CO" sz="2400" dirty="0"/>
          </a:p>
          <a:p>
            <a:pPr marL="514350" indent="-514350" algn="just" eaLnBrk="1" hangingPunct="1">
              <a:buAutoNum type="arabicPeriod"/>
            </a:pPr>
            <a:r>
              <a:rPr lang="es-CO" sz="2400" dirty="0">
                <a:solidFill>
                  <a:schemeClr val="bg1">
                    <a:lumMod val="65000"/>
                  </a:schemeClr>
                </a:solidFill>
              </a:rPr>
              <a:t>¿Cómo diversificamos y promovemos las exportaciones no tradicionales y de mayor valor agregado que se dirigen principalmente a América Latina?</a:t>
            </a:r>
          </a:p>
          <a:p>
            <a:pPr marL="0" indent="0" algn="just" eaLnBrk="1" hangingPunct="1"/>
            <a:endParaRPr lang="es-CO" sz="2400" dirty="0"/>
          </a:p>
          <a:p>
            <a:pPr marL="0" indent="0" algn="just" eaLnBrk="1" hangingPunct="1"/>
            <a:endParaRPr lang="es-CO" sz="2400" dirty="0"/>
          </a:p>
          <a:p>
            <a:pPr algn="just" eaLnBrk="1" hangingPunct="1">
              <a:buFont typeface="Arial" charset="0"/>
              <a:buChar char="•"/>
            </a:pPr>
            <a:endParaRPr lang="es-CO" sz="2400" dirty="0"/>
          </a:p>
        </p:txBody>
      </p:sp>
    </p:spTree>
    <p:extLst>
      <p:ext uri="{BB962C8B-B14F-4D97-AF65-F5344CB8AC3E}">
        <p14:creationId xmlns:p14="http://schemas.microsoft.com/office/powerpoint/2010/main" xmlns="" val="3039016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CuadroTexto 1"/>
          <p:cNvSpPr txBox="1"/>
          <p:nvPr/>
        </p:nvSpPr>
        <p:spPr>
          <a:xfrm>
            <a:off x="35496" y="404664"/>
            <a:ext cx="3528392" cy="923330"/>
          </a:xfrm>
          <a:prstGeom prst="rect">
            <a:avLst/>
          </a:prstGeom>
          <a:noFill/>
        </p:spPr>
        <p:txBody>
          <a:bodyPr wrap="square" rtlCol="0">
            <a:spAutoFit/>
          </a:bodyPr>
          <a:lstStyle/>
          <a:p>
            <a:r>
              <a:rPr lang="es-CO" b="1" dirty="0" smtClean="0">
                <a:solidFill>
                  <a:schemeClr val="bg1"/>
                </a:solidFill>
              </a:rPr>
              <a:t>Enfoque del </a:t>
            </a:r>
            <a:r>
              <a:rPr lang="es-CO" b="1" dirty="0" err="1" smtClean="0">
                <a:solidFill>
                  <a:schemeClr val="bg1"/>
                </a:solidFill>
              </a:rPr>
              <a:t>MinCIT</a:t>
            </a:r>
            <a:r>
              <a:rPr lang="es-CO" b="1" dirty="0" smtClean="0">
                <a:solidFill>
                  <a:schemeClr val="bg1"/>
                </a:solidFill>
              </a:rPr>
              <a:t>: </a:t>
            </a:r>
            <a:r>
              <a:rPr lang="es-CO" dirty="0" smtClean="0">
                <a:solidFill>
                  <a:schemeClr val="bg1"/>
                </a:solidFill>
              </a:rPr>
              <a:t>Aprovechamiento de acuerdos comerciales</a:t>
            </a:r>
            <a:endParaRPr lang="es-CO" dirty="0">
              <a:solidFill>
                <a:schemeClr val="bg1"/>
              </a:solidFill>
            </a:endParaRPr>
          </a:p>
        </p:txBody>
      </p:sp>
      <p:pic>
        <p:nvPicPr>
          <p:cNvPr id="14"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452354"/>
            <a:ext cx="4032431" cy="2048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561381" y="1351226"/>
            <a:ext cx="869109" cy="945914"/>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6" name="3 Diagrama"/>
          <p:cNvGraphicFramePr/>
          <p:nvPr>
            <p:extLst>
              <p:ext uri="{D42A27DB-BD31-4B8C-83A1-F6EECF244321}">
                <p14:modId xmlns:p14="http://schemas.microsoft.com/office/powerpoint/2010/main" xmlns="" val="1483076789"/>
              </p:ext>
            </p:extLst>
          </p:nvPr>
        </p:nvGraphicFramePr>
        <p:xfrm>
          <a:off x="4117083" y="3328090"/>
          <a:ext cx="3827168" cy="35584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7" name="8 CuadroTexto"/>
          <p:cNvSpPr txBox="1"/>
          <p:nvPr/>
        </p:nvSpPr>
        <p:spPr>
          <a:xfrm>
            <a:off x="5076056" y="620688"/>
            <a:ext cx="4027561" cy="2826306"/>
          </a:xfrm>
          <a:prstGeom prst="wedgeRoundRectCallout">
            <a:avLst>
              <a:gd name="adj1" fmla="val -71550"/>
              <a:gd name="adj2" fmla="val -10005"/>
              <a:gd name="adj3" fmla="val 16667"/>
            </a:avLst>
          </a:prstGeom>
          <a:noFill/>
          <a:ln>
            <a:solidFill>
              <a:schemeClr val="accent5">
                <a:lumMod val="75000"/>
              </a:schemeClr>
            </a:solidFill>
          </a:ln>
        </p:spPr>
        <p:txBody>
          <a:bodyPr wrap="square" rtlCol="0">
            <a:spAutoFit/>
          </a:bodyPr>
          <a:lstStyle/>
          <a:p>
            <a:r>
              <a:rPr lang="es-MX" sz="1600" b="1" dirty="0"/>
              <a:t>Nuevo enfoque:  administración y aprovechamiento de los acuerdos comerciales </a:t>
            </a:r>
          </a:p>
          <a:p>
            <a:pPr marL="214313" indent="-214313">
              <a:buFont typeface="Wingdings" panose="05000000000000000000" pitchFamily="2" charset="2"/>
              <a:buChar char="ü"/>
            </a:pPr>
            <a:r>
              <a:rPr lang="es-MX" sz="1600" dirty="0" smtClean="0"/>
              <a:t>USD30.000 millones en exportaciones </a:t>
            </a:r>
            <a:r>
              <a:rPr lang="es-MX" sz="1600" dirty="0"/>
              <a:t>de bienes no </a:t>
            </a:r>
            <a:r>
              <a:rPr lang="es-MX" sz="1600" dirty="0" smtClean="0"/>
              <a:t>minero-energéticos y servicios </a:t>
            </a:r>
            <a:endParaRPr lang="es-MX" sz="1600" dirty="0"/>
          </a:p>
          <a:p>
            <a:pPr marL="214313" indent="-214313">
              <a:buFont typeface="Wingdings" panose="05000000000000000000" pitchFamily="2" charset="2"/>
              <a:buChar char="ü"/>
            </a:pPr>
            <a:r>
              <a:rPr lang="es-MX" sz="1600" dirty="0" smtClean="0"/>
              <a:t>USD9.000 millones en exportaciones </a:t>
            </a:r>
            <a:r>
              <a:rPr lang="es-MX" sz="1600" dirty="0"/>
              <a:t>de servicios </a:t>
            </a:r>
          </a:p>
          <a:p>
            <a:pPr marL="214313" indent="-214313">
              <a:buFont typeface="Wingdings" panose="05000000000000000000" pitchFamily="2" charset="2"/>
              <a:buChar char="ü"/>
            </a:pPr>
            <a:r>
              <a:rPr lang="es-MX" sz="1600" dirty="0"/>
              <a:t>Incrementar la Inversión Extranjera Directa </a:t>
            </a:r>
            <a:endParaRPr lang="en-GB" sz="1600" dirty="0"/>
          </a:p>
        </p:txBody>
      </p:sp>
      <p:sp>
        <p:nvSpPr>
          <p:cNvPr id="18" name="9 CuadroTexto"/>
          <p:cNvSpPr txBox="1"/>
          <p:nvPr/>
        </p:nvSpPr>
        <p:spPr>
          <a:xfrm>
            <a:off x="251519" y="3761745"/>
            <a:ext cx="3960423" cy="2031325"/>
          </a:xfrm>
          <a:prstGeom prst="rect">
            <a:avLst/>
          </a:prstGeom>
          <a:noFill/>
        </p:spPr>
        <p:txBody>
          <a:bodyPr wrap="square" rtlCol="0">
            <a:spAutoFit/>
          </a:bodyPr>
          <a:lstStyle/>
          <a:p>
            <a:pPr algn="just"/>
            <a:r>
              <a:rPr lang="es-MX" dirty="0" smtClean="0"/>
              <a:t>Resultado </a:t>
            </a:r>
            <a:r>
              <a:rPr lang="es-MX" dirty="0"/>
              <a:t>de la política de internacionalización de la </a:t>
            </a:r>
            <a:r>
              <a:rPr lang="es-MX" dirty="0" smtClean="0"/>
              <a:t>economía:  una </a:t>
            </a:r>
            <a:r>
              <a:rPr lang="es-MX" dirty="0"/>
              <a:t>red de 10 acuerdos comerciales vigentes, 5 acuerdos suscritos y 2 en </a:t>
            </a:r>
            <a:r>
              <a:rPr lang="es-MX" dirty="0" smtClean="0"/>
              <a:t>negociación</a:t>
            </a:r>
          </a:p>
          <a:p>
            <a:pPr marL="285750" indent="-285750" algn="just">
              <a:buFont typeface="Wingdings" panose="05000000000000000000" pitchFamily="2" charset="2"/>
              <a:buChar char="ü"/>
            </a:pPr>
            <a:endParaRPr lang="es-MX" dirty="0" smtClean="0"/>
          </a:p>
          <a:p>
            <a:pPr marL="285750" indent="-285750" algn="just">
              <a:buFont typeface="Wingdings" panose="05000000000000000000" pitchFamily="2" charset="2"/>
              <a:buChar char="ü"/>
            </a:pPr>
            <a:r>
              <a:rPr lang="es-MX" dirty="0" smtClean="0"/>
              <a:t>1500 millones de consumidores</a:t>
            </a:r>
            <a:endParaRPr lang="en-GB" dirty="0"/>
          </a:p>
        </p:txBody>
      </p:sp>
    </p:spTree>
    <p:extLst>
      <p:ext uri="{BB962C8B-B14F-4D97-AF65-F5344CB8AC3E}">
        <p14:creationId xmlns:p14="http://schemas.microsoft.com/office/powerpoint/2010/main" xmlns="" val="7552013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sp>
        <p:nvSpPr>
          <p:cNvPr id="23" name="4 Rectángulo"/>
          <p:cNvSpPr/>
          <p:nvPr/>
        </p:nvSpPr>
        <p:spPr>
          <a:xfrm>
            <a:off x="-36512" y="332656"/>
            <a:ext cx="3672408" cy="1015663"/>
          </a:xfrm>
          <a:prstGeom prst="rect">
            <a:avLst/>
          </a:prstGeom>
        </p:spPr>
        <p:txBody>
          <a:bodyPr wrap="square">
            <a:spAutoFit/>
          </a:bodyPr>
          <a:lstStyle/>
          <a:p>
            <a:r>
              <a:rPr lang="es-CO" sz="2400" dirty="0">
                <a:solidFill>
                  <a:schemeClr val="bg1"/>
                </a:solidFill>
                <a:latin typeface="Futura Std Book" pitchFamily="34" charset="0"/>
                <a:ea typeface="ＭＳ Ｐゴシック" charset="0"/>
              </a:rPr>
              <a:t>Alianza del Pacífico</a:t>
            </a:r>
          </a:p>
          <a:p>
            <a:r>
              <a:rPr lang="es-CO" dirty="0" smtClean="0">
                <a:solidFill>
                  <a:schemeClr val="bg1"/>
                </a:solidFill>
                <a:latin typeface="Futura Std Book" pitchFamily="34" charset="0"/>
                <a:ea typeface="ＭＳ Ｐゴシック" charset="0"/>
              </a:rPr>
              <a:t>Herramienta para el aprovechamiento</a:t>
            </a:r>
            <a:endParaRPr lang="es-CO" dirty="0">
              <a:solidFill>
                <a:schemeClr val="bg1"/>
              </a:solidFill>
              <a:latin typeface="Futura Std Book" pitchFamily="34" charset="0"/>
              <a:ea typeface="ＭＳ Ｐゴシック" charset="0"/>
            </a:endParaRPr>
          </a:p>
        </p:txBody>
      </p:sp>
      <p:sp>
        <p:nvSpPr>
          <p:cNvPr id="39" name="Rectángulo 38"/>
          <p:cNvSpPr/>
          <p:nvPr/>
        </p:nvSpPr>
        <p:spPr>
          <a:xfrm>
            <a:off x="539552" y="1916832"/>
            <a:ext cx="1800200" cy="4032448"/>
          </a:xfrm>
          <a:prstGeom prst="rect">
            <a:avLst/>
          </a:prstGeom>
          <a:solidFill>
            <a:schemeClr val="bg1">
              <a:lumMod val="9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2" name="Rectángulo 41"/>
          <p:cNvSpPr/>
          <p:nvPr/>
        </p:nvSpPr>
        <p:spPr>
          <a:xfrm>
            <a:off x="755576" y="4416787"/>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47" name="Rectángulo 46"/>
          <p:cNvSpPr/>
          <p:nvPr/>
        </p:nvSpPr>
        <p:spPr>
          <a:xfrm>
            <a:off x="755576" y="2132856"/>
            <a:ext cx="1800200" cy="1008112"/>
          </a:xfrm>
          <a:prstGeom prst="rect">
            <a:avLst/>
          </a:prstGeom>
          <a:solidFill>
            <a:schemeClr val="bg1">
              <a:lumMod val="85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dirty="0">
              <a:ln>
                <a:solidFill>
                  <a:srgbClr val="FFFFFF"/>
                </a:solidFill>
              </a:ln>
              <a:solidFill>
                <a:srgbClr val="F2F2F2"/>
              </a:solidFill>
            </a:endParaRPr>
          </a:p>
        </p:txBody>
      </p:sp>
      <p:sp>
        <p:nvSpPr>
          <p:cNvPr id="3" name="CuadroTexto 2"/>
          <p:cNvSpPr txBox="1"/>
          <p:nvPr/>
        </p:nvSpPr>
        <p:spPr>
          <a:xfrm>
            <a:off x="899592" y="4685074"/>
            <a:ext cx="1656184" cy="400110"/>
          </a:xfrm>
          <a:prstGeom prst="rect">
            <a:avLst/>
          </a:prstGeom>
          <a:noFill/>
        </p:spPr>
        <p:txBody>
          <a:bodyPr wrap="square" rtlCol="0">
            <a:spAutoFit/>
          </a:bodyPr>
          <a:lstStyle/>
          <a:p>
            <a:r>
              <a:rPr lang="es-ES" sz="2000" b="1" dirty="0"/>
              <a:t>Proyección</a:t>
            </a:r>
          </a:p>
        </p:txBody>
      </p:sp>
      <p:sp>
        <p:nvSpPr>
          <p:cNvPr id="49" name="CuadroTexto 48"/>
          <p:cNvSpPr txBox="1"/>
          <p:nvPr/>
        </p:nvSpPr>
        <p:spPr>
          <a:xfrm>
            <a:off x="899592" y="2420888"/>
            <a:ext cx="1656184" cy="400110"/>
          </a:xfrm>
          <a:prstGeom prst="rect">
            <a:avLst/>
          </a:prstGeom>
          <a:noFill/>
        </p:spPr>
        <p:txBody>
          <a:bodyPr wrap="square" rtlCol="0">
            <a:spAutoFit/>
          </a:bodyPr>
          <a:lstStyle/>
          <a:p>
            <a:r>
              <a:rPr lang="es-ES" sz="2000" b="1" dirty="0" smtClean="0"/>
              <a:t>Pertinencia</a:t>
            </a:r>
            <a:endParaRPr lang="es-ES" sz="2000" b="1" dirty="0"/>
          </a:p>
        </p:txBody>
      </p:sp>
      <p:sp>
        <p:nvSpPr>
          <p:cNvPr id="56" name="4 Rectángulo"/>
          <p:cNvSpPr/>
          <p:nvPr/>
        </p:nvSpPr>
        <p:spPr>
          <a:xfrm>
            <a:off x="2777815" y="1940480"/>
            <a:ext cx="6231615" cy="2308324"/>
          </a:xfrm>
          <a:prstGeom prst="rect">
            <a:avLst/>
          </a:prstGeom>
        </p:spPr>
        <p:txBody>
          <a:bodyPr wrap="square">
            <a:spAutoFit/>
          </a:bodyPr>
          <a:lstStyle/>
          <a:p>
            <a:pPr algn="just"/>
            <a:r>
              <a:rPr lang="es-CO" b="1" dirty="0" smtClean="0">
                <a:solidFill>
                  <a:schemeClr val="tx1">
                    <a:lumMod val="75000"/>
                    <a:lumOff val="25000"/>
                  </a:schemeClr>
                </a:solidFill>
              </a:rPr>
              <a:t>Diversifica y promueve </a:t>
            </a:r>
            <a:r>
              <a:rPr lang="es-CO" dirty="0">
                <a:solidFill>
                  <a:schemeClr val="tx1">
                    <a:lumMod val="75000"/>
                    <a:lumOff val="25000"/>
                  </a:schemeClr>
                </a:solidFill>
              </a:rPr>
              <a:t>los vínculos económico – comerciales y de cooperación </a:t>
            </a:r>
            <a:r>
              <a:rPr lang="es-CO" dirty="0" smtClean="0">
                <a:solidFill>
                  <a:schemeClr val="tx1">
                    <a:lumMod val="75000"/>
                    <a:lumOff val="25000"/>
                  </a:schemeClr>
                </a:solidFill>
              </a:rPr>
              <a:t>entre </a:t>
            </a:r>
            <a:r>
              <a:rPr lang="es-CO" dirty="0">
                <a:solidFill>
                  <a:schemeClr val="tx1">
                    <a:lumMod val="75000"/>
                    <a:lumOff val="25000"/>
                  </a:schemeClr>
                </a:solidFill>
              </a:rPr>
              <a:t>las economías más dinámicas de </a:t>
            </a:r>
            <a:r>
              <a:rPr lang="es-CO" dirty="0" smtClean="0">
                <a:solidFill>
                  <a:schemeClr val="tx1">
                    <a:lumMod val="75000"/>
                    <a:lumOff val="25000"/>
                  </a:schemeClr>
                </a:solidFill>
              </a:rPr>
              <a:t>América Latina</a:t>
            </a:r>
            <a:endParaRPr lang="es-CO" dirty="0">
              <a:solidFill>
                <a:schemeClr val="tx1">
                  <a:lumMod val="75000"/>
                  <a:lumOff val="25000"/>
                </a:schemeClr>
              </a:solidFill>
            </a:endParaRPr>
          </a:p>
          <a:p>
            <a:endParaRPr lang="es-CO" dirty="0" smtClean="0">
              <a:solidFill>
                <a:schemeClr val="tx1">
                  <a:lumMod val="75000"/>
                  <a:lumOff val="25000"/>
                </a:schemeClr>
              </a:solidFill>
            </a:endParaRPr>
          </a:p>
          <a:p>
            <a:pPr algn="just"/>
            <a:r>
              <a:rPr lang="es-CO" dirty="0" smtClean="0">
                <a:solidFill>
                  <a:schemeClr val="tx1">
                    <a:lumMod val="75000"/>
                    <a:lumOff val="25000"/>
                  </a:schemeClr>
                </a:solidFill>
              </a:rPr>
              <a:t>Aborda </a:t>
            </a:r>
            <a:r>
              <a:rPr lang="es-CO" dirty="0">
                <a:solidFill>
                  <a:schemeClr val="tx1">
                    <a:lumMod val="75000"/>
                    <a:lumOff val="25000"/>
                  </a:schemeClr>
                </a:solidFill>
              </a:rPr>
              <a:t>de forma </a:t>
            </a:r>
            <a:r>
              <a:rPr lang="es-CO" b="1" dirty="0">
                <a:solidFill>
                  <a:schemeClr val="tx1">
                    <a:lumMod val="75000"/>
                    <a:lumOff val="25000"/>
                  </a:schemeClr>
                </a:solidFill>
              </a:rPr>
              <a:t>pragmática los desafíos </a:t>
            </a:r>
            <a:r>
              <a:rPr lang="es-CO" dirty="0">
                <a:solidFill>
                  <a:schemeClr val="tx1">
                    <a:lumMod val="75000"/>
                    <a:lumOff val="25000"/>
                  </a:schemeClr>
                </a:solidFill>
              </a:rPr>
              <a:t>más importantes que enfrentan sus miembros en la vía hacia el </a:t>
            </a:r>
            <a:r>
              <a:rPr lang="es-CO" dirty="0" smtClean="0">
                <a:solidFill>
                  <a:schemeClr val="tx1">
                    <a:lumMod val="75000"/>
                    <a:lumOff val="25000"/>
                  </a:schemeClr>
                </a:solidFill>
              </a:rPr>
              <a:t>desarrollo</a:t>
            </a:r>
          </a:p>
          <a:p>
            <a:endParaRPr lang="es-CO" dirty="0" smtClean="0">
              <a:solidFill>
                <a:schemeClr val="tx1">
                  <a:lumMod val="75000"/>
                  <a:lumOff val="25000"/>
                </a:schemeClr>
              </a:solidFill>
            </a:endParaRPr>
          </a:p>
        </p:txBody>
      </p:sp>
      <p:sp>
        <p:nvSpPr>
          <p:cNvPr id="20" name="4 Rectángulo"/>
          <p:cNvSpPr/>
          <p:nvPr/>
        </p:nvSpPr>
        <p:spPr>
          <a:xfrm>
            <a:off x="2732873" y="4449886"/>
            <a:ext cx="6231615" cy="923330"/>
          </a:xfrm>
          <a:prstGeom prst="rect">
            <a:avLst/>
          </a:prstGeom>
        </p:spPr>
        <p:txBody>
          <a:bodyPr wrap="square">
            <a:spAutoFit/>
          </a:bodyPr>
          <a:lstStyle/>
          <a:p>
            <a:pPr algn="just"/>
            <a:r>
              <a:rPr lang="es-CO" dirty="0" smtClean="0">
                <a:solidFill>
                  <a:schemeClr val="tx1">
                    <a:lumMod val="75000"/>
                    <a:lumOff val="25000"/>
                  </a:schemeClr>
                </a:solidFill>
              </a:rPr>
              <a:t>Proyecta </a:t>
            </a:r>
            <a:r>
              <a:rPr lang="es-CO" dirty="0">
                <a:solidFill>
                  <a:schemeClr val="tx1">
                    <a:lumMod val="75000"/>
                    <a:lumOff val="25000"/>
                  </a:schemeClr>
                </a:solidFill>
              </a:rPr>
              <a:t>a las economías más dinámicas de América Latina como </a:t>
            </a:r>
            <a:r>
              <a:rPr lang="es-CO" b="1" dirty="0">
                <a:solidFill>
                  <a:schemeClr val="tx1">
                    <a:lumMod val="75000"/>
                    <a:lumOff val="25000"/>
                  </a:schemeClr>
                </a:solidFill>
              </a:rPr>
              <a:t>actores de talla mundial y jugadores globales relevantes </a:t>
            </a:r>
            <a:endParaRPr lang="es-CO" b="1" dirty="0" smtClean="0">
              <a:solidFill>
                <a:schemeClr val="tx1">
                  <a:lumMod val="75000"/>
                  <a:lumOff val="25000"/>
                </a:schemeClr>
              </a:solidFill>
            </a:endParaRPr>
          </a:p>
        </p:txBody>
      </p:sp>
    </p:spTree>
    <p:extLst>
      <p:ext uri="{BB962C8B-B14F-4D97-AF65-F5344CB8AC3E}">
        <p14:creationId xmlns:p14="http://schemas.microsoft.com/office/powerpoint/2010/main" xmlns="" val="4284024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pic>
        <p:nvPicPr>
          <p:cNvPr id="6" name="5 Imagen"/>
          <p:cNvPicPr>
            <a:picLocks noChangeAspect="1"/>
          </p:cNvPicPr>
          <p:nvPr/>
        </p:nvPicPr>
        <p:blipFill rotWithShape="1">
          <a:blip r:embed="rId4" cstate="email">
            <a:extLst>
              <a:ext uri="{28A0092B-C50C-407E-A947-70E740481C1C}">
                <a14:useLocalDpi xmlns:a14="http://schemas.microsoft.com/office/drawing/2010/main" xmlns="" val="0"/>
              </a:ext>
            </a:extLst>
          </a:blip>
          <a:srcRect r="16556" b="5314"/>
          <a:stretch/>
        </p:blipFill>
        <p:spPr>
          <a:xfrm>
            <a:off x="0" y="908720"/>
            <a:ext cx="8964488" cy="5161675"/>
          </a:xfrm>
          <a:prstGeom prst="rect">
            <a:avLst/>
          </a:prstGeom>
          <a:noFill/>
          <a:ln>
            <a:noFill/>
          </a:ln>
          <a:effectLst/>
        </p:spPr>
      </p:pic>
      <p:sp>
        <p:nvSpPr>
          <p:cNvPr id="20" name="Rectángulo 19"/>
          <p:cNvSpPr/>
          <p:nvPr/>
        </p:nvSpPr>
        <p:spPr>
          <a:xfrm>
            <a:off x="323528" y="6546830"/>
            <a:ext cx="3456384" cy="230832"/>
          </a:xfrm>
          <a:prstGeom prst="rect">
            <a:avLst/>
          </a:prstGeom>
        </p:spPr>
        <p:txBody>
          <a:bodyPr wrap="square">
            <a:spAutoFit/>
          </a:bodyPr>
          <a:lstStyle/>
          <a:p>
            <a:r>
              <a:rPr lang="es-ES_tradnl" sz="900" dirty="0" smtClean="0"/>
              <a:t>* Ranking de importadores del mundo para el año 2030</a:t>
            </a:r>
            <a:endParaRPr lang="es-ES" sz="900" dirty="0">
              <a:latin typeface="Futura Std Medium" pitchFamily="34" charset="0"/>
            </a:endParaRPr>
          </a:p>
        </p:txBody>
      </p:sp>
      <p:sp>
        <p:nvSpPr>
          <p:cNvPr id="24" name="Rectángulo 23"/>
          <p:cNvSpPr/>
          <p:nvPr/>
        </p:nvSpPr>
        <p:spPr>
          <a:xfrm>
            <a:off x="5360547" y="5373216"/>
            <a:ext cx="795629" cy="430887"/>
          </a:xfrm>
          <a:prstGeom prst="rect">
            <a:avLst/>
          </a:prstGeom>
        </p:spPr>
        <p:txBody>
          <a:bodyPr wrap="square">
            <a:spAutoFit/>
          </a:bodyPr>
          <a:lstStyle/>
          <a:p>
            <a:pPr algn="ctr"/>
            <a:r>
              <a:rPr lang="es-CO" sz="1100" b="1" dirty="0">
                <a:latin typeface="Futura Std Medium" pitchFamily="34" charset="0"/>
                <a:ea typeface="ＭＳ Ｐゴシック" charset="0"/>
              </a:rPr>
              <a:t>Corea del Sur </a:t>
            </a:r>
          </a:p>
        </p:txBody>
      </p:sp>
      <p:sp>
        <p:nvSpPr>
          <p:cNvPr id="25" name="Rectángulo 24"/>
          <p:cNvSpPr/>
          <p:nvPr/>
        </p:nvSpPr>
        <p:spPr>
          <a:xfrm>
            <a:off x="4233856" y="5476726"/>
            <a:ext cx="843081" cy="261610"/>
          </a:xfrm>
          <a:prstGeom prst="rect">
            <a:avLst/>
          </a:prstGeom>
        </p:spPr>
        <p:txBody>
          <a:bodyPr wrap="none">
            <a:spAutoFit/>
          </a:bodyPr>
          <a:lstStyle/>
          <a:p>
            <a:r>
              <a:rPr lang="es-CO" sz="1100" b="1" dirty="0">
                <a:latin typeface="Futura Std Medium" pitchFamily="34" charset="0"/>
                <a:ea typeface="ＭＳ Ｐゴシック" charset="0"/>
              </a:rPr>
              <a:t>Indonesia </a:t>
            </a:r>
          </a:p>
        </p:txBody>
      </p:sp>
      <p:sp>
        <p:nvSpPr>
          <p:cNvPr id="26" name="Rectángulo 25"/>
          <p:cNvSpPr/>
          <p:nvPr/>
        </p:nvSpPr>
        <p:spPr>
          <a:xfrm>
            <a:off x="5910969" y="2348880"/>
            <a:ext cx="540339" cy="369332"/>
          </a:xfrm>
          <a:prstGeom prst="rect">
            <a:avLst/>
          </a:prstGeom>
          <a:noFill/>
          <a:ln>
            <a:noFill/>
          </a:ln>
          <a:effectLst/>
        </p:spPr>
        <p:txBody>
          <a:bodyPr wrap="square" lIns="91440" tIns="45720" rIns="91440" bIns="45720">
            <a:spAutoFit/>
          </a:bodyPr>
          <a:lstStyle/>
          <a:p>
            <a:pPr algn="ctr"/>
            <a:r>
              <a:rPr lang="es-ES" b="1" dirty="0" smtClean="0">
                <a:ln w="12700">
                  <a:solidFill>
                    <a:schemeClr val="tx1"/>
                  </a:solidFill>
                  <a:prstDash val="solid"/>
                </a:ln>
                <a:effectLst>
                  <a:outerShdw blurRad="50800" dist="38100" dir="2700000" algn="tl" rotWithShape="0">
                    <a:prstClr val="black">
                      <a:alpha val="40000"/>
                    </a:prstClr>
                  </a:outerShdw>
                </a:effectLst>
              </a:rPr>
              <a:t>2º</a:t>
            </a:r>
            <a:endParaRPr lang="es-ES" b="1" dirty="0">
              <a:ln w="12700">
                <a:solidFill>
                  <a:schemeClr val="tx1"/>
                </a:solidFill>
                <a:prstDash val="solid"/>
              </a:ln>
              <a:effectLst>
                <a:outerShdw blurRad="50800" dist="38100" dir="2700000" algn="tl" rotWithShape="0">
                  <a:prstClr val="black">
                    <a:alpha val="40000"/>
                  </a:prstClr>
                </a:outerShdw>
              </a:effectLst>
            </a:endParaRPr>
          </a:p>
        </p:txBody>
      </p:sp>
      <p:sp>
        <p:nvSpPr>
          <p:cNvPr id="27" name="CuadroTexto 26"/>
          <p:cNvSpPr txBox="1"/>
          <p:nvPr/>
        </p:nvSpPr>
        <p:spPr>
          <a:xfrm>
            <a:off x="6430162" y="2348880"/>
            <a:ext cx="2160240" cy="523220"/>
          </a:xfrm>
          <a:prstGeom prst="rect">
            <a:avLst/>
          </a:prstGeom>
          <a:noFill/>
        </p:spPr>
        <p:txBody>
          <a:bodyPr wrap="square" rtlCol="0">
            <a:spAutoFit/>
          </a:bodyPr>
          <a:lstStyle/>
          <a:p>
            <a:r>
              <a:rPr lang="es-CO" sz="1400" dirty="0" smtClean="0"/>
              <a:t>Granos, Cebada, Sorgo, Arroz, y Carne de Cerdo </a:t>
            </a:r>
          </a:p>
        </p:txBody>
      </p:sp>
      <p:sp>
        <p:nvSpPr>
          <p:cNvPr id="28" name="Rectángulo 27"/>
          <p:cNvSpPr/>
          <p:nvPr/>
        </p:nvSpPr>
        <p:spPr>
          <a:xfrm>
            <a:off x="5910969" y="2843644"/>
            <a:ext cx="539934"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5º</a:t>
            </a:r>
          </a:p>
        </p:txBody>
      </p:sp>
      <p:sp>
        <p:nvSpPr>
          <p:cNvPr id="29" name="CuadroTexto 28"/>
          <p:cNvSpPr txBox="1"/>
          <p:nvPr/>
        </p:nvSpPr>
        <p:spPr>
          <a:xfrm>
            <a:off x="6430162" y="2852936"/>
            <a:ext cx="2768231" cy="307777"/>
          </a:xfrm>
          <a:prstGeom prst="rect">
            <a:avLst/>
          </a:prstGeom>
          <a:noFill/>
        </p:spPr>
        <p:txBody>
          <a:bodyPr wrap="square" rtlCol="0">
            <a:spAutoFit/>
          </a:bodyPr>
          <a:lstStyle/>
          <a:p>
            <a:r>
              <a:rPr lang="es-CO" sz="1400" dirty="0" smtClean="0"/>
              <a:t>Productos Avícolas </a:t>
            </a:r>
          </a:p>
        </p:txBody>
      </p:sp>
      <p:sp>
        <p:nvSpPr>
          <p:cNvPr id="30" name="Rectángulo 29"/>
          <p:cNvSpPr/>
          <p:nvPr/>
        </p:nvSpPr>
        <p:spPr>
          <a:xfrm>
            <a:off x="5910969" y="3429000"/>
            <a:ext cx="571861"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1º </a:t>
            </a:r>
          </a:p>
        </p:txBody>
      </p:sp>
      <p:sp>
        <p:nvSpPr>
          <p:cNvPr id="31" name="Rectángulo 30"/>
          <p:cNvSpPr/>
          <p:nvPr/>
        </p:nvSpPr>
        <p:spPr>
          <a:xfrm>
            <a:off x="5910969" y="4293096"/>
            <a:ext cx="590656"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3º</a:t>
            </a:r>
          </a:p>
        </p:txBody>
      </p:sp>
      <p:sp>
        <p:nvSpPr>
          <p:cNvPr id="32" name="Rectángulo 31"/>
          <p:cNvSpPr/>
          <p:nvPr/>
        </p:nvSpPr>
        <p:spPr>
          <a:xfrm>
            <a:off x="5910969" y="3861048"/>
            <a:ext cx="499853"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2º</a:t>
            </a:r>
          </a:p>
        </p:txBody>
      </p:sp>
      <p:sp>
        <p:nvSpPr>
          <p:cNvPr id="33" name="CuadroTexto 32"/>
          <p:cNvSpPr txBox="1"/>
          <p:nvPr/>
        </p:nvSpPr>
        <p:spPr>
          <a:xfrm>
            <a:off x="6430162" y="3456212"/>
            <a:ext cx="1523640" cy="307777"/>
          </a:xfrm>
          <a:prstGeom prst="rect">
            <a:avLst/>
          </a:prstGeom>
          <a:noFill/>
        </p:spPr>
        <p:txBody>
          <a:bodyPr wrap="square" rtlCol="0">
            <a:spAutoFit/>
          </a:bodyPr>
          <a:lstStyle/>
          <a:p>
            <a:r>
              <a:rPr lang="es-CO" sz="1400" dirty="0" smtClean="0"/>
              <a:t>Carne de cerdo </a:t>
            </a:r>
          </a:p>
        </p:txBody>
      </p:sp>
      <p:sp>
        <p:nvSpPr>
          <p:cNvPr id="34" name="CuadroTexto 33"/>
          <p:cNvSpPr txBox="1"/>
          <p:nvPr/>
        </p:nvSpPr>
        <p:spPr>
          <a:xfrm>
            <a:off x="6430162" y="3841884"/>
            <a:ext cx="2358383" cy="523220"/>
          </a:xfrm>
          <a:prstGeom prst="rect">
            <a:avLst/>
          </a:prstGeom>
          <a:noFill/>
        </p:spPr>
        <p:txBody>
          <a:bodyPr wrap="square" rtlCol="0">
            <a:spAutoFit/>
          </a:bodyPr>
          <a:lstStyle/>
          <a:p>
            <a:r>
              <a:rPr lang="es-CO" sz="1400" dirty="0" smtClean="0"/>
              <a:t>Granos, Maíz,  Productos Avícolas y Soya</a:t>
            </a:r>
          </a:p>
        </p:txBody>
      </p:sp>
      <p:sp>
        <p:nvSpPr>
          <p:cNvPr id="35" name="CuadroTexto 34"/>
          <p:cNvSpPr txBox="1"/>
          <p:nvPr/>
        </p:nvSpPr>
        <p:spPr>
          <a:xfrm>
            <a:off x="6430162" y="4335487"/>
            <a:ext cx="2160240" cy="307777"/>
          </a:xfrm>
          <a:prstGeom prst="rect">
            <a:avLst/>
          </a:prstGeom>
          <a:noFill/>
        </p:spPr>
        <p:txBody>
          <a:bodyPr wrap="square" rtlCol="0">
            <a:spAutoFit/>
          </a:bodyPr>
          <a:lstStyle/>
          <a:p>
            <a:r>
              <a:rPr lang="es-CO" sz="1400" dirty="0" smtClean="0"/>
              <a:t>Sorgo</a:t>
            </a:r>
          </a:p>
        </p:txBody>
      </p:sp>
      <p:sp>
        <p:nvSpPr>
          <p:cNvPr id="36" name="Rectángulo 35"/>
          <p:cNvSpPr/>
          <p:nvPr/>
        </p:nvSpPr>
        <p:spPr>
          <a:xfrm>
            <a:off x="5980080" y="5085184"/>
            <a:ext cx="464128"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5º</a:t>
            </a:r>
          </a:p>
        </p:txBody>
      </p:sp>
      <p:sp>
        <p:nvSpPr>
          <p:cNvPr id="37" name="Rectángulo 36"/>
          <p:cNvSpPr/>
          <p:nvPr/>
        </p:nvSpPr>
        <p:spPr>
          <a:xfrm>
            <a:off x="5910969" y="4797152"/>
            <a:ext cx="605247" cy="369332"/>
          </a:xfrm>
          <a:prstGeom prst="rect">
            <a:avLst/>
          </a:prstGeom>
          <a:noFill/>
          <a:ln>
            <a:noFill/>
          </a:ln>
          <a:effectLst/>
        </p:spPr>
        <p:txBody>
          <a:bodyPr wrap="square" lIns="91440" tIns="45720" rIns="91440" bIns="45720">
            <a:spAutoFit/>
          </a:bodyPr>
          <a:lstStyle/>
          <a:p>
            <a:pPr algn="ctr"/>
            <a:r>
              <a:rPr lang="es-ES" b="1" dirty="0">
                <a:ln w="12700">
                  <a:solidFill>
                    <a:schemeClr val="tx1"/>
                  </a:solidFill>
                  <a:prstDash val="solid"/>
                </a:ln>
                <a:effectLst>
                  <a:outerShdw blurRad="50800" dist="38100" dir="2700000" algn="tl" rotWithShape="0">
                    <a:prstClr val="black">
                      <a:alpha val="40000"/>
                    </a:prstClr>
                  </a:outerShdw>
                </a:effectLst>
              </a:rPr>
              <a:t>3º</a:t>
            </a:r>
          </a:p>
        </p:txBody>
      </p:sp>
      <p:sp>
        <p:nvSpPr>
          <p:cNvPr id="38" name="Rectángulo 37"/>
          <p:cNvSpPr/>
          <p:nvPr/>
        </p:nvSpPr>
        <p:spPr>
          <a:xfrm>
            <a:off x="3586914" y="5003884"/>
            <a:ext cx="579042" cy="369332"/>
          </a:xfrm>
          <a:prstGeom prst="rect">
            <a:avLst/>
          </a:prstGeom>
          <a:noFill/>
          <a:ln>
            <a:noFill/>
          </a:ln>
          <a:effectLst/>
        </p:spPr>
        <p:txBody>
          <a:bodyPr wrap="square" lIns="91440" tIns="45720" rIns="91440" bIns="45720">
            <a:spAutoFit/>
          </a:bodyPr>
          <a:lstStyle/>
          <a:p>
            <a:pPr algn="ctr"/>
            <a:r>
              <a:rPr lang="es-ES" b="1" dirty="0" smtClean="0">
                <a:ln w="12700">
                  <a:solidFill>
                    <a:schemeClr val="tx1"/>
                  </a:solidFill>
                  <a:prstDash val="solid"/>
                </a:ln>
                <a:effectLst>
                  <a:outerShdw blurRad="50800" dist="38100" dir="2700000" algn="tl" rotWithShape="0">
                    <a:prstClr val="black">
                      <a:alpha val="40000"/>
                    </a:prstClr>
                  </a:outerShdw>
                </a:effectLst>
              </a:rPr>
              <a:t>1º</a:t>
            </a:r>
            <a:endParaRPr lang="es-ES" b="1" dirty="0">
              <a:ln w="12700">
                <a:solidFill>
                  <a:schemeClr val="tx1"/>
                </a:solidFill>
                <a:prstDash val="solid"/>
              </a:ln>
              <a:effectLst>
                <a:outerShdw blurRad="50800" dist="38100" dir="2700000" algn="tl" rotWithShape="0">
                  <a:prstClr val="black">
                    <a:alpha val="40000"/>
                  </a:prstClr>
                </a:outerShdw>
              </a:effectLst>
            </a:endParaRPr>
          </a:p>
        </p:txBody>
      </p:sp>
      <p:sp>
        <p:nvSpPr>
          <p:cNvPr id="39" name="CuadroTexto 38"/>
          <p:cNvSpPr txBox="1"/>
          <p:nvPr/>
        </p:nvSpPr>
        <p:spPr>
          <a:xfrm>
            <a:off x="6430162" y="4817274"/>
            <a:ext cx="1559955" cy="307777"/>
          </a:xfrm>
          <a:prstGeom prst="rect">
            <a:avLst/>
          </a:prstGeom>
          <a:noFill/>
        </p:spPr>
        <p:txBody>
          <a:bodyPr wrap="square" rtlCol="0">
            <a:spAutoFit/>
          </a:bodyPr>
          <a:lstStyle/>
          <a:p>
            <a:r>
              <a:rPr lang="es-CO" sz="1400" dirty="0" smtClean="0"/>
              <a:t>Soya </a:t>
            </a:r>
          </a:p>
        </p:txBody>
      </p:sp>
      <p:sp>
        <p:nvSpPr>
          <p:cNvPr id="40" name="CuadroTexto 39"/>
          <p:cNvSpPr txBox="1"/>
          <p:nvPr/>
        </p:nvSpPr>
        <p:spPr>
          <a:xfrm>
            <a:off x="6430162" y="5138608"/>
            <a:ext cx="1835925" cy="307777"/>
          </a:xfrm>
          <a:prstGeom prst="rect">
            <a:avLst/>
          </a:prstGeom>
          <a:noFill/>
        </p:spPr>
        <p:txBody>
          <a:bodyPr wrap="square" rtlCol="0">
            <a:spAutoFit/>
          </a:bodyPr>
          <a:lstStyle/>
          <a:p>
            <a:r>
              <a:rPr lang="es-CO" sz="1400" dirty="0" smtClean="0"/>
              <a:t>Carne de Cerdo </a:t>
            </a:r>
          </a:p>
        </p:txBody>
      </p:sp>
      <p:sp>
        <p:nvSpPr>
          <p:cNvPr id="41" name="CuadroTexto 40"/>
          <p:cNvSpPr txBox="1"/>
          <p:nvPr/>
        </p:nvSpPr>
        <p:spPr>
          <a:xfrm>
            <a:off x="3635896" y="5229200"/>
            <a:ext cx="1704715" cy="307777"/>
          </a:xfrm>
          <a:prstGeom prst="rect">
            <a:avLst/>
          </a:prstGeom>
          <a:noFill/>
          <a:effectLst/>
        </p:spPr>
        <p:txBody>
          <a:bodyPr wrap="square" rtlCol="0">
            <a:spAutoFit/>
          </a:bodyPr>
          <a:lstStyle/>
          <a:p>
            <a:r>
              <a:rPr lang="es-CO" sz="1400" dirty="0" smtClean="0"/>
              <a:t>Arroz</a:t>
            </a:r>
            <a:endParaRPr lang="es-CO" sz="1400" dirty="0"/>
          </a:p>
        </p:txBody>
      </p:sp>
      <p:pic>
        <p:nvPicPr>
          <p:cNvPr id="42" name="18 Imagen"/>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436096" y="2420888"/>
            <a:ext cx="504056" cy="504056"/>
          </a:xfrm>
          <a:prstGeom prst="rect">
            <a:avLst/>
          </a:prstGeom>
        </p:spPr>
      </p:pic>
      <p:sp>
        <p:nvSpPr>
          <p:cNvPr id="43" name="Rectángulo 42"/>
          <p:cNvSpPr/>
          <p:nvPr/>
        </p:nvSpPr>
        <p:spPr>
          <a:xfrm>
            <a:off x="5364088" y="2996952"/>
            <a:ext cx="612142" cy="276999"/>
          </a:xfrm>
          <a:prstGeom prst="rect">
            <a:avLst/>
          </a:prstGeom>
        </p:spPr>
        <p:txBody>
          <a:bodyPr wrap="none">
            <a:spAutoFit/>
          </a:bodyPr>
          <a:lstStyle/>
          <a:p>
            <a:r>
              <a:rPr lang="es-CO" sz="1200" b="1" dirty="0">
                <a:latin typeface="Futura Std Medium" pitchFamily="34" charset="0"/>
                <a:ea typeface="ＭＳ Ｐゴシック" charset="0"/>
              </a:rPr>
              <a:t>China </a:t>
            </a:r>
          </a:p>
        </p:txBody>
      </p:sp>
      <p:pic>
        <p:nvPicPr>
          <p:cNvPr id="44" name="35 Imagen"/>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436096" y="3789040"/>
            <a:ext cx="486454" cy="486454"/>
          </a:xfrm>
          <a:prstGeom prst="rect">
            <a:avLst/>
          </a:prstGeom>
        </p:spPr>
      </p:pic>
      <p:sp>
        <p:nvSpPr>
          <p:cNvPr id="46" name="Rectángulo 45"/>
          <p:cNvSpPr/>
          <p:nvPr/>
        </p:nvSpPr>
        <p:spPr>
          <a:xfrm>
            <a:off x="5364088" y="4293096"/>
            <a:ext cx="600075" cy="261610"/>
          </a:xfrm>
          <a:prstGeom prst="rect">
            <a:avLst/>
          </a:prstGeom>
        </p:spPr>
        <p:txBody>
          <a:bodyPr wrap="none">
            <a:spAutoFit/>
          </a:bodyPr>
          <a:lstStyle/>
          <a:p>
            <a:r>
              <a:rPr lang="es-CO" sz="1100" b="1" dirty="0">
                <a:latin typeface="Futura Std Medium" pitchFamily="34" charset="0"/>
                <a:ea typeface="ＭＳ Ｐゴシック" charset="0"/>
              </a:rPr>
              <a:t>Japón </a:t>
            </a:r>
          </a:p>
        </p:txBody>
      </p:sp>
      <p:pic>
        <p:nvPicPr>
          <p:cNvPr id="47" name="36 Imagen"/>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83120" y="4860927"/>
            <a:ext cx="496960" cy="503397"/>
          </a:xfrm>
          <a:prstGeom prst="rect">
            <a:avLst/>
          </a:prstGeom>
        </p:spPr>
      </p:pic>
      <p:pic>
        <p:nvPicPr>
          <p:cNvPr id="48" name="37 Imagen"/>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338732" y="5043284"/>
            <a:ext cx="449292" cy="453132"/>
          </a:xfrm>
          <a:prstGeom prst="rect">
            <a:avLst/>
          </a:prstGeom>
        </p:spPr>
      </p:pic>
      <p:sp>
        <p:nvSpPr>
          <p:cNvPr id="49" name="Rectángulo 48"/>
          <p:cNvSpPr/>
          <p:nvPr/>
        </p:nvSpPr>
        <p:spPr>
          <a:xfrm>
            <a:off x="5796136" y="1916832"/>
            <a:ext cx="3456384" cy="338554"/>
          </a:xfrm>
          <a:prstGeom prst="rect">
            <a:avLst/>
          </a:prstGeom>
        </p:spPr>
        <p:txBody>
          <a:bodyPr wrap="square">
            <a:spAutoFit/>
          </a:bodyPr>
          <a:lstStyle/>
          <a:p>
            <a:r>
              <a:rPr lang="es-ES_tradnl" sz="1600" b="1" dirty="0" smtClean="0"/>
              <a:t>Grandes consumidores*</a:t>
            </a:r>
            <a:endParaRPr lang="es-ES" sz="1600" b="1" dirty="0">
              <a:latin typeface="Futura Std Medium" pitchFamily="34" charset="0"/>
            </a:endParaRPr>
          </a:p>
        </p:txBody>
      </p:sp>
      <p:sp>
        <p:nvSpPr>
          <p:cNvPr id="2" name="CuadroTexto 1"/>
          <p:cNvSpPr txBox="1"/>
          <p:nvPr/>
        </p:nvSpPr>
        <p:spPr>
          <a:xfrm>
            <a:off x="11966222" y="5997222"/>
            <a:ext cx="184666" cy="369332"/>
          </a:xfrm>
          <a:prstGeom prst="rect">
            <a:avLst/>
          </a:prstGeom>
          <a:noFill/>
        </p:spPr>
        <p:txBody>
          <a:bodyPr wrap="none" rtlCol="0">
            <a:spAutoFit/>
          </a:bodyPr>
          <a:lstStyle/>
          <a:p>
            <a:endParaRPr lang="es-ES" dirty="0"/>
          </a:p>
        </p:txBody>
      </p:sp>
      <p:cxnSp>
        <p:nvCxnSpPr>
          <p:cNvPr id="4" name="Conector recto 3"/>
          <p:cNvCxnSpPr/>
          <p:nvPr/>
        </p:nvCxnSpPr>
        <p:spPr>
          <a:xfrm>
            <a:off x="4211960" y="3429000"/>
            <a:ext cx="576064"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0" name="Conector recto 49"/>
          <p:cNvCxnSpPr/>
          <p:nvPr/>
        </p:nvCxnSpPr>
        <p:spPr>
          <a:xfrm flipV="1">
            <a:off x="4788024" y="2780928"/>
            <a:ext cx="576064" cy="648072"/>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1" name="Conector recto 50"/>
          <p:cNvCxnSpPr/>
          <p:nvPr/>
        </p:nvCxnSpPr>
        <p:spPr>
          <a:xfrm>
            <a:off x="4644008" y="3789040"/>
            <a:ext cx="288032"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3" name="Conector recto 52"/>
          <p:cNvCxnSpPr/>
          <p:nvPr/>
        </p:nvCxnSpPr>
        <p:spPr>
          <a:xfrm>
            <a:off x="4932040" y="3789040"/>
            <a:ext cx="432048" cy="14401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6" name="Conector recto 55"/>
          <p:cNvCxnSpPr/>
          <p:nvPr/>
        </p:nvCxnSpPr>
        <p:spPr>
          <a:xfrm>
            <a:off x="4211960" y="3763989"/>
            <a:ext cx="135736" cy="281725"/>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8" name="Conector recto 57"/>
          <p:cNvCxnSpPr/>
          <p:nvPr/>
        </p:nvCxnSpPr>
        <p:spPr>
          <a:xfrm>
            <a:off x="4355976" y="4077072"/>
            <a:ext cx="1080120" cy="103555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2" name="Conector recto 61"/>
          <p:cNvCxnSpPr/>
          <p:nvPr/>
        </p:nvCxnSpPr>
        <p:spPr>
          <a:xfrm flipH="1">
            <a:off x="3851920" y="4643264"/>
            <a:ext cx="288032" cy="0"/>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65" name="Conector recto 64"/>
          <p:cNvCxnSpPr/>
          <p:nvPr/>
        </p:nvCxnSpPr>
        <p:spPr>
          <a:xfrm flipH="1" flipV="1">
            <a:off x="4139952" y="4643264"/>
            <a:ext cx="360040" cy="32470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52" name="8 CuadroTexto"/>
          <p:cNvSpPr txBox="1"/>
          <p:nvPr/>
        </p:nvSpPr>
        <p:spPr>
          <a:xfrm>
            <a:off x="1043607" y="1941740"/>
            <a:ext cx="1216293" cy="461665"/>
          </a:xfrm>
          <a:prstGeom prst="rect">
            <a:avLst/>
          </a:prstGeom>
          <a:noFill/>
        </p:spPr>
        <p:txBody>
          <a:bodyPr wrap="square">
            <a:spAutoFit/>
          </a:bodyPr>
          <a:lstStyle/>
          <a:p>
            <a:pPr marL="15875" indent="-15875">
              <a:defRPr/>
            </a:pPr>
            <a:r>
              <a:rPr lang="en-US" sz="2400" b="1" dirty="0">
                <a:latin typeface="Arial"/>
                <a:cs typeface="Arial"/>
              </a:rPr>
              <a:t>55</a:t>
            </a:r>
            <a:r>
              <a:rPr lang="en-US" sz="2400" b="1" dirty="0" smtClean="0">
                <a:latin typeface="Arial"/>
                <a:cs typeface="Arial"/>
              </a:rPr>
              <a:t>%</a:t>
            </a:r>
            <a:endParaRPr lang="en-US" sz="2400" b="1" dirty="0">
              <a:latin typeface="Arial"/>
              <a:cs typeface="Arial"/>
            </a:endParaRPr>
          </a:p>
        </p:txBody>
      </p:sp>
      <p:sp>
        <p:nvSpPr>
          <p:cNvPr id="54" name="53 CuadroTexto"/>
          <p:cNvSpPr txBox="1"/>
          <p:nvPr/>
        </p:nvSpPr>
        <p:spPr>
          <a:xfrm>
            <a:off x="1043608" y="2247255"/>
            <a:ext cx="3096344" cy="338554"/>
          </a:xfrm>
          <a:prstGeom prst="rect">
            <a:avLst/>
          </a:prstGeom>
          <a:noFill/>
        </p:spPr>
        <p:txBody>
          <a:bodyPr wrap="square">
            <a:spAutoFit/>
          </a:bodyPr>
          <a:lstStyle/>
          <a:p>
            <a:pPr marL="15875" indent="-15875">
              <a:defRPr/>
            </a:pPr>
            <a:r>
              <a:rPr lang="es-CO" sz="1600" smtClean="0">
                <a:latin typeface="Arial"/>
                <a:cs typeface="Arial"/>
              </a:rPr>
              <a:t>de la población mundial</a:t>
            </a:r>
            <a:endParaRPr lang="es-CO" sz="1600">
              <a:latin typeface="Arial"/>
              <a:cs typeface="Arial"/>
            </a:endParaRPr>
          </a:p>
        </p:txBody>
      </p:sp>
      <p:sp>
        <p:nvSpPr>
          <p:cNvPr id="55" name="8 CuadroTexto"/>
          <p:cNvSpPr txBox="1"/>
          <p:nvPr/>
        </p:nvSpPr>
        <p:spPr>
          <a:xfrm>
            <a:off x="1043607" y="2852936"/>
            <a:ext cx="1216293" cy="461665"/>
          </a:xfrm>
          <a:prstGeom prst="rect">
            <a:avLst/>
          </a:prstGeom>
          <a:noFill/>
        </p:spPr>
        <p:txBody>
          <a:bodyPr wrap="square">
            <a:spAutoFit/>
          </a:bodyPr>
          <a:lstStyle/>
          <a:p>
            <a:pPr marL="15875" indent="-15875">
              <a:defRPr/>
            </a:pPr>
            <a:r>
              <a:rPr lang="en-US" sz="2400" b="1" dirty="0" smtClean="0">
                <a:latin typeface="Arial"/>
                <a:cs typeface="Arial"/>
              </a:rPr>
              <a:t>38%</a:t>
            </a:r>
            <a:endParaRPr lang="en-US" sz="2400" b="1" dirty="0">
              <a:latin typeface="Arial"/>
              <a:cs typeface="Arial"/>
            </a:endParaRPr>
          </a:p>
        </p:txBody>
      </p:sp>
      <p:sp>
        <p:nvSpPr>
          <p:cNvPr id="57" name="8 CuadroTexto"/>
          <p:cNvSpPr txBox="1"/>
          <p:nvPr/>
        </p:nvSpPr>
        <p:spPr>
          <a:xfrm>
            <a:off x="1043608" y="3158075"/>
            <a:ext cx="2952328" cy="338554"/>
          </a:xfrm>
          <a:prstGeom prst="rect">
            <a:avLst/>
          </a:prstGeom>
          <a:noFill/>
        </p:spPr>
        <p:txBody>
          <a:bodyPr wrap="square">
            <a:spAutoFit/>
          </a:bodyPr>
          <a:lstStyle/>
          <a:p>
            <a:pPr marL="15875" indent="-15875">
              <a:defRPr/>
            </a:pPr>
            <a:r>
              <a:rPr lang="es-CO" sz="1600" smtClean="0">
                <a:latin typeface="Arial"/>
                <a:cs typeface="Arial"/>
              </a:rPr>
              <a:t>del PIB mundial</a:t>
            </a:r>
            <a:endParaRPr lang="es-CO" sz="1600">
              <a:latin typeface="Arial"/>
              <a:cs typeface="Arial"/>
            </a:endParaRPr>
          </a:p>
        </p:txBody>
      </p:sp>
      <p:sp>
        <p:nvSpPr>
          <p:cNvPr id="61" name="12 CuadroTexto"/>
          <p:cNvSpPr txBox="1"/>
          <p:nvPr/>
        </p:nvSpPr>
        <p:spPr>
          <a:xfrm>
            <a:off x="1043607" y="3861048"/>
            <a:ext cx="1216293" cy="461665"/>
          </a:xfrm>
          <a:prstGeom prst="rect">
            <a:avLst/>
          </a:prstGeom>
          <a:noFill/>
        </p:spPr>
        <p:txBody>
          <a:bodyPr wrap="square">
            <a:spAutoFit/>
          </a:bodyPr>
          <a:lstStyle/>
          <a:p>
            <a:pPr marL="15875" indent="-15875">
              <a:defRPr/>
            </a:pPr>
            <a:r>
              <a:rPr lang="en-US" sz="2400" b="1" dirty="0" smtClean="0">
                <a:latin typeface="Arial"/>
                <a:cs typeface="Arial"/>
              </a:rPr>
              <a:t>32,9%</a:t>
            </a:r>
            <a:endParaRPr lang="en-US" sz="2400" b="1" dirty="0">
              <a:latin typeface="Arial"/>
              <a:cs typeface="Arial"/>
            </a:endParaRPr>
          </a:p>
        </p:txBody>
      </p:sp>
      <p:sp>
        <p:nvSpPr>
          <p:cNvPr id="63" name="8 CuadroTexto"/>
          <p:cNvSpPr txBox="1"/>
          <p:nvPr/>
        </p:nvSpPr>
        <p:spPr>
          <a:xfrm>
            <a:off x="815123" y="4275494"/>
            <a:ext cx="2736304" cy="584776"/>
          </a:xfrm>
          <a:prstGeom prst="rect">
            <a:avLst/>
          </a:prstGeom>
          <a:noFill/>
        </p:spPr>
        <p:txBody>
          <a:bodyPr wrap="square">
            <a:spAutoFit/>
          </a:bodyPr>
          <a:lstStyle/>
          <a:p>
            <a:pPr marL="15875" indent="-15875">
              <a:defRPr/>
            </a:pPr>
            <a:r>
              <a:rPr lang="es-CO" sz="1600" dirty="0" smtClean="0">
                <a:latin typeface="Arial"/>
                <a:cs typeface="Arial"/>
              </a:rPr>
              <a:t>del total de las importanciones mundiales </a:t>
            </a:r>
            <a:endParaRPr lang="es-CO" sz="1600" dirty="0">
              <a:latin typeface="Arial"/>
              <a:cs typeface="Arial"/>
            </a:endParaRPr>
          </a:p>
        </p:txBody>
      </p:sp>
      <p:pic>
        <p:nvPicPr>
          <p:cNvPr id="64" name="63 Imagen"/>
          <p:cNvPicPr>
            <a:picLocks noChangeAspect="1"/>
          </p:cNvPicPr>
          <p:nvPr/>
        </p:nvPicPr>
        <p:blipFill>
          <a:blip r:embed="rId9" cstate="email">
            <a:extLst>
              <a:ext uri="{28A0092B-C50C-407E-A947-70E740481C1C}">
                <a14:useLocalDpi xmlns:a14="http://schemas.microsoft.com/office/drawing/2010/main" xmlns="" val="0"/>
              </a:ext>
            </a:extLst>
          </a:blip>
          <a:stretch>
            <a:fillRect/>
          </a:stretch>
        </p:blipFill>
        <p:spPr>
          <a:xfrm>
            <a:off x="-1016" y="1894795"/>
            <a:ext cx="1318330" cy="1072540"/>
          </a:xfrm>
          <a:prstGeom prst="rect">
            <a:avLst/>
          </a:prstGeom>
        </p:spPr>
      </p:pic>
      <p:pic>
        <p:nvPicPr>
          <p:cNvPr id="66" name="65 Imagen"/>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143000" y="2852936"/>
            <a:ext cx="1088338" cy="885428"/>
          </a:xfrm>
          <a:prstGeom prst="rect">
            <a:avLst/>
          </a:prstGeom>
        </p:spPr>
      </p:pic>
      <p:pic>
        <p:nvPicPr>
          <p:cNvPr id="67" name="66 Imagen"/>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179512" y="3832443"/>
            <a:ext cx="1097278" cy="892701"/>
          </a:xfrm>
          <a:prstGeom prst="rect">
            <a:avLst/>
          </a:prstGeom>
        </p:spPr>
      </p:pic>
      <p:pic>
        <p:nvPicPr>
          <p:cNvPr id="68" name="Picture 8"/>
          <p:cNvPicPr>
            <a:picLocks noChangeAspect="1" noChangeArrowheads="1"/>
          </p:cNvPicPr>
          <p:nvPr/>
        </p:nvPicPr>
        <p:blipFill rotWithShape="1">
          <a:blip r:embed="rId12"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9" name="4 Rectángulo"/>
          <p:cNvSpPr/>
          <p:nvPr/>
        </p:nvSpPr>
        <p:spPr>
          <a:xfrm>
            <a:off x="-36512" y="404664"/>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¿Por qué Asia-Pacífico (o el Pacífico Asiático)?</a:t>
            </a:r>
            <a:endParaRPr lang="es-CO" dirty="0">
              <a:solidFill>
                <a:schemeClr val="bg1"/>
              </a:solidFill>
              <a:latin typeface="Futura Std Book" pitchFamily="34" charset="0"/>
              <a:ea typeface="ＭＳ Ｐゴシック" charset="0"/>
            </a:endParaRPr>
          </a:p>
        </p:txBody>
      </p:sp>
    </p:spTree>
    <p:extLst>
      <p:ext uri="{BB962C8B-B14F-4D97-AF65-F5344CB8AC3E}">
        <p14:creationId xmlns:p14="http://schemas.microsoft.com/office/powerpoint/2010/main" xmlns="" val="84987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7"/>
          <p:cNvPicPr>
            <a:picLocks noChangeAspect="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252536" y="1484784"/>
            <a:ext cx="5873668"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12 CuadroTexto"/>
          <p:cNvSpPr txBox="1">
            <a:spLocks noChangeArrowheads="1"/>
          </p:cNvSpPr>
          <p:nvPr/>
        </p:nvSpPr>
        <p:spPr bwMode="auto">
          <a:xfrm>
            <a:off x="5616624" y="2636912"/>
            <a:ext cx="3527376" cy="2923878"/>
          </a:xfrm>
          <a:prstGeom prst="rect">
            <a:avLst/>
          </a:prstGeom>
          <a:noFill/>
          <a:ln w="9525">
            <a:noFill/>
            <a:miter lim="800000"/>
            <a:headEnd/>
            <a:tailEnd/>
          </a:ln>
        </p:spPr>
        <p:txBody>
          <a:bodyPr wrap="square">
            <a:spAutoFit/>
          </a:bodyPr>
          <a:lstStyle>
            <a:lvl1pPr marL="285750" indent="-28575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342900" indent="-342900" eaLnBrk="1" hangingPunct="1">
              <a:buFont typeface="Arial"/>
              <a:buChar char="•"/>
            </a:pPr>
            <a:r>
              <a:rPr lang="es-CO" sz="2300" dirty="0" smtClean="0"/>
              <a:t>80s: Primeros acercamientos</a:t>
            </a:r>
          </a:p>
          <a:p>
            <a:pPr marL="0" indent="0" eaLnBrk="1" hangingPunct="1"/>
            <a:endParaRPr lang="es-CO" sz="2300" dirty="0"/>
          </a:p>
          <a:p>
            <a:pPr eaLnBrk="1" hangingPunct="1">
              <a:buFont typeface="Arial" charset="0"/>
              <a:buChar char="•"/>
            </a:pPr>
            <a:r>
              <a:rPr lang="es-CO" sz="2300" dirty="0" smtClean="0"/>
              <a:t>90s: Agenda académica</a:t>
            </a:r>
            <a:endParaRPr lang="es-CO" sz="2300" dirty="0"/>
          </a:p>
          <a:p>
            <a:pPr eaLnBrk="1" hangingPunct="1"/>
            <a:endParaRPr lang="es-CO" sz="2300" dirty="0"/>
          </a:p>
          <a:p>
            <a:pPr eaLnBrk="1" hangingPunct="1">
              <a:buFont typeface="Arial" charset="0"/>
              <a:buChar char="•"/>
            </a:pPr>
            <a:r>
              <a:rPr lang="es-CO" sz="2300" dirty="0" smtClean="0"/>
              <a:t>94: Candidatura a APEC</a:t>
            </a:r>
            <a:endParaRPr lang="es-CO" sz="2300" dirty="0"/>
          </a:p>
        </p:txBody>
      </p:sp>
      <p:sp>
        <p:nvSpPr>
          <p:cNvPr id="3" name="Rectángulo 2"/>
          <p:cNvSpPr/>
          <p:nvPr/>
        </p:nvSpPr>
        <p:spPr>
          <a:xfrm>
            <a:off x="107504" y="293747"/>
            <a:ext cx="8784976" cy="923330"/>
          </a:xfrm>
          <a:prstGeom prst="rect">
            <a:avLst/>
          </a:prstGeom>
        </p:spPr>
        <p:txBody>
          <a:bodyPr wrap="square">
            <a:spAutoFit/>
          </a:bodyPr>
          <a:lstStyle/>
          <a:p>
            <a:pPr algn="ctr" eaLnBrk="1" hangingPunct="1"/>
            <a:r>
              <a:rPr lang="es-CO" sz="2700" b="1" dirty="0"/>
              <a:t>Al país lo dejó el tren de la integración con la región de mayor crecimiento económico del siglo XXI</a:t>
            </a:r>
          </a:p>
        </p:txBody>
      </p:sp>
    </p:spTree>
    <p:extLst>
      <p:ext uri="{BB962C8B-B14F-4D97-AF65-F5344CB8AC3E}">
        <p14:creationId xmlns:p14="http://schemas.microsoft.com/office/powerpoint/2010/main" xmlns="" val="924722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sp>
        <p:nvSpPr>
          <p:cNvPr id="23" name="4 Rectángulo"/>
          <p:cNvSpPr/>
          <p:nvPr/>
        </p:nvSpPr>
        <p:spPr>
          <a:xfrm>
            <a:off x="-36512" y="332656"/>
            <a:ext cx="3456384"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Hemos avanzado en la integración con AP</a:t>
            </a:r>
            <a:endParaRPr lang="es-CO" dirty="0">
              <a:solidFill>
                <a:schemeClr val="bg1"/>
              </a:solidFill>
              <a:latin typeface="Futura Std Book" pitchFamily="34" charset="0"/>
              <a:ea typeface="ＭＳ Ｐゴシック" charset="0"/>
            </a:endParaRPr>
          </a:p>
        </p:txBody>
      </p:sp>
      <p:graphicFrame>
        <p:nvGraphicFramePr>
          <p:cNvPr id="5" name="3 Diagrama"/>
          <p:cNvGraphicFramePr/>
          <p:nvPr>
            <p:extLst>
              <p:ext uri="{D42A27DB-BD31-4B8C-83A1-F6EECF244321}">
                <p14:modId xmlns:p14="http://schemas.microsoft.com/office/powerpoint/2010/main" xmlns="" val="1049410237"/>
              </p:ext>
            </p:extLst>
          </p:nvPr>
        </p:nvGraphicFramePr>
        <p:xfrm>
          <a:off x="1776346" y="1412776"/>
          <a:ext cx="5796220" cy="53012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xmlns="" val="515783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xmlns="" val="0"/>
              </a:ext>
            </a:extLst>
          </a:blip>
          <a:srcRect l="5517" t="17399" r="3112" b="33268"/>
          <a:stretch/>
        </p:blipFill>
        <p:spPr>
          <a:xfrm>
            <a:off x="5940152" y="5908206"/>
            <a:ext cx="3135271" cy="846015"/>
          </a:xfrm>
          <a:prstGeom prst="rect">
            <a:avLst/>
          </a:prstGeom>
        </p:spPr>
      </p:pic>
      <p:sp>
        <p:nvSpPr>
          <p:cNvPr id="20" name="Rectángulo 19"/>
          <p:cNvSpPr/>
          <p:nvPr/>
        </p:nvSpPr>
        <p:spPr>
          <a:xfrm>
            <a:off x="323528" y="6546830"/>
            <a:ext cx="3456384" cy="230832"/>
          </a:xfrm>
          <a:prstGeom prst="rect">
            <a:avLst/>
          </a:prstGeom>
        </p:spPr>
        <p:txBody>
          <a:bodyPr wrap="square">
            <a:spAutoFit/>
          </a:bodyPr>
          <a:lstStyle/>
          <a:p>
            <a:r>
              <a:rPr lang="es-ES_tradnl" sz="900" dirty="0" smtClean="0"/>
              <a:t>* Ranking de importadores del mundo para el año 2030</a:t>
            </a:r>
            <a:endParaRPr lang="es-ES" sz="900" dirty="0">
              <a:latin typeface="Futura Std Medium" pitchFamily="34" charset="0"/>
            </a:endParaRPr>
          </a:p>
        </p:txBody>
      </p:sp>
      <p:sp>
        <p:nvSpPr>
          <p:cNvPr id="2" name="CuadroTexto 1"/>
          <p:cNvSpPr txBox="1"/>
          <p:nvPr/>
        </p:nvSpPr>
        <p:spPr>
          <a:xfrm>
            <a:off x="11966222" y="5997222"/>
            <a:ext cx="184666" cy="369332"/>
          </a:xfrm>
          <a:prstGeom prst="rect">
            <a:avLst/>
          </a:prstGeom>
          <a:noFill/>
        </p:spPr>
        <p:txBody>
          <a:bodyPr wrap="none" rtlCol="0">
            <a:spAutoFit/>
          </a:bodyPr>
          <a:lstStyle/>
          <a:p>
            <a:endParaRPr lang="es-ES" dirty="0"/>
          </a:p>
        </p:txBody>
      </p:sp>
      <p:pic>
        <p:nvPicPr>
          <p:cNvPr id="68" name="Picture 8"/>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9" name="4 Rectángulo"/>
          <p:cNvSpPr/>
          <p:nvPr/>
        </p:nvSpPr>
        <p:spPr>
          <a:xfrm>
            <a:off x="-36512" y="397113"/>
            <a:ext cx="3456384" cy="1107996"/>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CO, CL, MX y PE y su intercambio con Asia</a:t>
            </a:r>
            <a:endParaRPr lang="es-CO" dirty="0">
              <a:solidFill>
                <a:schemeClr val="bg1"/>
              </a:solidFill>
              <a:latin typeface="Futura Std Book" pitchFamily="34" charset="0"/>
              <a:ea typeface="ＭＳ Ｐゴシック" charset="0"/>
            </a:endParaRPr>
          </a:p>
          <a:p>
            <a:endParaRPr lang="es-CO" dirty="0">
              <a:solidFill>
                <a:schemeClr val="bg1"/>
              </a:solidFill>
              <a:latin typeface="Futura Std Book" pitchFamily="34" charset="0"/>
              <a:ea typeface="ＭＳ Ｐゴシック" charset="0"/>
            </a:endParaRPr>
          </a:p>
        </p:txBody>
      </p:sp>
      <p:sp>
        <p:nvSpPr>
          <p:cNvPr id="59" name="58 CuadroTexto"/>
          <p:cNvSpPr txBox="1"/>
          <p:nvPr/>
        </p:nvSpPr>
        <p:spPr>
          <a:xfrm>
            <a:off x="179512" y="4221088"/>
            <a:ext cx="8820472" cy="1754326"/>
          </a:xfrm>
          <a:prstGeom prst="rect">
            <a:avLst/>
          </a:prstGeom>
          <a:noFill/>
        </p:spPr>
        <p:txBody>
          <a:bodyPr wrap="square" rtlCol="0">
            <a:spAutoFit/>
          </a:bodyPr>
          <a:lstStyle/>
          <a:p>
            <a:pPr algn="ctr"/>
            <a:r>
              <a:rPr lang="es-ES" b="1" dirty="0" smtClean="0">
                <a:solidFill>
                  <a:srgbClr val="439539"/>
                </a:solidFill>
              </a:rPr>
              <a:t>México es el único país que llega a ese mercado con bienes de valor agregado:</a:t>
            </a:r>
          </a:p>
          <a:p>
            <a:pPr algn="ctr"/>
            <a:r>
              <a:rPr lang="es-ES" dirty="0" smtClean="0"/>
              <a:t>automóviles, computadores, televisores y celulares pero con montos pequeños </a:t>
            </a:r>
          </a:p>
          <a:p>
            <a:pPr algn="ctr"/>
            <a:endParaRPr lang="es-ES" dirty="0" smtClean="0"/>
          </a:p>
          <a:p>
            <a:pPr algn="ctr"/>
            <a:r>
              <a:rPr lang="es-ES" b="1" dirty="0">
                <a:solidFill>
                  <a:srgbClr val="439539"/>
                </a:solidFill>
              </a:rPr>
              <a:t>Colombia exporta productos básicos: </a:t>
            </a:r>
            <a:r>
              <a:rPr lang="es-ES" dirty="0" smtClean="0"/>
              <a:t>aceites de petróleo, oro, carbón, café, flores, azúcar, banano. Recién empezamos  a incursionar en sectores como insecticidas y medicamentos. </a:t>
            </a:r>
            <a:r>
              <a:rPr lang="es-ES" b="1" dirty="0" smtClean="0"/>
              <a:t>Aun falta mucho camino por recorrer.</a:t>
            </a:r>
            <a:endParaRPr lang="es-ES" b="1" dirty="0"/>
          </a:p>
        </p:txBody>
      </p:sp>
      <p:grpSp>
        <p:nvGrpSpPr>
          <p:cNvPr id="60" name="Agrupar 1"/>
          <p:cNvGrpSpPr/>
          <p:nvPr/>
        </p:nvGrpSpPr>
        <p:grpSpPr>
          <a:xfrm>
            <a:off x="1475656" y="1484784"/>
            <a:ext cx="6984776" cy="2558608"/>
            <a:chOff x="792163" y="1556792"/>
            <a:chExt cx="9361040" cy="2558608"/>
          </a:xfrm>
        </p:grpSpPr>
        <p:pic>
          <p:nvPicPr>
            <p:cNvPr id="70" name="14 Imagen" descr="peru-01.png"/>
            <p:cNvPicPr>
              <a:picLocks noChangeAspect="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792163" y="2907522"/>
              <a:ext cx="523904" cy="508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70 CuadroTexto"/>
            <p:cNvSpPr txBox="1"/>
            <p:nvPr/>
          </p:nvSpPr>
          <p:spPr>
            <a:xfrm>
              <a:off x="1368227" y="2987660"/>
              <a:ext cx="8784976" cy="461665"/>
            </a:xfrm>
            <a:prstGeom prst="rect">
              <a:avLst/>
            </a:prstGeom>
            <a:noFill/>
          </p:spPr>
          <p:txBody>
            <a:bodyPr wrap="square" rtlCol="0">
              <a:spAutoFit/>
            </a:bodyPr>
            <a:lstStyle/>
            <a:p>
              <a:r>
                <a:rPr lang="es-ES" sz="2400" dirty="0" smtClean="0"/>
                <a:t>28% de las exportaciones peruanas</a:t>
              </a:r>
              <a:endParaRPr lang="es-ES" sz="2400" dirty="0"/>
            </a:p>
          </p:txBody>
        </p:sp>
        <p:pic>
          <p:nvPicPr>
            <p:cNvPr id="72" name="10 Imagen" descr="chile flag-01.png"/>
            <p:cNvPicPr>
              <a:picLocks noChangeAspect="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792163" y="1556792"/>
              <a:ext cx="523903" cy="508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 name="72 CuadroTexto"/>
            <p:cNvSpPr txBox="1"/>
            <p:nvPr/>
          </p:nvSpPr>
          <p:spPr>
            <a:xfrm>
              <a:off x="1368227" y="1646222"/>
              <a:ext cx="8784976" cy="461665"/>
            </a:xfrm>
            <a:prstGeom prst="rect">
              <a:avLst/>
            </a:prstGeom>
            <a:noFill/>
          </p:spPr>
          <p:txBody>
            <a:bodyPr wrap="square" rtlCol="0">
              <a:spAutoFit/>
            </a:bodyPr>
            <a:lstStyle/>
            <a:p>
              <a:r>
                <a:rPr lang="es-ES" sz="2400" dirty="0" smtClean="0"/>
                <a:t>47% de las exportaciones chilenas </a:t>
              </a:r>
              <a:endParaRPr lang="es-ES" sz="2400" dirty="0"/>
            </a:p>
          </p:txBody>
        </p:sp>
        <p:sp>
          <p:nvSpPr>
            <p:cNvPr id="74" name="73 CuadroTexto"/>
            <p:cNvSpPr txBox="1"/>
            <p:nvPr/>
          </p:nvSpPr>
          <p:spPr>
            <a:xfrm>
              <a:off x="1368227" y="3653735"/>
              <a:ext cx="8784976" cy="461665"/>
            </a:xfrm>
            <a:prstGeom prst="rect">
              <a:avLst/>
            </a:prstGeom>
            <a:noFill/>
          </p:spPr>
          <p:txBody>
            <a:bodyPr wrap="square" rtlCol="0">
              <a:spAutoFit/>
            </a:bodyPr>
            <a:lstStyle/>
            <a:p>
              <a:r>
                <a:rPr lang="es-ES" sz="2400" dirty="0"/>
                <a:t>13% de </a:t>
              </a:r>
              <a:r>
                <a:rPr lang="es-ES" sz="2400" dirty="0" smtClean="0"/>
                <a:t>las exportaciones colombianas </a:t>
              </a:r>
              <a:endParaRPr lang="es-ES" sz="2400" dirty="0"/>
            </a:p>
          </p:txBody>
        </p:sp>
        <p:pic>
          <p:nvPicPr>
            <p:cNvPr id="75" name="8 Imagen" descr="colombia-01.png"/>
            <p:cNvPicPr>
              <a:picLocks noChangeAspect="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92163" y="3573016"/>
              <a:ext cx="523904" cy="509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6" name="12 Imagen" descr="mexico-01.png"/>
            <p:cNvPicPr>
              <a:picLocks noChangeAspect="1"/>
            </p:cNvPicPr>
            <p:nvPr/>
          </p:nvPicPr>
          <p:blipFill>
            <a:blip r:embed="rId8" cstate="email">
              <a:extLst>
                <a:ext uri="{28A0092B-C50C-407E-A947-70E740481C1C}">
                  <a14:useLocalDpi xmlns:a14="http://schemas.microsoft.com/office/drawing/2010/main" xmlns="" val="0"/>
                </a:ext>
              </a:extLst>
            </a:blip>
            <a:srcRect/>
            <a:stretch>
              <a:fillRect/>
            </a:stretch>
          </p:blipFill>
          <p:spPr bwMode="auto">
            <a:xfrm>
              <a:off x="792163" y="2204864"/>
              <a:ext cx="523904" cy="508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76 CuadroTexto"/>
            <p:cNvSpPr txBox="1"/>
            <p:nvPr/>
          </p:nvSpPr>
          <p:spPr>
            <a:xfrm>
              <a:off x="1368227" y="2290042"/>
              <a:ext cx="8784976" cy="461665"/>
            </a:xfrm>
            <a:prstGeom prst="rect">
              <a:avLst/>
            </a:prstGeom>
            <a:noFill/>
          </p:spPr>
          <p:txBody>
            <a:bodyPr wrap="square" rtlCol="0">
              <a:spAutoFit/>
            </a:bodyPr>
            <a:lstStyle/>
            <a:p>
              <a:r>
                <a:rPr lang="es-ES" sz="2400" dirty="0"/>
                <a:t>4</a:t>
              </a:r>
              <a:r>
                <a:rPr lang="es-ES" sz="2400" dirty="0" smtClean="0"/>
                <a:t>% de las exportaciones mexicanas</a:t>
              </a:r>
              <a:endParaRPr lang="es-ES" sz="2400" dirty="0"/>
            </a:p>
          </p:txBody>
        </p:sp>
      </p:grpSp>
    </p:spTree>
    <p:extLst>
      <p:ext uri="{BB962C8B-B14F-4D97-AF65-F5344CB8AC3E}">
        <p14:creationId xmlns:p14="http://schemas.microsoft.com/office/powerpoint/2010/main" xmlns="" val="477049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4 Rectángulo"/>
          <p:cNvSpPr/>
          <p:nvPr/>
        </p:nvSpPr>
        <p:spPr>
          <a:xfrm>
            <a:off x="-36512" y="332656"/>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Pero falta mucho camino por recorrer</a:t>
            </a:r>
            <a:endParaRPr lang="es-CO" dirty="0">
              <a:solidFill>
                <a:schemeClr val="bg1"/>
              </a:solidFill>
              <a:latin typeface="Futura Std Book" pitchFamily="34" charset="0"/>
              <a:ea typeface="ＭＳ Ｐゴシック" charset="0"/>
            </a:endParaRPr>
          </a:p>
        </p:txBody>
      </p:sp>
      <p:sp>
        <p:nvSpPr>
          <p:cNvPr id="27" name="Rectángulo 26"/>
          <p:cNvSpPr/>
          <p:nvPr/>
        </p:nvSpPr>
        <p:spPr>
          <a:xfrm>
            <a:off x="5868938" y="5805264"/>
            <a:ext cx="3482256" cy="1052736"/>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pSp>
        <p:nvGrpSpPr>
          <p:cNvPr id="28" name="Agrupar 27"/>
          <p:cNvGrpSpPr/>
          <p:nvPr/>
        </p:nvGrpSpPr>
        <p:grpSpPr>
          <a:xfrm>
            <a:off x="324322" y="1107192"/>
            <a:ext cx="8712200" cy="5778192"/>
            <a:chOff x="118716" y="919911"/>
            <a:chExt cx="8712200" cy="6009325"/>
          </a:xfrm>
        </p:grpSpPr>
        <p:sp>
          <p:nvSpPr>
            <p:cNvPr id="29" name="7 CuadroTexto"/>
            <p:cNvSpPr txBox="1">
              <a:spLocks noChangeArrowheads="1"/>
            </p:cNvSpPr>
            <p:nvPr/>
          </p:nvSpPr>
          <p:spPr bwMode="auto">
            <a:xfrm>
              <a:off x="191741" y="2062911"/>
              <a:ext cx="16446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dirty="0" smtClean="0"/>
                <a:t>COLOMBIA</a:t>
              </a:r>
              <a:endParaRPr lang="en-US" sz="2000" b="1" dirty="0"/>
            </a:p>
          </p:txBody>
        </p:sp>
        <p:pic>
          <p:nvPicPr>
            <p:cNvPr id="30" name="8 Imagen" descr="colombia-01.png"/>
            <p:cNvPicPr>
              <a:picLocks noChangeAspect="1"/>
            </p:cNvPicPr>
            <p:nvPr/>
          </p:nvPicPr>
          <p:blipFill>
            <a:blip r:embed="rId4" cstate="print">
              <a:extLst>
                <a:ext uri="{28A0092B-C50C-407E-A947-70E740481C1C}">
                  <a14:useLocalDpi xmlns:a14="http://schemas.microsoft.com/office/drawing/2010/main" xmlns=""/>
                </a:ext>
              </a:extLst>
            </a:blip>
            <a:srcRect/>
            <a:stretch>
              <a:fillRect/>
            </a:stretch>
          </p:blipFill>
          <p:spPr bwMode="auto">
            <a:xfrm>
              <a:off x="323503" y="991348"/>
              <a:ext cx="118903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9 CuadroTexto"/>
            <p:cNvSpPr txBox="1">
              <a:spLocks noChangeArrowheads="1"/>
            </p:cNvSpPr>
            <p:nvPr/>
          </p:nvSpPr>
          <p:spPr bwMode="auto">
            <a:xfrm>
              <a:off x="2123728" y="2072436"/>
              <a:ext cx="21272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dirty="0" smtClean="0"/>
                <a:t>CHILE</a:t>
              </a:r>
              <a:endParaRPr lang="en-US" sz="2000" b="1" dirty="0"/>
            </a:p>
          </p:txBody>
        </p:sp>
        <p:pic>
          <p:nvPicPr>
            <p:cNvPr id="32" name="10 Imagen" descr="chile flag-01.png"/>
            <p:cNvPicPr>
              <a:picLocks noChangeAspect="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604741" y="989761"/>
              <a:ext cx="1189037"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11 CuadroTexto"/>
            <p:cNvSpPr txBox="1"/>
            <p:nvPr/>
          </p:nvSpPr>
          <p:spPr>
            <a:xfrm>
              <a:off x="2245966" y="2504236"/>
              <a:ext cx="2022475" cy="2894012"/>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0D0D0D"/>
                  </a:solidFill>
                </a:rPr>
                <a:t>Bolivia</a:t>
              </a:r>
            </a:p>
            <a:p>
              <a:pPr eaLnBrk="1" hangingPunct="1"/>
              <a:r>
                <a:rPr lang="en-US" sz="1400" dirty="0" smtClean="0">
                  <a:solidFill>
                    <a:srgbClr val="0D0D0D"/>
                  </a:solidFill>
                </a:rPr>
                <a:t>Venezuela</a:t>
              </a:r>
            </a:p>
            <a:p>
              <a:pPr eaLnBrk="1" hangingPunct="1"/>
              <a:r>
                <a:rPr lang="en-US" sz="1400" dirty="0" smtClean="0">
                  <a:solidFill>
                    <a:srgbClr val="0D0D0D"/>
                  </a:solidFill>
                </a:rPr>
                <a:t>Mercosur</a:t>
              </a:r>
            </a:p>
            <a:p>
              <a:pPr eaLnBrk="1" hangingPunct="1"/>
              <a:r>
                <a:rPr lang="en-US" sz="1400" dirty="0" smtClean="0">
                  <a:solidFill>
                    <a:srgbClr val="0D0D0D"/>
                  </a:solidFill>
                </a:rPr>
                <a:t>Canada</a:t>
              </a:r>
            </a:p>
            <a:p>
              <a:pPr eaLnBrk="1" hangingPunct="1"/>
              <a:r>
                <a:rPr lang="en-US" sz="1400" dirty="0" smtClean="0">
                  <a:solidFill>
                    <a:srgbClr val="0D0D0D"/>
                  </a:solidFill>
                </a:rPr>
                <a:t>Mexico</a:t>
              </a:r>
            </a:p>
            <a:p>
              <a:pPr eaLnBrk="1" hangingPunct="1"/>
              <a:r>
                <a:rPr lang="en-US" sz="1400" dirty="0" smtClean="0">
                  <a:solidFill>
                    <a:srgbClr val="0D0D0D"/>
                  </a:solidFill>
                </a:rPr>
                <a:t>Costa Rica</a:t>
              </a:r>
            </a:p>
            <a:p>
              <a:pPr eaLnBrk="1" hangingPunct="1"/>
              <a:r>
                <a:rPr lang="en-US" sz="1400" dirty="0" smtClean="0">
                  <a:solidFill>
                    <a:srgbClr val="0D0D0D"/>
                  </a:solidFill>
                </a:rPr>
                <a:t>El Salvador</a:t>
              </a:r>
            </a:p>
            <a:p>
              <a:pPr eaLnBrk="1" hangingPunct="1"/>
              <a:r>
                <a:rPr lang="en-US" sz="1400" dirty="0" smtClean="0">
                  <a:solidFill>
                    <a:srgbClr val="0D0D0D"/>
                  </a:solidFill>
                </a:rPr>
                <a:t>UE</a:t>
              </a:r>
            </a:p>
            <a:p>
              <a:pPr eaLnBrk="1" hangingPunct="1"/>
              <a:r>
                <a:rPr lang="en-US" sz="1400" dirty="0" smtClean="0">
                  <a:solidFill>
                    <a:srgbClr val="0D0D0D"/>
                  </a:solidFill>
                </a:rPr>
                <a:t>AELC</a:t>
              </a:r>
            </a:p>
            <a:p>
              <a:pPr eaLnBrk="1" hangingPunct="1"/>
              <a:r>
                <a:rPr lang="en-US" sz="1400" dirty="0" smtClean="0">
                  <a:solidFill>
                    <a:srgbClr val="FF0000"/>
                  </a:solidFill>
                </a:rPr>
                <a:t>South Korea</a:t>
              </a:r>
            </a:p>
            <a:p>
              <a:pPr eaLnBrk="1" hangingPunct="1"/>
              <a:r>
                <a:rPr lang="en-US" sz="1400" dirty="0" smtClean="0">
                  <a:solidFill>
                    <a:srgbClr val="0D0D0D"/>
                  </a:solidFill>
                </a:rPr>
                <a:t>USA</a:t>
              </a:r>
            </a:p>
            <a:p>
              <a:pPr eaLnBrk="1" hangingPunct="1"/>
              <a:r>
                <a:rPr lang="en-US" sz="1400" dirty="0" smtClean="0">
                  <a:solidFill>
                    <a:srgbClr val="FF0000"/>
                  </a:solidFill>
                </a:rPr>
                <a:t>China</a:t>
              </a:r>
            </a:p>
            <a:p>
              <a:pPr eaLnBrk="1" hangingPunct="1"/>
              <a:r>
                <a:rPr lang="en-US" sz="1400" dirty="0" smtClean="0">
                  <a:solidFill>
                    <a:srgbClr val="FF0000"/>
                  </a:solidFill>
                </a:rPr>
                <a:t>P4</a:t>
              </a:r>
              <a:endParaRPr lang="en-US" sz="1400" dirty="0">
                <a:solidFill>
                  <a:srgbClr val="FF0000"/>
                </a:solidFill>
              </a:endParaRPr>
            </a:p>
          </p:txBody>
        </p:sp>
        <p:pic>
          <p:nvPicPr>
            <p:cNvPr id="34" name="12 Imagen" descr="mexico-01.png"/>
            <p:cNvPicPr>
              <a:picLocks noChangeAspect="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6959253" y="919911"/>
              <a:ext cx="1189038" cy="115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13 CuadroTexto"/>
            <p:cNvSpPr txBox="1"/>
            <p:nvPr/>
          </p:nvSpPr>
          <p:spPr>
            <a:xfrm>
              <a:off x="7094191" y="2504236"/>
              <a:ext cx="1736725" cy="3328915"/>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0D0D0D"/>
                  </a:solidFill>
                </a:rPr>
                <a:t>Nafta</a:t>
              </a:r>
            </a:p>
            <a:p>
              <a:pPr eaLnBrk="1" hangingPunct="1"/>
              <a:r>
                <a:rPr lang="en-US" sz="1400" dirty="0" smtClean="0">
                  <a:solidFill>
                    <a:srgbClr val="0D0D0D"/>
                  </a:solidFill>
                </a:rPr>
                <a:t>Colombia</a:t>
              </a:r>
            </a:p>
            <a:p>
              <a:pPr eaLnBrk="1" hangingPunct="1"/>
              <a:r>
                <a:rPr lang="en-US" sz="1400" dirty="0" smtClean="0">
                  <a:solidFill>
                    <a:srgbClr val="0D0D0D"/>
                  </a:solidFill>
                </a:rPr>
                <a:t>Costa Rica</a:t>
              </a:r>
            </a:p>
            <a:p>
              <a:pPr eaLnBrk="1" hangingPunct="1"/>
              <a:r>
                <a:rPr lang="en-US" sz="1400" dirty="0" smtClean="0">
                  <a:solidFill>
                    <a:srgbClr val="0D0D0D"/>
                  </a:solidFill>
                </a:rPr>
                <a:t>Nicaragua</a:t>
              </a:r>
            </a:p>
            <a:p>
              <a:pPr eaLnBrk="1" hangingPunct="1"/>
              <a:r>
                <a:rPr lang="en-US" sz="1400" dirty="0" smtClean="0">
                  <a:solidFill>
                    <a:srgbClr val="0D0D0D"/>
                  </a:solidFill>
                </a:rPr>
                <a:t>Chile</a:t>
              </a:r>
            </a:p>
            <a:p>
              <a:pPr eaLnBrk="1" hangingPunct="1"/>
              <a:r>
                <a:rPr lang="en-US" sz="1400" dirty="0" smtClean="0">
                  <a:solidFill>
                    <a:srgbClr val="0D0D0D"/>
                  </a:solidFill>
                </a:rPr>
                <a:t>EU</a:t>
              </a:r>
            </a:p>
            <a:p>
              <a:pPr eaLnBrk="1" hangingPunct="1"/>
              <a:r>
                <a:rPr lang="en-US" sz="1400" dirty="0" smtClean="0">
                  <a:solidFill>
                    <a:srgbClr val="0D0D0D"/>
                  </a:solidFill>
                </a:rPr>
                <a:t>AELC</a:t>
              </a:r>
            </a:p>
            <a:p>
              <a:pPr eaLnBrk="1" hangingPunct="1"/>
              <a:r>
                <a:rPr lang="en-US" sz="1400" dirty="0" smtClean="0">
                  <a:solidFill>
                    <a:srgbClr val="0D0D0D"/>
                  </a:solidFill>
                </a:rPr>
                <a:t>Argentina</a:t>
              </a:r>
            </a:p>
            <a:p>
              <a:pPr eaLnBrk="1" hangingPunct="1"/>
              <a:r>
                <a:rPr lang="en-US" sz="1400" dirty="0" smtClean="0">
                  <a:solidFill>
                    <a:srgbClr val="0D0D0D"/>
                  </a:solidFill>
                </a:rPr>
                <a:t>Brazil</a:t>
              </a:r>
            </a:p>
            <a:p>
              <a:pPr eaLnBrk="1" hangingPunct="1"/>
              <a:r>
                <a:rPr lang="en-US" sz="1400" dirty="0" smtClean="0">
                  <a:solidFill>
                    <a:srgbClr val="0D0D0D"/>
                  </a:solidFill>
                </a:rPr>
                <a:t>Uruguay</a:t>
              </a:r>
            </a:p>
            <a:p>
              <a:pPr eaLnBrk="1" hangingPunct="1"/>
              <a:r>
                <a:rPr lang="en-US" sz="1400" dirty="0" smtClean="0">
                  <a:solidFill>
                    <a:srgbClr val="FF0000"/>
                  </a:solidFill>
                </a:rPr>
                <a:t>Japan</a:t>
              </a:r>
            </a:p>
            <a:p>
              <a:pPr eaLnBrk="1" hangingPunct="1"/>
              <a:r>
                <a:rPr lang="en-US" sz="1400" dirty="0" smtClean="0">
                  <a:solidFill>
                    <a:srgbClr val="0D0D0D"/>
                  </a:solidFill>
                </a:rPr>
                <a:t>Bolivia</a:t>
              </a:r>
            </a:p>
            <a:p>
              <a:pPr eaLnBrk="1" hangingPunct="1"/>
              <a:r>
                <a:rPr lang="en-US" sz="1400" dirty="0" smtClean="0">
                  <a:solidFill>
                    <a:srgbClr val="0D0D0D"/>
                  </a:solidFill>
                </a:rPr>
                <a:t>Peru</a:t>
              </a:r>
            </a:p>
            <a:p>
              <a:pPr eaLnBrk="1" hangingPunct="1"/>
              <a:r>
                <a:rPr lang="en-US" sz="1400" dirty="0" smtClean="0">
                  <a:solidFill>
                    <a:srgbClr val="FF0000"/>
                  </a:solidFill>
                </a:rPr>
                <a:t>TPP</a:t>
              </a:r>
              <a:endParaRPr lang="en-US" sz="1400" dirty="0">
                <a:solidFill>
                  <a:srgbClr val="FF0000"/>
                </a:solidFill>
              </a:endParaRPr>
            </a:p>
          </p:txBody>
        </p:sp>
        <p:pic>
          <p:nvPicPr>
            <p:cNvPr id="36" name="14 Imagen" descr="peru-01.png"/>
            <p:cNvPicPr>
              <a:picLocks noChangeAspect="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4860578" y="991348"/>
              <a:ext cx="1189038" cy="115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15 CuadroTexto"/>
            <p:cNvSpPr txBox="1"/>
            <p:nvPr/>
          </p:nvSpPr>
          <p:spPr>
            <a:xfrm>
              <a:off x="5063778" y="2417680"/>
              <a:ext cx="1736725" cy="3539430"/>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0D0D0D"/>
                  </a:solidFill>
                </a:rPr>
                <a:t>CAN</a:t>
              </a:r>
            </a:p>
            <a:p>
              <a:pPr eaLnBrk="1" hangingPunct="1"/>
              <a:r>
                <a:rPr lang="en-US" sz="1400" dirty="0" smtClean="0">
                  <a:solidFill>
                    <a:srgbClr val="0D0D0D"/>
                  </a:solidFill>
                </a:rPr>
                <a:t>Cuba</a:t>
              </a:r>
            </a:p>
            <a:p>
              <a:pPr eaLnBrk="1" hangingPunct="1"/>
              <a:r>
                <a:rPr lang="en-US" sz="1400" dirty="0" smtClean="0">
                  <a:solidFill>
                    <a:srgbClr val="0D0D0D"/>
                  </a:solidFill>
                </a:rPr>
                <a:t>Mercosur</a:t>
              </a:r>
            </a:p>
            <a:p>
              <a:pPr eaLnBrk="1" hangingPunct="1"/>
              <a:r>
                <a:rPr lang="en-US" sz="1400" dirty="0" smtClean="0">
                  <a:solidFill>
                    <a:srgbClr val="0D0D0D"/>
                  </a:solidFill>
                </a:rPr>
                <a:t>USA</a:t>
              </a:r>
            </a:p>
            <a:p>
              <a:pPr eaLnBrk="1" hangingPunct="1"/>
              <a:r>
                <a:rPr lang="en-US" sz="1400" dirty="0" smtClean="0">
                  <a:solidFill>
                    <a:srgbClr val="0D0D0D"/>
                  </a:solidFill>
                </a:rPr>
                <a:t>Chile</a:t>
              </a:r>
            </a:p>
            <a:p>
              <a:pPr eaLnBrk="1" hangingPunct="1"/>
              <a:r>
                <a:rPr lang="en-US" sz="1400" dirty="0" smtClean="0">
                  <a:solidFill>
                    <a:srgbClr val="FF0000"/>
                  </a:solidFill>
                </a:rPr>
                <a:t>Singapore</a:t>
              </a:r>
            </a:p>
            <a:p>
              <a:pPr eaLnBrk="1" hangingPunct="1"/>
              <a:r>
                <a:rPr lang="en-US" sz="1400" dirty="0" smtClean="0">
                  <a:solidFill>
                    <a:srgbClr val="0D0D0D"/>
                  </a:solidFill>
                </a:rPr>
                <a:t>Canada</a:t>
              </a:r>
            </a:p>
            <a:p>
              <a:pPr eaLnBrk="1" hangingPunct="1"/>
              <a:r>
                <a:rPr lang="en-US" sz="1400" dirty="0" smtClean="0">
                  <a:solidFill>
                    <a:srgbClr val="FF0000"/>
                  </a:solidFill>
                </a:rPr>
                <a:t>China</a:t>
              </a:r>
            </a:p>
            <a:p>
              <a:pPr eaLnBrk="1" hangingPunct="1"/>
              <a:r>
                <a:rPr lang="en-US" sz="1400" dirty="0" smtClean="0">
                  <a:solidFill>
                    <a:srgbClr val="0D0D0D"/>
                  </a:solidFill>
                </a:rPr>
                <a:t>Swiss</a:t>
              </a:r>
            </a:p>
            <a:p>
              <a:pPr eaLnBrk="1" hangingPunct="1"/>
              <a:r>
                <a:rPr lang="en-US" sz="1400" dirty="0" smtClean="0">
                  <a:solidFill>
                    <a:srgbClr val="0D0D0D"/>
                  </a:solidFill>
                </a:rPr>
                <a:t>Iceland</a:t>
              </a:r>
            </a:p>
            <a:p>
              <a:pPr eaLnBrk="1" hangingPunct="1"/>
              <a:r>
                <a:rPr lang="en-US" sz="1400" dirty="0">
                  <a:solidFill>
                    <a:srgbClr val="FF0000"/>
                  </a:solidFill>
                </a:rPr>
                <a:t>K</a:t>
              </a:r>
              <a:r>
                <a:rPr lang="en-US" sz="1400" dirty="0" smtClean="0">
                  <a:solidFill>
                    <a:srgbClr val="FF0000"/>
                  </a:solidFill>
                </a:rPr>
                <a:t>orea</a:t>
              </a:r>
            </a:p>
            <a:p>
              <a:pPr eaLnBrk="1" hangingPunct="1"/>
              <a:r>
                <a:rPr lang="en-US" sz="1400" dirty="0" smtClean="0">
                  <a:solidFill>
                    <a:srgbClr val="0D0D0D"/>
                  </a:solidFill>
                </a:rPr>
                <a:t>Norway</a:t>
              </a:r>
            </a:p>
            <a:p>
              <a:pPr eaLnBrk="1" hangingPunct="1"/>
              <a:r>
                <a:rPr lang="en-US" sz="1400" dirty="0" smtClean="0">
                  <a:solidFill>
                    <a:srgbClr val="0D0D0D"/>
                  </a:solidFill>
                </a:rPr>
                <a:t>México</a:t>
              </a:r>
            </a:p>
            <a:p>
              <a:pPr eaLnBrk="1" hangingPunct="1"/>
              <a:r>
                <a:rPr lang="en-US" sz="1400" dirty="0" smtClean="0">
                  <a:solidFill>
                    <a:srgbClr val="FF0000"/>
                  </a:solidFill>
                </a:rPr>
                <a:t>Japan</a:t>
              </a:r>
            </a:p>
            <a:p>
              <a:pPr eaLnBrk="1" hangingPunct="1"/>
              <a:r>
                <a:rPr lang="en-US" sz="1400" dirty="0" smtClean="0">
                  <a:solidFill>
                    <a:srgbClr val="0D0D0D"/>
                  </a:solidFill>
                </a:rPr>
                <a:t>Panama</a:t>
              </a:r>
            </a:p>
            <a:p>
              <a:pPr eaLnBrk="1" hangingPunct="1"/>
              <a:r>
                <a:rPr lang="en-US" sz="1400" dirty="0" smtClean="0">
                  <a:solidFill>
                    <a:srgbClr val="FF0000"/>
                  </a:solidFill>
                </a:rPr>
                <a:t>TPP</a:t>
              </a:r>
              <a:endParaRPr lang="en-US" sz="1400" dirty="0">
                <a:solidFill>
                  <a:srgbClr val="FF0000"/>
                </a:solidFill>
              </a:endParaRPr>
            </a:p>
          </p:txBody>
        </p:sp>
        <p:sp>
          <p:nvSpPr>
            <p:cNvPr id="38" name="16 CuadroTexto"/>
            <p:cNvSpPr txBox="1"/>
            <p:nvPr/>
          </p:nvSpPr>
          <p:spPr>
            <a:xfrm>
              <a:off x="3612803" y="2504236"/>
              <a:ext cx="1501775" cy="3104853"/>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FF0000"/>
                  </a:solidFill>
                </a:rPr>
                <a:t>India</a:t>
              </a:r>
            </a:p>
            <a:p>
              <a:pPr eaLnBrk="1" hangingPunct="1"/>
              <a:r>
                <a:rPr lang="en-US" sz="1400" dirty="0" smtClean="0">
                  <a:solidFill>
                    <a:srgbClr val="FF0000"/>
                  </a:solidFill>
                </a:rPr>
                <a:t>Japan</a:t>
              </a:r>
            </a:p>
            <a:p>
              <a:pPr eaLnBrk="1" hangingPunct="1"/>
              <a:r>
                <a:rPr lang="en-US" sz="1400" dirty="0" smtClean="0">
                  <a:solidFill>
                    <a:srgbClr val="0D0D0D"/>
                  </a:solidFill>
                </a:rPr>
                <a:t>Honduras</a:t>
              </a:r>
            </a:p>
            <a:p>
              <a:pPr eaLnBrk="1" hangingPunct="1"/>
              <a:r>
                <a:rPr lang="en-US" sz="1400" dirty="0" smtClean="0">
                  <a:solidFill>
                    <a:srgbClr val="0D0D0D"/>
                  </a:solidFill>
                </a:rPr>
                <a:t>Panama</a:t>
              </a:r>
            </a:p>
            <a:p>
              <a:pPr eaLnBrk="1" hangingPunct="1"/>
              <a:r>
                <a:rPr lang="en-US" sz="1400" dirty="0" smtClean="0">
                  <a:solidFill>
                    <a:srgbClr val="FF0000"/>
                  </a:solidFill>
                </a:rPr>
                <a:t>Australia</a:t>
              </a:r>
            </a:p>
            <a:p>
              <a:pPr eaLnBrk="1" hangingPunct="1"/>
              <a:r>
                <a:rPr lang="en-US" sz="1400" dirty="0" smtClean="0">
                  <a:solidFill>
                    <a:srgbClr val="0D0D0D"/>
                  </a:solidFill>
                </a:rPr>
                <a:t>Colombia</a:t>
              </a:r>
            </a:p>
            <a:p>
              <a:pPr eaLnBrk="1" hangingPunct="1"/>
              <a:r>
                <a:rPr lang="en-US" sz="1400" dirty="0" smtClean="0">
                  <a:solidFill>
                    <a:srgbClr val="0D0D0D"/>
                  </a:solidFill>
                </a:rPr>
                <a:t>Cuba</a:t>
              </a:r>
            </a:p>
            <a:p>
              <a:pPr eaLnBrk="1" hangingPunct="1"/>
              <a:r>
                <a:rPr lang="en-US" sz="1400" dirty="0" smtClean="0">
                  <a:solidFill>
                    <a:srgbClr val="0D0D0D"/>
                  </a:solidFill>
                </a:rPr>
                <a:t>Peru</a:t>
              </a:r>
            </a:p>
            <a:p>
              <a:pPr eaLnBrk="1" hangingPunct="1"/>
              <a:r>
                <a:rPr lang="en-US" sz="1400" dirty="0" smtClean="0">
                  <a:solidFill>
                    <a:srgbClr val="0D0D0D"/>
                  </a:solidFill>
                </a:rPr>
                <a:t>Ecuador</a:t>
              </a:r>
            </a:p>
            <a:p>
              <a:pPr eaLnBrk="1" hangingPunct="1"/>
              <a:r>
                <a:rPr lang="en-US" sz="1400" dirty="0" smtClean="0">
                  <a:solidFill>
                    <a:srgbClr val="0D0D0D"/>
                  </a:solidFill>
                </a:rPr>
                <a:t>Guatemala</a:t>
              </a:r>
            </a:p>
            <a:p>
              <a:pPr eaLnBrk="1" hangingPunct="1"/>
              <a:r>
                <a:rPr lang="en-US" sz="1400" dirty="0" smtClean="0">
                  <a:solidFill>
                    <a:srgbClr val="0D0D0D"/>
                  </a:solidFill>
                </a:rPr>
                <a:t>Turkey</a:t>
              </a:r>
            </a:p>
            <a:p>
              <a:pPr eaLnBrk="1" hangingPunct="1"/>
              <a:r>
                <a:rPr lang="en-US" sz="1400" dirty="0" smtClean="0">
                  <a:solidFill>
                    <a:srgbClr val="FF0000"/>
                  </a:solidFill>
                </a:rPr>
                <a:t>Malaysia</a:t>
              </a:r>
            </a:p>
            <a:p>
              <a:pPr eaLnBrk="1" hangingPunct="1"/>
              <a:r>
                <a:rPr lang="en-US" sz="1400" dirty="0" smtClean="0">
                  <a:solidFill>
                    <a:srgbClr val="FF0000"/>
                  </a:solidFill>
                </a:rPr>
                <a:t>TPP</a:t>
              </a:r>
              <a:endParaRPr lang="en-US" sz="1400" dirty="0">
                <a:solidFill>
                  <a:srgbClr val="FF0000"/>
                </a:solidFill>
              </a:endParaRPr>
            </a:p>
          </p:txBody>
        </p:sp>
        <p:sp>
          <p:nvSpPr>
            <p:cNvPr id="39" name="20 CuadroTexto"/>
            <p:cNvSpPr txBox="1">
              <a:spLocks noChangeArrowheads="1"/>
            </p:cNvSpPr>
            <p:nvPr/>
          </p:nvSpPr>
          <p:spPr bwMode="auto">
            <a:xfrm>
              <a:off x="6898928" y="2032748"/>
              <a:ext cx="150018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dirty="0" smtClean="0"/>
                <a:t>MEXICO</a:t>
              </a:r>
              <a:endParaRPr lang="en-US" sz="2000" b="1" dirty="0"/>
            </a:p>
          </p:txBody>
        </p:sp>
        <p:sp>
          <p:nvSpPr>
            <p:cNvPr id="40" name="21 CuadroTexto"/>
            <p:cNvSpPr txBox="1">
              <a:spLocks noChangeArrowheads="1"/>
            </p:cNvSpPr>
            <p:nvPr/>
          </p:nvSpPr>
          <p:spPr bwMode="auto">
            <a:xfrm>
              <a:off x="5009803" y="2032748"/>
              <a:ext cx="9255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2000" b="1" dirty="0" smtClean="0"/>
                <a:t>PERU</a:t>
              </a:r>
              <a:endParaRPr lang="en-US" sz="2000" b="1" dirty="0"/>
            </a:p>
          </p:txBody>
        </p:sp>
        <p:sp>
          <p:nvSpPr>
            <p:cNvPr id="41" name="6 CuadroTexto"/>
            <p:cNvSpPr txBox="1"/>
            <p:nvPr/>
          </p:nvSpPr>
          <p:spPr>
            <a:xfrm>
              <a:off x="228253" y="2493123"/>
              <a:ext cx="2333625" cy="3552976"/>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dirty="0" smtClean="0">
                  <a:solidFill>
                    <a:srgbClr val="0D0D0D"/>
                  </a:solidFill>
                </a:rPr>
                <a:t>CAN</a:t>
              </a:r>
            </a:p>
            <a:p>
              <a:pPr eaLnBrk="1" hangingPunct="1"/>
              <a:r>
                <a:rPr lang="en-US" sz="1400" dirty="0" smtClean="0">
                  <a:solidFill>
                    <a:srgbClr val="0D0D0D"/>
                  </a:solidFill>
                </a:rPr>
                <a:t>Venezuela</a:t>
              </a:r>
            </a:p>
            <a:p>
              <a:pPr eaLnBrk="1" hangingPunct="1"/>
              <a:r>
                <a:rPr lang="en-US" sz="1400" dirty="0" smtClean="0">
                  <a:solidFill>
                    <a:srgbClr val="0D0D0D"/>
                  </a:solidFill>
                </a:rPr>
                <a:t>Mexico</a:t>
              </a:r>
            </a:p>
            <a:p>
              <a:pPr eaLnBrk="1" hangingPunct="1"/>
              <a:r>
                <a:rPr lang="en-US" sz="1400" dirty="0" smtClean="0">
                  <a:solidFill>
                    <a:srgbClr val="0D0D0D"/>
                  </a:solidFill>
                </a:rPr>
                <a:t>Chile</a:t>
              </a:r>
            </a:p>
            <a:p>
              <a:pPr eaLnBrk="1" hangingPunct="1"/>
              <a:r>
                <a:rPr lang="en-US" sz="1400" dirty="0" smtClean="0">
                  <a:solidFill>
                    <a:srgbClr val="0D0D0D"/>
                  </a:solidFill>
                </a:rPr>
                <a:t>Mercosur</a:t>
              </a:r>
            </a:p>
            <a:p>
              <a:pPr eaLnBrk="1" hangingPunct="1"/>
              <a:r>
                <a:rPr lang="en-US" sz="1400" dirty="0" smtClean="0">
                  <a:solidFill>
                    <a:srgbClr val="0D0D0D"/>
                  </a:solidFill>
                </a:rPr>
                <a:t>Northern Triangle </a:t>
              </a:r>
            </a:p>
            <a:p>
              <a:pPr eaLnBrk="1" hangingPunct="1"/>
              <a:r>
                <a:rPr lang="en-US" sz="1400" dirty="0" smtClean="0">
                  <a:solidFill>
                    <a:srgbClr val="0D0D0D"/>
                  </a:solidFill>
                </a:rPr>
                <a:t>Canada</a:t>
              </a:r>
            </a:p>
            <a:p>
              <a:pPr eaLnBrk="1" hangingPunct="1"/>
              <a:r>
                <a:rPr lang="en-US" sz="1400" dirty="0" smtClean="0">
                  <a:solidFill>
                    <a:srgbClr val="0D0D0D"/>
                  </a:solidFill>
                </a:rPr>
                <a:t>EFTA</a:t>
              </a:r>
            </a:p>
            <a:p>
              <a:pPr eaLnBrk="1" hangingPunct="1"/>
              <a:r>
                <a:rPr lang="en-US" sz="1400" dirty="0" smtClean="0">
                  <a:solidFill>
                    <a:srgbClr val="0D0D0D"/>
                  </a:solidFill>
                </a:rPr>
                <a:t>USA</a:t>
              </a:r>
            </a:p>
            <a:p>
              <a:pPr eaLnBrk="1" hangingPunct="1"/>
              <a:r>
                <a:rPr lang="en-US" sz="1400" dirty="0" smtClean="0">
                  <a:solidFill>
                    <a:srgbClr val="0D0D0D"/>
                  </a:solidFill>
                </a:rPr>
                <a:t>EU</a:t>
              </a:r>
            </a:p>
            <a:p>
              <a:pPr eaLnBrk="1" hangingPunct="1"/>
              <a:r>
                <a:rPr lang="en-US" sz="1400" dirty="0" smtClean="0">
                  <a:solidFill>
                    <a:srgbClr val="0D0D0D"/>
                  </a:solidFill>
                </a:rPr>
                <a:t>Costa Rica</a:t>
              </a:r>
            </a:p>
            <a:p>
              <a:pPr eaLnBrk="1" hangingPunct="1"/>
              <a:r>
                <a:rPr lang="en-US" sz="1400" dirty="0" smtClean="0">
                  <a:solidFill>
                    <a:srgbClr val="FF0000"/>
                  </a:solidFill>
                </a:rPr>
                <a:t>Korea</a:t>
              </a:r>
            </a:p>
            <a:p>
              <a:pPr eaLnBrk="1" hangingPunct="1"/>
              <a:r>
                <a:rPr lang="en-US" sz="1400" dirty="0" smtClean="0">
                  <a:solidFill>
                    <a:srgbClr val="0D0D0D"/>
                  </a:solidFill>
                </a:rPr>
                <a:t>Israel</a:t>
              </a:r>
            </a:p>
            <a:p>
              <a:pPr eaLnBrk="1" hangingPunct="1"/>
              <a:r>
                <a:rPr lang="en-US" sz="1400" dirty="0" smtClean="0">
                  <a:solidFill>
                    <a:srgbClr val="0D0D0D"/>
                  </a:solidFill>
                </a:rPr>
                <a:t>Panama</a:t>
              </a:r>
            </a:p>
            <a:p>
              <a:pPr eaLnBrk="1" hangingPunct="1"/>
              <a:r>
                <a:rPr lang="en-US" sz="1400" dirty="0" smtClean="0">
                  <a:solidFill>
                    <a:srgbClr val="FF0000"/>
                  </a:solidFill>
                </a:rPr>
                <a:t>Japan</a:t>
              </a:r>
              <a:endParaRPr lang="en-US" sz="1400" dirty="0">
                <a:solidFill>
                  <a:srgbClr val="FF0000"/>
                </a:solidFill>
              </a:endParaRPr>
            </a:p>
          </p:txBody>
        </p:sp>
        <p:sp>
          <p:nvSpPr>
            <p:cNvPr id="42" name="4 CuadroTexto"/>
            <p:cNvSpPr txBox="1"/>
            <p:nvPr/>
          </p:nvSpPr>
          <p:spPr>
            <a:xfrm>
              <a:off x="118716" y="6087210"/>
              <a:ext cx="1789112" cy="672185"/>
            </a:xfrm>
            <a:prstGeom prst="rect">
              <a:avLst/>
            </a:prstGeom>
            <a:noFill/>
            <a:ln>
              <a:solidFill>
                <a:schemeClr val="tx1"/>
              </a:solidFill>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b="1" i="1" u="sng" dirty="0" smtClean="0">
                  <a:effectLst>
                    <a:outerShdw blurRad="38100" dist="38100" dir="2700000" algn="tl">
                      <a:srgbClr val="DDDDDD"/>
                    </a:outerShdw>
                  </a:effectLst>
                </a:rPr>
                <a:t>Korea,</a:t>
              </a:r>
              <a:r>
                <a:rPr lang="en-US" b="1" i="1" u="sng" dirty="0" smtClean="0">
                  <a:solidFill>
                    <a:srgbClr val="FF0000"/>
                  </a:solidFill>
                  <a:effectLst>
                    <a:outerShdw blurRad="38100" dist="38100" dir="2700000" algn="tl">
                      <a:srgbClr val="DDDDDD"/>
                    </a:outerShdw>
                  </a:effectLst>
                </a:rPr>
                <a:t> Japan</a:t>
              </a:r>
              <a:r>
                <a:rPr lang="en-US" b="1" i="1" u="sng" dirty="0" smtClean="0">
                  <a:effectLst>
                    <a:outerShdw blurRad="38100" dist="38100" dir="2700000" algn="tl">
                      <a:srgbClr val="DDDDDD"/>
                    </a:outerShdw>
                  </a:effectLst>
                </a:rPr>
                <a:t> (2)</a:t>
              </a:r>
              <a:endParaRPr lang="en-US" b="1" i="1" u="sng" dirty="0">
                <a:effectLst>
                  <a:outerShdw blurRad="38100" dist="38100" dir="2700000" algn="tl">
                    <a:srgbClr val="DDDDDD"/>
                  </a:outerShdw>
                </a:effectLst>
              </a:endParaRPr>
            </a:p>
          </p:txBody>
        </p:sp>
        <p:sp>
          <p:nvSpPr>
            <p:cNvPr id="43" name="24 CuadroTexto"/>
            <p:cNvSpPr txBox="1"/>
            <p:nvPr/>
          </p:nvSpPr>
          <p:spPr>
            <a:xfrm>
              <a:off x="2195166" y="6064998"/>
              <a:ext cx="2449512" cy="864238"/>
            </a:xfrm>
            <a:prstGeom prst="rect">
              <a:avLst/>
            </a:prstGeom>
            <a:noFill/>
            <a:ln>
              <a:solidFill>
                <a:schemeClr val="tx1"/>
              </a:solidFill>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i="1" u="sng" dirty="0">
                  <a:effectLst>
                    <a:outerShdw blurRad="38100" dist="38100" dir="2700000" algn="tl">
                      <a:srgbClr val="DDDDDD"/>
                    </a:outerShdw>
                  </a:effectLst>
                </a:rPr>
                <a:t>K</a:t>
              </a:r>
              <a:r>
                <a:rPr lang="en-US" sz="1600" b="1" i="1" u="sng" dirty="0" smtClean="0">
                  <a:effectLst>
                    <a:outerShdw blurRad="38100" dist="38100" dir="2700000" algn="tl">
                      <a:srgbClr val="DDDDDD"/>
                    </a:outerShdw>
                  </a:effectLst>
                </a:rPr>
                <a:t>orea, China, P4, India, </a:t>
              </a:r>
              <a:r>
                <a:rPr lang="en-US" sz="1600" b="1" i="1" u="sng" dirty="0" smtClean="0">
                  <a:solidFill>
                    <a:srgbClr val="FF0000"/>
                  </a:solidFill>
                  <a:effectLst>
                    <a:outerShdw blurRad="38100" dist="38100" dir="2700000" algn="tl">
                      <a:srgbClr val="DDDDDD"/>
                    </a:outerShdw>
                  </a:effectLst>
                </a:rPr>
                <a:t>Japan</a:t>
              </a:r>
              <a:r>
                <a:rPr lang="en-US" sz="1600" b="1" i="1" u="sng" dirty="0" smtClean="0">
                  <a:effectLst>
                    <a:outerShdw blurRad="38100" dist="38100" dir="2700000" algn="tl">
                      <a:srgbClr val="DDDDDD"/>
                    </a:outerShdw>
                  </a:effectLst>
                </a:rPr>
                <a:t>, Australia, Malaysia, TPP (10)</a:t>
              </a:r>
              <a:endParaRPr lang="en-US" sz="1600" b="1" i="1" u="sng" dirty="0">
                <a:effectLst>
                  <a:outerShdw blurRad="38100" dist="38100" dir="2700000" algn="tl">
                    <a:srgbClr val="DDDDDD"/>
                  </a:outerShdw>
                </a:effectLst>
              </a:endParaRPr>
            </a:p>
          </p:txBody>
        </p:sp>
        <p:sp>
          <p:nvSpPr>
            <p:cNvPr id="44" name="25 CuadroTexto"/>
            <p:cNvSpPr txBox="1"/>
            <p:nvPr/>
          </p:nvSpPr>
          <p:spPr>
            <a:xfrm>
              <a:off x="4787553" y="6064998"/>
              <a:ext cx="1939925" cy="864238"/>
            </a:xfrm>
            <a:prstGeom prst="rect">
              <a:avLst/>
            </a:prstGeom>
            <a:noFill/>
            <a:ln>
              <a:solidFill>
                <a:schemeClr val="tx1"/>
              </a:solidFill>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i="1" u="sng" dirty="0" smtClean="0">
                  <a:effectLst>
                    <a:outerShdw blurRad="38100" dist="38100" dir="2700000" algn="tl">
                      <a:srgbClr val="DDDDDD"/>
                    </a:outerShdw>
                  </a:effectLst>
                </a:rPr>
                <a:t>Singapore, </a:t>
              </a:r>
              <a:r>
                <a:rPr lang="en-US" sz="1600" b="1" i="1" u="sng" dirty="0">
                  <a:effectLst>
                    <a:outerShdw blurRad="38100" dist="38100" dir="2700000" algn="tl">
                      <a:srgbClr val="DDDDDD"/>
                    </a:outerShdw>
                  </a:effectLst>
                </a:rPr>
                <a:t>K</a:t>
              </a:r>
              <a:r>
                <a:rPr lang="en-US" sz="1600" b="1" i="1" u="sng" dirty="0" smtClean="0">
                  <a:effectLst>
                    <a:outerShdw blurRad="38100" dist="38100" dir="2700000" algn="tl">
                      <a:srgbClr val="DDDDDD"/>
                    </a:outerShdw>
                  </a:effectLst>
                </a:rPr>
                <a:t>orea, China, </a:t>
              </a:r>
              <a:r>
                <a:rPr lang="en-US" sz="1600" b="1" i="1" u="sng" dirty="0" smtClean="0">
                  <a:solidFill>
                    <a:srgbClr val="FF0000"/>
                  </a:solidFill>
                  <a:effectLst>
                    <a:outerShdw blurRad="38100" dist="38100" dir="2700000" algn="tl">
                      <a:srgbClr val="DDDDDD"/>
                    </a:outerShdw>
                  </a:effectLst>
                </a:rPr>
                <a:t>Japan</a:t>
              </a:r>
              <a:r>
                <a:rPr lang="en-US" sz="1600" b="1" i="1" u="sng" dirty="0" smtClean="0">
                  <a:effectLst>
                    <a:outerShdw blurRad="38100" dist="38100" dir="2700000" algn="tl">
                      <a:srgbClr val="DDDDDD"/>
                    </a:outerShdw>
                  </a:effectLst>
                </a:rPr>
                <a:t>,  TPP (9)</a:t>
              </a:r>
              <a:endParaRPr lang="en-US" sz="1600" b="1" i="1" u="sng" dirty="0">
                <a:effectLst>
                  <a:outerShdw blurRad="38100" dist="38100" dir="2700000" algn="tl">
                    <a:srgbClr val="DDDDDD"/>
                  </a:outerShdw>
                </a:effectLst>
              </a:endParaRPr>
            </a:p>
          </p:txBody>
        </p:sp>
        <p:sp>
          <p:nvSpPr>
            <p:cNvPr id="46" name="26 CuadroTexto"/>
            <p:cNvSpPr txBox="1"/>
            <p:nvPr/>
          </p:nvSpPr>
          <p:spPr>
            <a:xfrm>
              <a:off x="6892578" y="6087211"/>
              <a:ext cx="1855788" cy="352096"/>
            </a:xfrm>
            <a:prstGeom prst="rect">
              <a:avLst/>
            </a:prstGeom>
            <a:noFill/>
            <a:ln>
              <a:solidFill>
                <a:schemeClr val="tx1"/>
              </a:solidFill>
            </a:ln>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600" b="1" i="1" u="sng" dirty="0" smtClean="0">
                  <a:solidFill>
                    <a:srgbClr val="FF0000"/>
                  </a:solidFill>
                  <a:effectLst>
                    <a:outerShdw blurRad="38100" dist="38100" dir="2700000" algn="tl">
                      <a:srgbClr val="DDDDDD"/>
                    </a:outerShdw>
                  </a:effectLst>
                </a:rPr>
                <a:t>Japan,</a:t>
              </a:r>
              <a:r>
                <a:rPr lang="en-US" sz="1600" b="1" i="1" u="sng" dirty="0" smtClean="0">
                  <a:effectLst>
                    <a:outerShdw blurRad="38100" dist="38100" dir="2700000" algn="tl">
                      <a:srgbClr val="DDDDDD"/>
                    </a:outerShdw>
                  </a:effectLst>
                </a:rPr>
                <a:t>  TPP (7)</a:t>
              </a:r>
              <a:endParaRPr lang="en-US" sz="1600" b="1" i="1" u="sng" dirty="0">
                <a:effectLst>
                  <a:outerShdw blurRad="38100" dist="38100" dir="2700000" algn="tl">
                    <a:srgbClr val="DDDDDD"/>
                  </a:outerShdw>
                </a:effectLst>
              </a:endParaRPr>
            </a:p>
          </p:txBody>
        </p:sp>
      </p:grpSp>
    </p:spTree>
    <p:extLst>
      <p:ext uri="{BB962C8B-B14F-4D97-AF65-F5344CB8AC3E}">
        <p14:creationId xmlns:p14="http://schemas.microsoft.com/office/powerpoint/2010/main" xmlns="" val="1464869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8"/>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276" t="51886" r="45322" b="12392"/>
          <a:stretch/>
        </p:blipFill>
        <p:spPr bwMode="auto">
          <a:xfrm>
            <a:off x="-35496" y="332656"/>
            <a:ext cx="3383360" cy="10185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9 Imagen"/>
          <p:cNvPicPr>
            <a:picLocks noChangeAspect="1"/>
          </p:cNvPicPr>
          <p:nvPr/>
        </p:nvPicPr>
        <p:blipFill rotWithShape="1">
          <a:blip r:embed="rId4" cstate="print">
            <a:extLst>
              <a:ext uri="{28A0092B-C50C-407E-A947-70E740481C1C}">
                <a14:useLocalDpi xmlns:a14="http://schemas.microsoft.com/office/drawing/2010/main" xmlns="" val="0"/>
              </a:ext>
            </a:extLst>
          </a:blip>
          <a:srcRect l="5517" t="17399" r="3112" b="33268"/>
          <a:stretch/>
        </p:blipFill>
        <p:spPr>
          <a:xfrm>
            <a:off x="5848680" y="5811516"/>
            <a:ext cx="3226743" cy="870698"/>
          </a:xfrm>
          <a:prstGeom prst="rect">
            <a:avLst/>
          </a:prstGeom>
        </p:spPr>
      </p:pic>
      <p:sp>
        <p:nvSpPr>
          <p:cNvPr id="23" name="4 Rectángulo"/>
          <p:cNvSpPr/>
          <p:nvPr/>
        </p:nvSpPr>
        <p:spPr>
          <a:xfrm>
            <a:off x="-36512" y="332656"/>
            <a:ext cx="3312368" cy="830997"/>
          </a:xfrm>
          <a:prstGeom prst="rect">
            <a:avLst/>
          </a:prstGeom>
        </p:spPr>
        <p:txBody>
          <a:bodyPr wrap="square">
            <a:spAutoFit/>
          </a:bodyPr>
          <a:lstStyle/>
          <a:p>
            <a:r>
              <a:rPr lang="es-CO" sz="2400" dirty="0" smtClean="0">
                <a:solidFill>
                  <a:schemeClr val="bg1"/>
                </a:solidFill>
                <a:latin typeface="Futura Std Book" pitchFamily="34" charset="0"/>
                <a:ea typeface="ＭＳ Ｐゴシック" charset="0"/>
              </a:rPr>
              <a:t>Dos preguntas de política exterior</a:t>
            </a:r>
            <a:endParaRPr lang="es-CO" dirty="0">
              <a:solidFill>
                <a:schemeClr val="bg1"/>
              </a:solidFill>
              <a:latin typeface="Futura Std Book" pitchFamily="34" charset="0"/>
              <a:ea typeface="ＭＳ Ｐゴシック" charset="0"/>
            </a:endParaRPr>
          </a:p>
        </p:txBody>
      </p:sp>
      <p:sp>
        <p:nvSpPr>
          <p:cNvPr id="2" name="Rectángulo 1"/>
          <p:cNvSpPr/>
          <p:nvPr/>
        </p:nvSpPr>
        <p:spPr>
          <a:xfrm>
            <a:off x="755576" y="1916832"/>
            <a:ext cx="7344816" cy="4524315"/>
          </a:xfrm>
          <a:prstGeom prst="rect">
            <a:avLst/>
          </a:prstGeom>
        </p:spPr>
        <p:txBody>
          <a:bodyPr wrap="square">
            <a:spAutoFit/>
          </a:bodyPr>
          <a:lstStyle/>
          <a:p>
            <a:pPr marL="514350" indent="-514350" algn="just" eaLnBrk="1" hangingPunct="1">
              <a:buAutoNum type="arabicPeriod"/>
            </a:pPr>
            <a:r>
              <a:rPr lang="es-CO" sz="2400" b="1" dirty="0">
                <a:solidFill>
                  <a:srgbClr val="A6A6A6"/>
                </a:solidFill>
              </a:rPr>
              <a:t>¿Cómo le sacamos ventaja al dinamismo económico de Asia-Pacífico, la región de mayor crecimiento en el siglo XXI?</a:t>
            </a:r>
          </a:p>
          <a:p>
            <a:pPr marL="514350" indent="-514350" algn="just" eaLnBrk="1" hangingPunct="1">
              <a:buAutoNum type="arabicPeriod"/>
            </a:pPr>
            <a:endParaRPr lang="es-CO" sz="2400" b="1" dirty="0"/>
          </a:p>
          <a:p>
            <a:pPr marL="514350" indent="-514350" algn="just" eaLnBrk="1" hangingPunct="1">
              <a:buAutoNum type="arabicPeriod"/>
            </a:pPr>
            <a:endParaRPr lang="es-CO" sz="2400" b="1" dirty="0"/>
          </a:p>
          <a:p>
            <a:pPr marL="514350" indent="-514350" algn="just" eaLnBrk="1" hangingPunct="1">
              <a:buAutoNum type="arabicPeriod"/>
            </a:pPr>
            <a:r>
              <a:rPr lang="es-CO" sz="2400" b="1" dirty="0"/>
              <a:t>¿Cómo diversificamos y promovemos las exportaciones no tradicionales y de mayor valor agregado que se dirigen principalmente a América Latina?</a:t>
            </a:r>
          </a:p>
          <a:p>
            <a:pPr marL="0" indent="0" algn="just" eaLnBrk="1" hangingPunct="1"/>
            <a:endParaRPr lang="es-CO" sz="2400" dirty="0"/>
          </a:p>
          <a:p>
            <a:pPr marL="0" indent="0" algn="just" eaLnBrk="1" hangingPunct="1"/>
            <a:endParaRPr lang="es-CO" sz="2400" dirty="0"/>
          </a:p>
          <a:p>
            <a:pPr algn="just" eaLnBrk="1" hangingPunct="1">
              <a:buFont typeface="Arial" charset="0"/>
              <a:buChar char="•"/>
            </a:pPr>
            <a:endParaRPr lang="es-CO" sz="2400" dirty="0"/>
          </a:p>
        </p:txBody>
      </p:sp>
    </p:spTree>
    <p:extLst>
      <p:ext uri="{BB962C8B-B14F-4D97-AF65-F5344CB8AC3E}">
        <p14:creationId xmlns:p14="http://schemas.microsoft.com/office/powerpoint/2010/main" xmlns="" val="1813055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CION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14674</TotalTime>
  <Words>3653</Words>
  <Application>Microsoft Office PowerPoint</Application>
  <PresentationFormat>Presentación en pantalla (4:3)</PresentationFormat>
  <Paragraphs>474</Paragraphs>
  <Slides>31</Slides>
  <Notes>28</Notes>
  <HiddenSlides>3</HiddenSlides>
  <MMClips>0</MMClips>
  <ScaleCrop>false</ScaleCrop>
  <HeadingPairs>
    <vt:vector size="4" baseType="variant">
      <vt:variant>
        <vt:lpstr>Tema</vt:lpstr>
      </vt:variant>
      <vt:variant>
        <vt:i4>1</vt:i4>
      </vt:variant>
      <vt:variant>
        <vt:lpstr>Títulos de diapositiva</vt:lpstr>
      </vt:variant>
      <vt:variant>
        <vt:i4>31</vt:i4>
      </vt:variant>
    </vt:vector>
  </HeadingPairs>
  <TitlesOfParts>
    <vt:vector size="32" baseType="lpstr">
      <vt:lpstr>PRESENTACION PP</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Ministerio de Comercio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yurriago</dc:creator>
  <cp:lastModifiedBy>editormap</cp:lastModifiedBy>
  <cp:revision>295</cp:revision>
  <cp:lastPrinted>2014-11-17T13:55:08Z</cp:lastPrinted>
  <dcterms:created xsi:type="dcterms:W3CDTF">2012-12-26T17:29:15Z</dcterms:created>
  <dcterms:modified xsi:type="dcterms:W3CDTF">2015-08-28T18:31:38Z</dcterms:modified>
</cp:coreProperties>
</file>