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1" r:id="rId2"/>
    <p:sldId id="257" r:id="rId3"/>
    <p:sldId id="263" r:id="rId4"/>
    <p:sldId id="260" r:id="rId5"/>
    <p:sldId id="262" r:id="rId6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6C5FA0-A43E-4902-9D82-8A0AEC00FDB6}" type="datetimeFigureOut">
              <a:rPr lang="es-CO" smtClean="0"/>
              <a:t>18/08/2015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101A10-86AA-4FC5-8DCB-C8BF8C89D74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393330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es-ES" smtClean="0"/>
              <a:pPr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615335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C512B-A2D5-48BE-A2FD-B6BA465E20B7}" type="datetimeFigureOut">
              <a:rPr lang="es-CO" smtClean="0"/>
              <a:t>18/08/2015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F8907-72B7-4A9E-9BBD-93D9F694A7E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85052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C512B-A2D5-48BE-A2FD-B6BA465E20B7}" type="datetimeFigureOut">
              <a:rPr lang="es-CO" smtClean="0"/>
              <a:t>18/08/2015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F8907-72B7-4A9E-9BBD-93D9F694A7E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96844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C512B-A2D5-48BE-A2FD-B6BA465E20B7}" type="datetimeFigureOut">
              <a:rPr lang="es-CO" smtClean="0"/>
              <a:t>18/08/2015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F8907-72B7-4A9E-9BBD-93D9F694A7E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975970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0" hangingPunct="1"/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606EA6-EFEA-4C30-9264-4F9291A5780D}" type="datetime1">
              <a:rPr lang="es-ES"/>
              <a:pPr/>
              <a:t>18/08/2015</a:t>
            </a:fld>
            <a:endParaRPr kumimoji="0" lang="es-ES"/>
          </a:p>
        </p:txBody>
      </p:sp>
      <p:sp>
        <p:nvSpPr>
          <p:cNvPr id="4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s-ES"/>
          </a:p>
        </p:txBody>
      </p:sp>
      <p:sp>
        <p:nvSpPr>
          <p:cNvPr id="5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ctr"/>
            <a:fld id="{8F82E0A0-C266-4798-8C8F-B9F91E9DA37E}" type="slidenum">
              <a:rPr kumimoji="0" lang="es-ES" sz="1867" b="1">
                <a:solidFill>
                  <a:srgbClr val="FFFFFF"/>
                </a:solidFill>
              </a:rPr>
              <a:pPr algn="ctr"/>
              <a:t>‹Nº›</a:t>
            </a:fld>
            <a:endParaRPr kumimoji="0" lang="es-ES"/>
          </a:p>
        </p:txBody>
      </p:sp>
      <p:sp>
        <p:nvSpPr>
          <p:cNvPr id="7" name="Rectangle 6"/>
          <p:cNvSpPr>
            <a:spLocks noGrp="1"/>
          </p:cNvSpPr>
          <p:nvPr>
            <p:ph sz="quarter" idx="13"/>
          </p:nvPr>
        </p:nvSpPr>
        <p:spPr>
          <a:xfrm>
            <a:off x="812800" y="1803400"/>
            <a:ext cx="10871200" cy="4368800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696034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C512B-A2D5-48BE-A2FD-B6BA465E20B7}" type="datetimeFigureOut">
              <a:rPr lang="es-CO" smtClean="0"/>
              <a:t>18/08/2015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F8907-72B7-4A9E-9BBD-93D9F694A7E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65854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C512B-A2D5-48BE-A2FD-B6BA465E20B7}" type="datetimeFigureOut">
              <a:rPr lang="es-CO" smtClean="0"/>
              <a:t>18/08/2015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F8907-72B7-4A9E-9BBD-93D9F694A7E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93283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C512B-A2D5-48BE-A2FD-B6BA465E20B7}" type="datetimeFigureOut">
              <a:rPr lang="es-CO" smtClean="0"/>
              <a:t>18/08/2015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F8907-72B7-4A9E-9BBD-93D9F694A7E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65917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C512B-A2D5-48BE-A2FD-B6BA465E20B7}" type="datetimeFigureOut">
              <a:rPr lang="es-CO" smtClean="0"/>
              <a:t>18/08/2015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F8907-72B7-4A9E-9BBD-93D9F694A7E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50309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C512B-A2D5-48BE-A2FD-B6BA465E20B7}" type="datetimeFigureOut">
              <a:rPr lang="es-CO" smtClean="0"/>
              <a:t>18/08/2015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F8907-72B7-4A9E-9BBD-93D9F694A7E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12545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C512B-A2D5-48BE-A2FD-B6BA465E20B7}" type="datetimeFigureOut">
              <a:rPr lang="es-CO" smtClean="0"/>
              <a:t>18/08/2015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F8907-72B7-4A9E-9BBD-93D9F694A7E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92295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C512B-A2D5-48BE-A2FD-B6BA465E20B7}" type="datetimeFigureOut">
              <a:rPr lang="es-CO" smtClean="0"/>
              <a:t>18/08/2015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F8907-72B7-4A9E-9BBD-93D9F694A7E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081475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C512B-A2D5-48BE-A2FD-B6BA465E20B7}" type="datetimeFigureOut">
              <a:rPr lang="es-CO" smtClean="0"/>
              <a:t>18/08/2015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F8907-72B7-4A9E-9BBD-93D9F694A7E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6219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8C512B-A2D5-48BE-A2FD-B6BA465E20B7}" type="datetimeFigureOut">
              <a:rPr lang="es-CO" smtClean="0"/>
              <a:t>18/08/2015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4F8907-72B7-4A9E-9BBD-93D9F694A7E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1437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18 Imagen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39634" y="1"/>
            <a:ext cx="8352367" cy="46778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2056 Imagen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2639616" cy="59162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29 Imagen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639616" y="0"/>
            <a:ext cx="5230243" cy="5925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>
            <a:spLocks noGrp="1"/>
          </p:cNvSpPr>
          <p:nvPr>
            <p:ph type="subTitle" idx="1"/>
          </p:nvPr>
        </p:nvSpPr>
        <p:spPr>
          <a:xfrm>
            <a:off x="1433847" y="6030119"/>
            <a:ext cx="9144000" cy="1655762"/>
          </a:xfrm>
        </p:spPr>
        <p:txBody>
          <a:bodyPr>
            <a:normAutofit/>
          </a:bodyPr>
          <a:lstStyle>
            <a:extLst/>
          </a:lstStyle>
          <a:p>
            <a:r>
              <a:rPr lang="es-CO" sz="2133" b="1" dirty="0" smtClean="0"/>
              <a:t>UNIVERSIDAD EAFIT – MEDELLIN</a:t>
            </a:r>
          </a:p>
          <a:p>
            <a:r>
              <a:rPr lang="es-CO" sz="2133" b="1" dirty="0" smtClean="0"/>
              <a:t>Bogotá</a:t>
            </a:r>
            <a:r>
              <a:rPr lang="es-CO" sz="2133" b="1" dirty="0"/>
              <a:t>, </a:t>
            </a:r>
            <a:r>
              <a:rPr lang="es-CO" sz="2133" b="1" dirty="0" smtClean="0"/>
              <a:t>19 </a:t>
            </a:r>
            <a:r>
              <a:rPr lang="es-CO" sz="2133" b="1" dirty="0"/>
              <a:t>de </a:t>
            </a:r>
            <a:r>
              <a:rPr lang="es-CO" sz="2133" b="1" dirty="0" smtClean="0"/>
              <a:t>agosto </a:t>
            </a:r>
            <a:r>
              <a:rPr lang="es-CO" sz="2133" b="1" dirty="0"/>
              <a:t>de 2015</a:t>
            </a:r>
            <a:endParaRPr lang="es-ES" sz="2133" dirty="0"/>
          </a:p>
        </p:txBody>
      </p:sp>
      <p:pic>
        <p:nvPicPr>
          <p:cNvPr id="9" name="9 Imagen" descr="logochile.pn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7323" y="3813043"/>
            <a:ext cx="2436283" cy="16996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81192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O" sz="4267" dirty="0"/>
              <a:t>ECONOMIA Y COMERCIO EXTERIOR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s-ES_tradnl" sz="4267" dirty="0">
                <a:solidFill>
                  <a:schemeClr val="tx2"/>
                </a:solidFill>
              </a:rPr>
              <a:t>Desde fines de la década de 1990, Chile se ha adherido a una serie de (TLC) con países tanto de Latinoamérica como del resto del mundo, destacando Estados Unidos, China y la Unión Europea. </a:t>
            </a:r>
          </a:p>
          <a:p>
            <a:endParaRPr lang="es-ES_tradnl" sz="4267" dirty="0">
              <a:solidFill>
                <a:schemeClr val="tx2"/>
              </a:solidFill>
            </a:endParaRPr>
          </a:p>
          <a:p>
            <a:r>
              <a:rPr lang="es-ES_tradnl" sz="4267" dirty="0">
                <a:solidFill>
                  <a:schemeClr val="tx2"/>
                </a:solidFill>
              </a:rPr>
              <a:t>Chile actualmente posee libre acceso a los principales mercados en el mundo, alcanzando más de 4.200 millones de personas distribuidas en los cinco continentes. </a:t>
            </a:r>
          </a:p>
          <a:p>
            <a:endParaRPr lang="es-ES_tradnl" sz="4267" dirty="0">
              <a:solidFill>
                <a:schemeClr val="tx2"/>
              </a:solidFill>
            </a:endParaRPr>
          </a:p>
          <a:p>
            <a:r>
              <a:rPr lang="es-CO" sz="4267" dirty="0">
                <a:solidFill>
                  <a:schemeClr val="tx2"/>
                </a:solidFill>
              </a:rPr>
              <a:t>Chile es un </a:t>
            </a:r>
            <a:r>
              <a:rPr lang="es-CO" sz="4267" b="1" dirty="0">
                <a:solidFill>
                  <a:schemeClr val="tx2"/>
                </a:solidFill>
              </a:rPr>
              <a:t>país abierto </a:t>
            </a:r>
            <a:r>
              <a:rPr lang="es-CO" sz="4267" dirty="0">
                <a:solidFill>
                  <a:schemeClr val="tx2"/>
                </a:solidFill>
              </a:rPr>
              <a:t>a la economía mundial. Actualmente mantiene </a:t>
            </a:r>
            <a:r>
              <a:rPr lang="es-CO" sz="4267" b="1" dirty="0">
                <a:solidFill>
                  <a:schemeClr val="tx2"/>
                </a:solidFill>
              </a:rPr>
              <a:t>23 acuerdos comerciales vigentes con 61 países</a:t>
            </a:r>
            <a:r>
              <a:rPr lang="es-CO" sz="4267" dirty="0">
                <a:solidFill>
                  <a:schemeClr val="tx2"/>
                </a:solidFill>
              </a:rPr>
              <a:t>.</a:t>
            </a:r>
          </a:p>
          <a:p>
            <a:endParaRPr lang="es-CO" sz="4267" dirty="0">
              <a:solidFill>
                <a:schemeClr val="tx2"/>
              </a:solidFill>
            </a:endParaRPr>
          </a:p>
          <a:p>
            <a:r>
              <a:rPr lang="es-CO" sz="4267" b="1" dirty="0">
                <a:solidFill>
                  <a:schemeClr val="tx2"/>
                </a:solidFill>
              </a:rPr>
              <a:t>Presencia internacional</a:t>
            </a:r>
            <a:r>
              <a:rPr lang="es-CO" sz="4267" dirty="0">
                <a:solidFill>
                  <a:schemeClr val="tx2"/>
                </a:solidFill>
              </a:rPr>
              <a:t>: Cuenta con 54 Oficinas Comerciales en el mundo y 15 Oficinas Regionales a lo largo del país.</a:t>
            </a:r>
          </a:p>
          <a:p>
            <a:endParaRPr lang="es-CO" sz="4267" dirty="0">
              <a:solidFill>
                <a:schemeClr val="tx2"/>
              </a:solidFill>
            </a:endParaRPr>
          </a:p>
          <a:p>
            <a:r>
              <a:rPr lang="es-CO" sz="4267" dirty="0">
                <a:solidFill>
                  <a:schemeClr val="tx2"/>
                </a:solidFill>
              </a:rPr>
              <a:t>Miembro participante de APEC, Alianza del Pacifico, Mercosur, OCDE y OMC.</a:t>
            </a:r>
          </a:p>
          <a:p>
            <a:endParaRPr lang="es-CO" dirty="0"/>
          </a:p>
        </p:txBody>
      </p:sp>
      <p:pic>
        <p:nvPicPr>
          <p:cNvPr id="6" name="9 Imagen" descr="logochile.png"/>
          <p:cNvPicPr>
            <a:picLocks noChangeAspect="1"/>
          </p:cNvPicPr>
          <p:nvPr/>
        </p:nvPicPr>
        <p:blipFill>
          <a:blip r:embed="rId2" cstate="print">
            <a:lum bright="-54000" contrast="-100000"/>
          </a:blip>
          <a:srcRect/>
          <a:stretch>
            <a:fillRect/>
          </a:stretch>
        </p:blipFill>
        <p:spPr bwMode="auto">
          <a:xfrm>
            <a:off x="10320470" y="0"/>
            <a:ext cx="1632181" cy="11386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33719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O" sz="4800" dirty="0"/>
              <a:t>APERTURA COMERCIAL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4294967295"/>
          </p:nvPr>
        </p:nvSpPr>
        <p:spPr>
          <a:xfrm>
            <a:off x="4943872" y="1892829"/>
            <a:ext cx="7008779" cy="4704523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es-ES_tradnl" sz="2267" dirty="0"/>
              <a:t>En los 20 años la inserción internacional ha sido uno de los  componentes importantes de la estrategia de desarrollo de Chile. </a:t>
            </a:r>
          </a:p>
          <a:p>
            <a:pPr>
              <a:buFont typeface="Wingdings" pitchFamily="2" charset="2"/>
              <a:buChar char="v"/>
            </a:pPr>
            <a:endParaRPr lang="es-ES_tradnl" sz="2267" dirty="0"/>
          </a:p>
          <a:p>
            <a:pPr>
              <a:buFont typeface="Wingdings" pitchFamily="2" charset="2"/>
              <a:buChar char="v"/>
            </a:pPr>
            <a:r>
              <a:rPr lang="es-ES_tradnl" sz="2267" dirty="0"/>
              <a:t>La política de apertura ha dinamizado el comercio de bienes y servicios, las inversiones extranjeras han aumentado sostenidamente, mientras las inversiones desde territorio chileno en el exterior se han potenciado de forma inédita. </a:t>
            </a:r>
          </a:p>
          <a:p>
            <a:pPr>
              <a:buFont typeface="Wingdings" pitchFamily="2" charset="2"/>
              <a:buChar char="v"/>
            </a:pPr>
            <a:endParaRPr lang="es-ES_tradnl" sz="2267" dirty="0"/>
          </a:p>
          <a:p>
            <a:pPr>
              <a:buFont typeface="Wingdings" pitchFamily="2" charset="2"/>
              <a:buChar char="v"/>
            </a:pPr>
            <a:r>
              <a:rPr lang="es-ES_tradnl" sz="2267" dirty="0"/>
              <a:t>El comercio exterior ha sido factor destacado de crecimiento económico adquiriendo cada vez más peso en el empleo y la calidad de vida de los chilenos. </a:t>
            </a:r>
          </a:p>
          <a:p>
            <a:pPr>
              <a:buFont typeface="Wingdings" pitchFamily="2" charset="2"/>
              <a:buChar char="v"/>
            </a:pPr>
            <a:endParaRPr lang="es-ES_tradnl" sz="2267" dirty="0"/>
          </a:p>
          <a:p>
            <a:pPr>
              <a:buFont typeface="Wingdings" pitchFamily="2" charset="2"/>
              <a:buChar char="v"/>
            </a:pPr>
            <a:r>
              <a:rPr lang="es-ES_tradnl" sz="2267" dirty="0"/>
              <a:t>Con la recuperación de la democracia, el país supera el aislamiento político y se reencuentra con la comunidad internacional, avanzando decididamente por el camino de la apertura económica negociada. </a:t>
            </a:r>
          </a:p>
          <a:p>
            <a:endParaRPr lang="es-CO" dirty="0"/>
          </a:p>
        </p:txBody>
      </p:sp>
      <p:pic>
        <p:nvPicPr>
          <p:cNvPr id="7" name="Picture 2" descr="http://andresduran.com/wp-content/uploads/chi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9349" y="2660915"/>
            <a:ext cx="4495499" cy="297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9 Imagen" descr="logochile.png"/>
          <p:cNvPicPr>
            <a:picLocks noChangeAspect="1"/>
          </p:cNvPicPr>
          <p:nvPr/>
        </p:nvPicPr>
        <p:blipFill>
          <a:blip r:embed="rId3" cstate="print">
            <a:lum bright="-54000" contrast="-100000"/>
          </a:blip>
          <a:srcRect/>
          <a:stretch>
            <a:fillRect/>
          </a:stretch>
        </p:blipFill>
        <p:spPr bwMode="auto">
          <a:xfrm>
            <a:off x="10320470" y="0"/>
            <a:ext cx="1632181" cy="11386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86808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778" name="5 Imagen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5779" name="Marcador de contenido 17" descr="Captura de pantalla 2014-03-12 a la(s) 0.03.55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 t="-13074" b="-13074"/>
          <a:stretch>
            <a:fillRect/>
          </a:stretch>
        </p:blipFill>
        <p:spPr>
          <a:xfrm>
            <a:off x="609600" y="1112837"/>
            <a:ext cx="10972800" cy="4525963"/>
          </a:xfrm>
        </p:spPr>
      </p:pic>
      <p:sp>
        <p:nvSpPr>
          <p:cNvPr id="7" name="6 Rectángulo redondeado"/>
          <p:cNvSpPr>
            <a:spLocks noChangeArrowheads="1"/>
          </p:cNvSpPr>
          <p:nvPr/>
        </p:nvSpPr>
        <p:spPr bwMode="auto">
          <a:xfrm>
            <a:off x="2" y="333375"/>
            <a:ext cx="8304244" cy="1150939"/>
          </a:xfrm>
          <a:prstGeom prst="roundRect">
            <a:avLst>
              <a:gd name="adj" fmla="val 1921"/>
            </a:avLst>
          </a:prstGeom>
          <a:solidFill>
            <a:srgbClr val="FFFFFF">
              <a:alpha val="65097"/>
            </a:srgbClr>
          </a:solidFill>
          <a:ln w="25400">
            <a:noFill/>
            <a:round/>
            <a:headEnd/>
            <a:tailEnd/>
          </a:ln>
          <a:effectLst>
            <a:outerShdw blurRad="63500" sx="102000" sy="102000" algn="ctr" rotWithShape="0">
              <a:srgbClr val="000000">
                <a:alpha val="39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s-CL" sz="2400">
              <a:solidFill>
                <a:schemeClr val="lt1"/>
              </a:solidFill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9184" y="404813"/>
            <a:ext cx="8065061" cy="100796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s-CO" sz="5333" dirty="0">
                <a:solidFill>
                  <a:schemeClr val="bg1"/>
                </a:solidFill>
              </a:rPr>
              <a:t>MAPA </a:t>
            </a:r>
            <a:r>
              <a:rPr lang="es-CO" sz="3200" dirty="0">
                <a:solidFill>
                  <a:schemeClr val="bg1"/>
                </a:solidFill>
              </a:rPr>
              <a:t>ACUERDOS COMERCIALES DE CHILE</a:t>
            </a:r>
          </a:p>
        </p:txBody>
      </p:sp>
      <p:grpSp>
        <p:nvGrpSpPr>
          <p:cNvPr id="3" name="40 Grupo"/>
          <p:cNvGrpSpPr>
            <a:grpSpLocks/>
          </p:cNvGrpSpPr>
          <p:nvPr/>
        </p:nvGrpSpPr>
        <p:grpSpPr bwMode="auto">
          <a:xfrm>
            <a:off x="623392" y="5157196"/>
            <a:ext cx="10945216" cy="1153394"/>
            <a:chOff x="208293" y="5338020"/>
            <a:chExt cx="5313383" cy="1009892"/>
          </a:xfrm>
          <a:solidFill>
            <a:schemeClr val="bg1"/>
          </a:solidFill>
        </p:grpSpPr>
        <p:sp>
          <p:nvSpPr>
            <p:cNvPr id="72717" name="23 CuadroTexto"/>
            <p:cNvSpPr txBox="1">
              <a:spLocks noChangeArrowheads="1"/>
            </p:cNvSpPr>
            <p:nvPr/>
          </p:nvSpPr>
          <p:spPr bwMode="auto">
            <a:xfrm>
              <a:off x="1979421" y="5338021"/>
              <a:ext cx="1584694" cy="100989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lnSpc>
                  <a:spcPct val="110000"/>
                </a:lnSpc>
                <a:buClr>
                  <a:srgbClr val="B5C224"/>
                </a:buClr>
                <a:buSzPct val="90000"/>
                <a:defRPr/>
              </a:pPr>
              <a:r>
                <a:rPr lang="es-ES" sz="1867" b="1" dirty="0">
                  <a:latin typeface="Calibri" pitchFamily="-106" charset="0"/>
                  <a:cs typeface="Arial" charset="0"/>
                </a:rPr>
                <a:t>Europa </a:t>
              </a:r>
            </a:p>
            <a:p>
              <a:pPr>
                <a:lnSpc>
                  <a:spcPct val="110000"/>
                </a:lnSpc>
                <a:buClr>
                  <a:srgbClr val="B5C224"/>
                </a:buClr>
                <a:buSzPct val="90000"/>
                <a:defRPr/>
              </a:pPr>
              <a:r>
                <a:rPr lang="es-ES" sz="1467" dirty="0">
                  <a:latin typeface="Calibri" pitchFamily="-106" charset="0"/>
                  <a:cs typeface="Arial" charset="0"/>
                </a:rPr>
                <a:t>Turquía, Unión Europea , EFTA.</a:t>
              </a:r>
            </a:p>
            <a:p>
              <a:pPr>
                <a:lnSpc>
                  <a:spcPct val="110000"/>
                </a:lnSpc>
                <a:buClr>
                  <a:srgbClr val="B5C224"/>
                </a:buClr>
                <a:buSzPct val="90000"/>
                <a:defRPr/>
              </a:pPr>
              <a:endParaRPr lang="es-ES" sz="1467" dirty="0">
                <a:latin typeface="Calibri" pitchFamily="-106" charset="0"/>
                <a:cs typeface="Arial" charset="0"/>
              </a:endParaRPr>
            </a:p>
            <a:p>
              <a:pPr>
                <a:lnSpc>
                  <a:spcPct val="110000"/>
                </a:lnSpc>
                <a:buClr>
                  <a:srgbClr val="B5C224"/>
                </a:buClr>
                <a:buSzPct val="90000"/>
                <a:defRPr/>
              </a:pPr>
              <a:r>
                <a:rPr lang="es-ES" sz="1467" dirty="0">
                  <a:latin typeface="Calibri" pitchFamily="-106" charset="0"/>
                  <a:cs typeface="Arial" charset="0"/>
                </a:rPr>
                <a:t> </a:t>
              </a:r>
            </a:p>
          </p:txBody>
        </p:sp>
        <p:sp>
          <p:nvSpPr>
            <p:cNvPr id="72719" name="17 CuadroTexto"/>
            <p:cNvSpPr txBox="1">
              <a:spLocks noChangeArrowheads="1"/>
            </p:cNvSpPr>
            <p:nvPr/>
          </p:nvSpPr>
          <p:spPr bwMode="auto">
            <a:xfrm>
              <a:off x="208293" y="5338021"/>
              <a:ext cx="1817736" cy="35757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110000"/>
                </a:lnSpc>
                <a:buClr>
                  <a:srgbClr val="B5C224"/>
                </a:buClr>
                <a:buSzPct val="90000"/>
                <a:defRPr/>
              </a:pPr>
              <a:r>
                <a:rPr lang="es-ES" sz="1867" b="1" dirty="0">
                  <a:latin typeface="Calibri" pitchFamily="-106" charset="0"/>
                  <a:cs typeface="Arial" charset="0"/>
                </a:rPr>
                <a:t>Asia y Oceanía</a:t>
              </a:r>
            </a:p>
          </p:txBody>
        </p:sp>
        <p:sp>
          <p:nvSpPr>
            <p:cNvPr id="72720" name="37 CuadroTexto"/>
            <p:cNvSpPr txBox="1">
              <a:spLocks noChangeArrowheads="1"/>
            </p:cNvSpPr>
            <p:nvPr/>
          </p:nvSpPr>
          <p:spPr bwMode="auto">
            <a:xfrm>
              <a:off x="3564114" y="5338020"/>
              <a:ext cx="1957562" cy="100989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110000"/>
                </a:lnSpc>
                <a:buClr>
                  <a:srgbClr val="B5C224"/>
                </a:buClr>
                <a:buSzPct val="90000"/>
                <a:defRPr/>
              </a:pPr>
              <a:r>
                <a:rPr lang="es-CO" sz="1867" dirty="0">
                  <a:latin typeface="Calibri" pitchFamily="-106" charset="0"/>
                  <a:cs typeface="Arial" charset="0"/>
                </a:rPr>
                <a:t> </a:t>
              </a:r>
              <a:r>
                <a:rPr lang="es-ES" sz="1867" b="1" dirty="0">
                  <a:latin typeface="Calibri" pitchFamily="-106" charset="0"/>
                  <a:cs typeface="Arial" charset="0"/>
                </a:rPr>
                <a:t>América Central</a:t>
              </a:r>
              <a:r>
                <a:rPr lang="es-CO" sz="1867" dirty="0">
                  <a:latin typeface="Calibri" pitchFamily="-106" charset="0"/>
                  <a:cs typeface="Arial" charset="0"/>
                </a:rPr>
                <a:t>  </a:t>
              </a:r>
            </a:p>
            <a:p>
              <a:pPr>
                <a:lnSpc>
                  <a:spcPct val="110000"/>
                </a:lnSpc>
                <a:buClr>
                  <a:srgbClr val="B5C224"/>
                </a:buClr>
                <a:buSzPct val="90000"/>
                <a:defRPr/>
              </a:pPr>
              <a:r>
                <a:rPr lang="es-CO" sz="1467" dirty="0">
                  <a:latin typeface="Calibri" pitchFamily="-106" charset="0"/>
                  <a:cs typeface="Arial" charset="0"/>
                </a:rPr>
                <a:t>Canadá, EE.UU, México, Cuba, Panamá, Colombia, Venezuela, Ecuador, Perú, Bolivia, Mercosur, Centroamérica.</a:t>
              </a:r>
              <a:endParaRPr lang="es-ES" sz="1467" b="1" dirty="0">
                <a:latin typeface="Calibri" pitchFamily="-106" charset="0"/>
                <a:cs typeface="Arial" charset="0"/>
              </a:endParaRPr>
            </a:p>
          </p:txBody>
        </p:sp>
      </p:grpSp>
      <p:sp>
        <p:nvSpPr>
          <p:cNvPr id="21" name="11 Rectángulo redondeado"/>
          <p:cNvSpPr/>
          <p:nvPr/>
        </p:nvSpPr>
        <p:spPr>
          <a:xfrm>
            <a:off x="334434" y="1796820"/>
            <a:ext cx="3141133" cy="566969"/>
          </a:xfrm>
          <a:prstGeom prst="roundRect">
            <a:avLst/>
          </a:prstGeom>
          <a:solidFill>
            <a:srgbClr val="404040">
              <a:alpha val="8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867" b="1" dirty="0">
                <a:solidFill>
                  <a:srgbClr val="FFFFFF"/>
                </a:solidFill>
                <a:cs typeface="Arial" pitchFamily="34" charset="0"/>
              </a:rPr>
              <a:t>62% de la </a:t>
            </a:r>
            <a:r>
              <a:rPr lang="es-CO" sz="1867" b="1" dirty="0">
                <a:solidFill>
                  <a:srgbClr val="FFFFFF"/>
                </a:solidFill>
                <a:cs typeface="Arial" pitchFamily="34" charset="0"/>
              </a:rPr>
              <a:t>Población</a:t>
            </a:r>
            <a:r>
              <a:rPr lang="en-US" sz="1867" b="1" dirty="0">
                <a:solidFill>
                  <a:srgbClr val="FFFFFF"/>
                </a:solidFill>
                <a:cs typeface="Arial" pitchFamily="34" charset="0"/>
              </a:rPr>
              <a:t> Mundial </a:t>
            </a:r>
            <a:endParaRPr lang="es-ES" sz="1867" b="1" dirty="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22" name="12 Rectángulo redondeado"/>
          <p:cNvSpPr/>
          <p:nvPr/>
        </p:nvSpPr>
        <p:spPr>
          <a:xfrm>
            <a:off x="334434" y="2781300"/>
            <a:ext cx="2785533" cy="360363"/>
          </a:xfrm>
          <a:prstGeom prst="roundRect">
            <a:avLst/>
          </a:prstGeom>
          <a:solidFill>
            <a:srgbClr val="404040">
              <a:alpha val="8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867" b="1">
                <a:solidFill>
                  <a:srgbClr val="FFFFFF"/>
                </a:solidFill>
                <a:cs typeface="Arial" pitchFamily="34" charset="0"/>
              </a:rPr>
              <a:t>86% del PIB Mundial</a:t>
            </a:r>
            <a:endParaRPr lang="es-ES" sz="1867" b="1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75785" name="25 Rectángulo"/>
          <p:cNvSpPr>
            <a:spLocks noChangeArrowheads="1"/>
          </p:cNvSpPr>
          <p:nvPr/>
        </p:nvSpPr>
        <p:spPr bwMode="auto">
          <a:xfrm>
            <a:off x="624418" y="5541235"/>
            <a:ext cx="3743391" cy="76963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CO" sz="1467" dirty="0"/>
              <a:t>Australia, Malasia, India, China, Japón, Corea del Sur, P-4 (Singapur, Nueva Zelanda y Brunei Darussalam) Vietnam.</a:t>
            </a:r>
          </a:p>
        </p:txBody>
      </p:sp>
      <p:sp>
        <p:nvSpPr>
          <p:cNvPr id="24" name="13 Rectángulo redondeado"/>
          <p:cNvSpPr/>
          <p:nvPr/>
        </p:nvSpPr>
        <p:spPr>
          <a:xfrm>
            <a:off x="5355167" y="4135439"/>
            <a:ext cx="3236384" cy="636587"/>
          </a:xfrm>
          <a:prstGeom prst="roundRect">
            <a:avLst/>
          </a:prstGeom>
          <a:solidFill>
            <a:srgbClr val="404040">
              <a:alpha val="8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867" b="1">
                <a:solidFill>
                  <a:srgbClr val="FFFFFF"/>
                </a:solidFill>
                <a:cs typeface="Arial" pitchFamily="34" charset="0"/>
              </a:rPr>
              <a:t>93% de nuestro mercado de exportaciones</a:t>
            </a:r>
            <a:endParaRPr lang="es-ES" sz="1867" b="1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25" name="13 Rectángulo redondeado"/>
          <p:cNvSpPr/>
          <p:nvPr/>
        </p:nvSpPr>
        <p:spPr>
          <a:xfrm>
            <a:off x="8688288" y="1028733"/>
            <a:ext cx="2986616" cy="1085851"/>
          </a:xfrm>
          <a:prstGeom prst="roundRect">
            <a:avLst/>
          </a:prstGeom>
          <a:solidFill>
            <a:srgbClr val="404040">
              <a:alpha val="8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867" b="1" dirty="0">
                <a:solidFill>
                  <a:srgbClr val="FFFFFF"/>
                </a:solidFill>
                <a:cs typeface="Arial" pitchFamily="34" charset="0"/>
              </a:rPr>
              <a:t>Un </a:t>
            </a:r>
            <a:r>
              <a:rPr lang="en-US" sz="1867" b="1" dirty="0" err="1">
                <a:solidFill>
                  <a:srgbClr val="FFFFFF"/>
                </a:solidFill>
                <a:cs typeface="Arial" pitchFamily="34" charset="0"/>
              </a:rPr>
              <a:t>país</a:t>
            </a:r>
            <a:r>
              <a:rPr lang="en-US" sz="1867" b="1" dirty="0">
                <a:solidFill>
                  <a:srgbClr val="FFFFFF"/>
                </a:solidFill>
                <a:cs typeface="Arial" pitchFamily="34" charset="0"/>
              </a:rPr>
              <a:t> </a:t>
            </a:r>
            <a:r>
              <a:rPr lang="en-US" sz="1867" b="1" dirty="0" err="1">
                <a:solidFill>
                  <a:srgbClr val="FFFFFF"/>
                </a:solidFill>
                <a:cs typeface="Arial" pitchFamily="34" charset="0"/>
              </a:rPr>
              <a:t>abierto</a:t>
            </a:r>
            <a:r>
              <a:rPr lang="en-US" sz="1867" b="1" dirty="0">
                <a:solidFill>
                  <a:srgbClr val="FFFFFF"/>
                </a:solidFill>
                <a:cs typeface="Arial" pitchFamily="34" charset="0"/>
              </a:rPr>
              <a:t> al </a:t>
            </a:r>
            <a:r>
              <a:rPr lang="en-US" sz="1867" b="1" dirty="0" err="1">
                <a:solidFill>
                  <a:srgbClr val="FFFFFF"/>
                </a:solidFill>
                <a:cs typeface="Arial" pitchFamily="34" charset="0"/>
              </a:rPr>
              <a:t>mundo</a:t>
            </a:r>
            <a:r>
              <a:rPr lang="en-US" sz="1867" b="1" dirty="0">
                <a:solidFill>
                  <a:srgbClr val="FFFFFF"/>
                </a:solidFill>
                <a:cs typeface="Arial" pitchFamily="34" charset="0"/>
              </a:rPr>
              <a:t>: 23 </a:t>
            </a:r>
            <a:r>
              <a:rPr lang="en-US" sz="1867" b="1" dirty="0" err="1">
                <a:solidFill>
                  <a:srgbClr val="FFFFFF"/>
                </a:solidFill>
                <a:cs typeface="Arial" pitchFamily="34" charset="0"/>
              </a:rPr>
              <a:t>acuerdos</a:t>
            </a:r>
            <a:r>
              <a:rPr lang="en-US" sz="1867" b="1" dirty="0">
                <a:solidFill>
                  <a:srgbClr val="FFFFFF"/>
                </a:solidFill>
                <a:cs typeface="Arial" pitchFamily="34" charset="0"/>
              </a:rPr>
              <a:t> </a:t>
            </a:r>
            <a:r>
              <a:rPr lang="en-US" sz="1867" b="1" dirty="0" err="1">
                <a:solidFill>
                  <a:srgbClr val="FFFFFF"/>
                </a:solidFill>
                <a:cs typeface="Arial" pitchFamily="34" charset="0"/>
              </a:rPr>
              <a:t>comerciales</a:t>
            </a:r>
            <a:r>
              <a:rPr lang="en-US" sz="1867" b="1" dirty="0">
                <a:solidFill>
                  <a:srgbClr val="FFFFFF"/>
                </a:solidFill>
                <a:cs typeface="Arial" pitchFamily="34" charset="0"/>
              </a:rPr>
              <a:t> </a:t>
            </a:r>
            <a:r>
              <a:rPr lang="en-US" sz="1867" b="1" dirty="0" err="1">
                <a:solidFill>
                  <a:srgbClr val="FFFFFF"/>
                </a:solidFill>
                <a:cs typeface="Arial" pitchFamily="34" charset="0"/>
              </a:rPr>
              <a:t>suscritos</a:t>
            </a:r>
            <a:r>
              <a:rPr lang="en-US" sz="1867" b="1" dirty="0">
                <a:solidFill>
                  <a:srgbClr val="FFFFFF"/>
                </a:solidFill>
                <a:cs typeface="Arial" pitchFamily="34" charset="0"/>
              </a:rPr>
              <a:t> con 61 </a:t>
            </a:r>
            <a:r>
              <a:rPr lang="en-US" sz="1867" b="1" dirty="0" err="1">
                <a:solidFill>
                  <a:srgbClr val="FFFFFF"/>
                </a:solidFill>
                <a:cs typeface="Arial" pitchFamily="34" charset="0"/>
              </a:rPr>
              <a:t>países</a:t>
            </a:r>
            <a:endParaRPr lang="en-US" sz="1867" b="1" dirty="0">
              <a:solidFill>
                <a:srgbClr val="FFFFFF"/>
              </a:solidFill>
              <a:cs typeface="Arial" pitchFamily="34" charset="0"/>
            </a:endParaRPr>
          </a:p>
        </p:txBody>
      </p:sp>
      <p:pic>
        <p:nvPicPr>
          <p:cNvPr id="17" name="9 Imagen" descr="logochile.png"/>
          <p:cNvPicPr>
            <a:picLocks noChangeAspect="1"/>
          </p:cNvPicPr>
          <p:nvPr/>
        </p:nvPicPr>
        <p:blipFill>
          <a:blip r:embed="rId4" cstate="print">
            <a:lum bright="-54000" contrast="-100000"/>
          </a:blip>
          <a:srcRect/>
          <a:stretch>
            <a:fillRect/>
          </a:stretch>
        </p:blipFill>
        <p:spPr bwMode="auto">
          <a:xfrm>
            <a:off x="9409628" y="3633327"/>
            <a:ext cx="1632181" cy="11386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3 Rectángulo"/>
          <p:cNvSpPr/>
          <p:nvPr/>
        </p:nvSpPr>
        <p:spPr>
          <a:xfrm>
            <a:off x="4367808" y="5984036"/>
            <a:ext cx="2390398" cy="2358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33" dirty="0"/>
              <a:t>*The European Free Trade Association (</a:t>
            </a:r>
            <a:r>
              <a:rPr lang="en-US" sz="933" b="1" dirty="0"/>
              <a:t>EFTA</a:t>
            </a:r>
            <a:r>
              <a:rPr lang="en-US" sz="933" dirty="0"/>
              <a:t>)</a:t>
            </a:r>
            <a:endParaRPr lang="es-CO" sz="933" dirty="0"/>
          </a:p>
        </p:txBody>
      </p:sp>
      <p:sp>
        <p:nvSpPr>
          <p:cNvPr id="5" name="4 Rectángulo"/>
          <p:cNvSpPr/>
          <p:nvPr/>
        </p:nvSpPr>
        <p:spPr>
          <a:xfrm>
            <a:off x="6558019" y="5445225"/>
            <a:ext cx="253596" cy="2565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67" dirty="0"/>
              <a:t>*</a:t>
            </a:r>
            <a:endParaRPr lang="es-CO" sz="2400" dirty="0"/>
          </a:p>
        </p:txBody>
      </p:sp>
    </p:spTree>
    <p:extLst>
      <p:ext uri="{BB962C8B-B14F-4D97-AF65-F5344CB8AC3E}">
        <p14:creationId xmlns:p14="http://schemas.microsoft.com/office/powerpoint/2010/main" val="1679014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CO" sz="3733" dirty="0">
                <a:solidFill>
                  <a:schemeClr val="accent5"/>
                </a:solidFill>
                <a:ea typeface="ヒラギノ角ゴ Pro W3" pitchFamily="-109" charset="-128"/>
              </a:rPr>
              <a:t>Objetivos y desafíos para los países miembros.</a:t>
            </a:r>
            <a:endParaRPr lang="es-CO" sz="3733" dirty="0">
              <a:solidFill>
                <a:schemeClr val="accent5"/>
              </a:solidFill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816864" y="1803400"/>
            <a:ext cx="10871200" cy="4601931"/>
          </a:xfrm>
        </p:spPr>
        <p:txBody>
          <a:bodyPr>
            <a:normAutofit fontScale="40000" lnSpcReduction="20000"/>
          </a:bodyPr>
          <a:lstStyle/>
          <a:p>
            <a:pPr marL="457189" indent="-457189">
              <a:buClr>
                <a:srgbClr val="FF6600"/>
              </a:buClr>
              <a:buSzPct val="80000"/>
              <a:buFont typeface="Wingdings" pitchFamily="2" charset="2"/>
              <a:buChar char="§"/>
            </a:pPr>
            <a:r>
              <a:rPr lang="es-CL" sz="6000" b="1" dirty="0">
                <a:solidFill>
                  <a:srgbClr val="E52B38"/>
                </a:solidFill>
              </a:rPr>
              <a:t>CONSTRUIR</a:t>
            </a:r>
            <a:r>
              <a:rPr lang="es-CL" sz="6000" dirty="0">
                <a:solidFill>
                  <a:srgbClr val="404040"/>
                </a:solidFill>
              </a:rPr>
              <a:t> </a:t>
            </a:r>
            <a:r>
              <a:rPr lang="es-CL" sz="5333" dirty="0">
                <a:solidFill>
                  <a:srgbClr val="404040"/>
                </a:solidFill>
              </a:rPr>
              <a:t>un sistema ambicioso, pragmático y flexible (abierto) a la integración</a:t>
            </a:r>
            <a:endParaRPr lang="es-CL" sz="6000" dirty="0">
              <a:solidFill>
                <a:srgbClr val="404040"/>
              </a:solidFill>
            </a:endParaRPr>
          </a:p>
          <a:p>
            <a:pPr marL="457189" indent="-457189">
              <a:buClr>
                <a:srgbClr val="FF6600"/>
              </a:buClr>
              <a:buSzPct val="80000"/>
              <a:buFont typeface="Wingdings" pitchFamily="2" charset="2"/>
              <a:buChar char="§"/>
            </a:pPr>
            <a:r>
              <a:rPr lang="es-CL" sz="6000" b="1" dirty="0">
                <a:solidFill>
                  <a:srgbClr val="E52B38"/>
                </a:solidFill>
              </a:rPr>
              <a:t>REFORZAR</a:t>
            </a:r>
            <a:r>
              <a:rPr lang="es-CL" sz="6000" dirty="0">
                <a:solidFill>
                  <a:srgbClr val="404040"/>
                </a:solidFill>
              </a:rPr>
              <a:t> </a:t>
            </a:r>
            <a:r>
              <a:rPr lang="es-CL" sz="5333" dirty="0">
                <a:solidFill>
                  <a:srgbClr val="404040"/>
                </a:solidFill>
              </a:rPr>
              <a:t>nuestro compromiso con el desarrollo de América Latina</a:t>
            </a:r>
            <a:endParaRPr lang="es-CL" sz="6000" dirty="0">
              <a:solidFill>
                <a:srgbClr val="404040"/>
              </a:solidFill>
            </a:endParaRPr>
          </a:p>
          <a:p>
            <a:pPr marL="457189" indent="-457189">
              <a:buClr>
                <a:srgbClr val="FF6600"/>
              </a:buClr>
              <a:buSzPct val="80000"/>
              <a:buFont typeface="Wingdings" pitchFamily="2" charset="2"/>
              <a:buChar char="§"/>
            </a:pPr>
            <a:r>
              <a:rPr lang="es-CL" sz="6000" b="1" dirty="0">
                <a:solidFill>
                  <a:srgbClr val="E52B38"/>
                </a:solidFill>
              </a:rPr>
              <a:t>IMPULSAR</a:t>
            </a:r>
            <a:r>
              <a:rPr lang="es-CL" sz="6000" dirty="0">
                <a:solidFill>
                  <a:srgbClr val="404040"/>
                </a:solidFill>
              </a:rPr>
              <a:t> </a:t>
            </a:r>
            <a:r>
              <a:rPr lang="es-CL" sz="5333" dirty="0">
                <a:solidFill>
                  <a:srgbClr val="404040"/>
                </a:solidFill>
              </a:rPr>
              <a:t>una mayor integración comercial en la región, lo que nos permite alcanzar una mayor competitividad en los mercados de terceros países, sobre todo en la región Asia - Pacífico (que actualmente produce el mayor desarrollo tecnológico)</a:t>
            </a:r>
          </a:p>
          <a:p>
            <a:pPr marL="457189" indent="-457189">
              <a:buClr>
                <a:srgbClr val="FF6600"/>
              </a:buClr>
              <a:buSzPct val="80000"/>
              <a:buFont typeface="Wingdings" pitchFamily="2" charset="2"/>
              <a:buChar char="§"/>
            </a:pPr>
            <a:r>
              <a:rPr lang="es-CL" sz="6000" b="1" dirty="0">
                <a:solidFill>
                  <a:srgbClr val="E52B38"/>
                </a:solidFill>
              </a:rPr>
              <a:t>ESTABLECER</a:t>
            </a:r>
            <a:r>
              <a:rPr lang="es-CL" sz="6000" dirty="0">
                <a:solidFill>
                  <a:srgbClr val="404040"/>
                </a:solidFill>
              </a:rPr>
              <a:t> </a:t>
            </a:r>
            <a:r>
              <a:rPr lang="es-CL" sz="5333" dirty="0">
                <a:solidFill>
                  <a:srgbClr val="404040"/>
                </a:solidFill>
              </a:rPr>
              <a:t>una relación comercial efectiva con la región de Asia - Pacífico y otras regiones</a:t>
            </a:r>
          </a:p>
          <a:p>
            <a:pPr marL="457189" indent="-457189">
              <a:buClr>
                <a:srgbClr val="FF6600"/>
              </a:buClr>
              <a:buSzPct val="80000"/>
              <a:buFont typeface="Wingdings" pitchFamily="2" charset="2"/>
              <a:buChar char="§"/>
            </a:pPr>
            <a:r>
              <a:rPr lang="es-CL" sz="6000" b="1" dirty="0">
                <a:solidFill>
                  <a:srgbClr val="E52B38"/>
                </a:solidFill>
              </a:rPr>
              <a:t>PROMOVER</a:t>
            </a:r>
            <a:r>
              <a:rPr lang="es-CL" sz="6000" b="1" dirty="0">
                <a:solidFill>
                  <a:srgbClr val="404040"/>
                </a:solidFill>
              </a:rPr>
              <a:t> </a:t>
            </a:r>
            <a:r>
              <a:rPr lang="es-CL" sz="5333" dirty="0">
                <a:solidFill>
                  <a:srgbClr val="404040"/>
                </a:solidFill>
              </a:rPr>
              <a:t>inversiones conjuntas en el extranjero</a:t>
            </a:r>
            <a:endParaRPr lang="es-CL" sz="6000" dirty="0">
              <a:solidFill>
                <a:srgbClr val="404040"/>
              </a:solidFill>
            </a:endParaRPr>
          </a:p>
          <a:p>
            <a:pPr marL="457189" indent="-457189">
              <a:buClr>
                <a:srgbClr val="FF6600"/>
              </a:buClr>
              <a:buSzPct val="80000"/>
              <a:buFont typeface="Wingdings" pitchFamily="2" charset="2"/>
              <a:buChar char="§"/>
            </a:pPr>
            <a:r>
              <a:rPr lang="es-CL" sz="6000" b="1" dirty="0">
                <a:solidFill>
                  <a:srgbClr val="E52B38"/>
                </a:solidFill>
              </a:rPr>
              <a:t>LOGRAR</a:t>
            </a:r>
            <a:r>
              <a:rPr lang="es-CL" sz="6000" dirty="0">
                <a:solidFill>
                  <a:srgbClr val="404040"/>
                </a:solidFill>
              </a:rPr>
              <a:t> </a:t>
            </a:r>
            <a:r>
              <a:rPr lang="es-CL" sz="5333" dirty="0">
                <a:solidFill>
                  <a:srgbClr val="404040"/>
                </a:solidFill>
              </a:rPr>
              <a:t>economías de escala y desarrollar cadenas de suministro más integradas en la región y el mundo</a:t>
            </a:r>
            <a:endParaRPr lang="es-CL" sz="6000" dirty="0">
              <a:solidFill>
                <a:srgbClr val="404040"/>
              </a:solidFill>
            </a:endParaRPr>
          </a:p>
          <a:p>
            <a:pPr marL="457189" indent="-457189">
              <a:buClr>
                <a:srgbClr val="FF6600"/>
              </a:buClr>
              <a:buSzPct val="80000"/>
              <a:buFont typeface="Wingdings" pitchFamily="2" charset="2"/>
              <a:buChar char="§"/>
            </a:pPr>
            <a:r>
              <a:rPr lang="es-CL" sz="6000" b="1" dirty="0">
                <a:solidFill>
                  <a:srgbClr val="E52B38"/>
                </a:solidFill>
              </a:rPr>
              <a:t>RESPONDER</a:t>
            </a:r>
            <a:r>
              <a:rPr lang="es-CL" sz="6000" dirty="0">
                <a:solidFill>
                  <a:srgbClr val="E52B38"/>
                </a:solidFill>
              </a:rPr>
              <a:t> </a:t>
            </a:r>
            <a:r>
              <a:rPr lang="es-CL" sz="5333" dirty="0">
                <a:solidFill>
                  <a:srgbClr val="404040"/>
                </a:solidFill>
              </a:rPr>
              <a:t>a las nuevas formas de organización de la producción mundial</a:t>
            </a:r>
            <a:endParaRPr lang="es-ES" sz="5333" dirty="0">
              <a:solidFill>
                <a:srgbClr val="404040"/>
              </a:solidFill>
            </a:endParaRPr>
          </a:p>
          <a:p>
            <a:endParaRPr lang="es-CO" dirty="0"/>
          </a:p>
        </p:txBody>
      </p:sp>
      <p:pic>
        <p:nvPicPr>
          <p:cNvPr id="7" name="9 Imagen" descr="logochile.png"/>
          <p:cNvPicPr>
            <a:picLocks noChangeAspect="1"/>
          </p:cNvPicPr>
          <p:nvPr/>
        </p:nvPicPr>
        <p:blipFill>
          <a:blip r:embed="rId2" cstate="print">
            <a:lum bright="-54000" contrast="-100000"/>
          </a:blip>
          <a:srcRect/>
          <a:stretch>
            <a:fillRect/>
          </a:stretch>
        </p:blipFill>
        <p:spPr bwMode="auto">
          <a:xfrm>
            <a:off x="10320470" y="0"/>
            <a:ext cx="1632181" cy="11386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51153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434</Words>
  <Application>Microsoft Office PowerPoint</Application>
  <PresentationFormat>Panorámica</PresentationFormat>
  <Paragraphs>44</Paragraphs>
  <Slides>5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Wingdings</vt:lpstr>
      <vt:lpstr>ヒラギノ角ゴ Pro W3</vt:lpstr>
      <vt:lpstr>Tema de Office</vt:lpstr>
      <vt:lpstr>Presentación de PowerPoint</vt:lpstr>
      <vt:lpstr>ECONOMIA Y COMERCIO EXTERIOR</vt:lpstr>
      <vt:lpstr>APERTURA COMERCIAL</vt:lpstr>
      <vt:lpstr>MAPA ACUERDOS COMERCIALES DE CHILE</vt:lpstr>
      <vt:lpstr>Objetivos y desafíos para los países miembros.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Carlos Muñoz</dc:creator>
  <cp:lastModifiedBy>Carlos Muñoz</cp:lastModifiedBy>
  <cp:revision>3</cp:revision>
  <dcterms:created xsi:type="dcterms:W3CDTF">2015-08-18T21:45:15Z</dcterms:created>
  <dcterms:modified xsi:type="dcterms:W3CDTF">2015-08-18T21:48:41Z</dcterms:modified>
</cp:coreProperties>
</file>