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5" r:id="rId3"/>
    <p:sldMasterId id="2147483690" r:id="rId4"/>
    <p:sldMasterId id="2147483705" r:id="rId5"/>
    <p:sldMasterId id="2147483720" r:id="rId6"/>
  </p:sldMasterIdLst>
  <p:notesMasterIdLst>
    <p:notesMasterId r:id="rId11"/>
  </p:notesMasterIdLst>
  <p:sldIdLst>
    <p:sldId id="271" r:id="rId7"/>
    <p:sldId id="275" r:id="rId8"/>
    <p:sldId id="276" r:id="rId9"/>
    <p:sldId id="272" r:id="rId10"/>
  </p:sldIdLst>
  <p:sldSz cx="9144000" cy="6858000" type="screen4x3"/>
  <p:notesSz cx="68580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05" autoAdjust="0"/>
    <p:restoredTop sz="49023" autoAdjust="0"/>
  </p:normalViewPr>
  <p:slideViewPr>
    <p:cSldViewPr snapToGrid="0" snapToObjects="1">
      <p:cViewPr>
        <p:scale>
          <a:sx n="70" d="100"/>
          <a:sy n="70" d="100"/>
        </p:scale>
        <p:origin x="-12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>
        <p:scale>
          <a:sx n="120" d="100"/>
          <a:sy n="120" d="100"/>
        </p:scale>
        <p:origin x="-1380" y="3840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4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674731567644947E-2"/>
          <c:y val="6.9993603206732397E-2"/>
          <c:w val="0.91050708661417323"/>
          <c:h val="0.69608345912485337"/>
        </c:manualLayout>
      </c:layout>
      <c:lineChart>
        <c:grouping val="standard"/>
        <c:varyColors val="0"/>
        <c:ser>
          <c:idx val="0"/>
          <c:order val="0"/>
          <c:tx>
            <c:strRef>
              <c:f>'[CELADE_activos vs pasivos.xls]Hoja2'!$D$2</c:f>
              <c:strCache>
                <c:ptCount val="1"/>
                <c:pt idx="0">
                  <c:v>Ratio</c:v>
                </c:pt>
              </c:strCache>
            </c:strRef>
          </c:tx>
          <c:spPr>
            <a:ln w="50800" cap="rnd">
              <a:round/>
            </a:ln>
          </c:spPr>
          <c:marker>
            <c:symbol val="none"/>
          </c:marker>
          <c:cat>
            <c:strRef>
              <c:f>'[CELADE_activos vs pasivos.xls]Hoja2'!$A$3:$A$23</c:f>
              <c:strCache>
                <c:ptCount val="21"/>
                <c:pt idx="0">
                  <c:v>         1960</c:v>
                </c:pt>
                <c:pt idx="1">
                  <c:v>         1965</c:v>
                </c:pt>
                <c:pt idx="2">
                  <c:v>         1970</c:v>
                </c:pt>
                <c:pt idx="3">
                  <c:v>         1975</c:v>
                </c:pt>
                <c:pt idx="4">
                  <c:v>         1980</c:v>
                </c:pt>
                <c:pt idx="5">
                  <c:v>         1985</c:v>
                </c:pt>
                <c:pt idx="6">
                  <c:v>         1990</c:v>
                </c:pt>
                <c:pt idx="7">
                  <c:v>         1995</c:v>
                </c:pt>
                <c:pt idx="8">
                  <c:v>         2000</c:v>
                </c:pt>
                <c:pt idx="9">
                  <c:v>         2005</c:v>
                </c:pt>
                <c:pt idx="10">
                  <c:v>         2010</c:v>
                </c:pt>
                <c:pt idx="11">
                  <c:v>         2015</c:v>
                </c:pt>
                <c:pt idx="12">
                  <c:v>         2020</c:v>
                </c:pt>
                <c:pt idx="13">
                  <c:v>         2025</c:v>
                </c:pt>
                <c:pt idx="14">
                  <c:v>         2030</c:v>
                </c:pt>
                <c:pt idx="15">
                  <c:v>         2035</c:v>
                </c:pt>
                <c:pt idx="16">
                  <c:v>         2040</c:v>
                </c:pt>
                <c:pt idx="17">
                  <c:v>         2045</c:v>
                </c:pt>
                <c:pt idx="18">
                  <c:v>         2050</c:v>
                </c:pt>
                <c:pt idx="19">
                  <c:v>         2055</c:v>
                </c:pt>
                <c:pt idx="20">
                  <c:v>         2060</c:v>
                </c:pt>
              </c:strCache>
            </c:strRef>
          </c:cat>
          <c:val>
            <c:numRef>
              <c:f>'[CELADE_activos vs pasivos.xls]Hoja2'!$D$3:$D$23</c:f>
              <c:numCache>
                <c:formatCode>0</c:formatCode>
                <c:ptCount val="21"/>
                <c:pt idx="0">
                  <c:v>11.488989948597313</c:v>
                </c:pt>
                <c:pt idx="1">
                  <c:v>10.604517804716835</c:v>
                </c:pt>
                <c:pt idx="2">
                  <c:v>10.034993656160548</c:v>
                </c:pt>
                <c:pt idx="3">
                  <c:v>9.7570022430152399</c:v>
                </c:pt>
                <c:pt idx="4">
                  <c:v>9.6008046578783812</c:v>
                </c:pt>
                <c:pt idx="5">
                  <c:v>9.7268701556564068</c:v>
                </c:pt>
                <c:pt idx="6">
                  <c:v>9.4947898669890094</c:v>
                </c:pt>
                <c:pt idx="7">
                  <c:v>9.1609629708376392</c:v>
                </c:pt>
                <c:pt idx="8">
                  <c:v>8.7963948254636648</c:v>
                </c:pt>
                <c:pt idx="9">
                  <c:v>8.3672258028652173</c:v>
                </c:pt>
                <c:pt idx="10">
                  <c:v>7.8323065612653693</c:v>
                </c:pt>
                <c:pt idx="11">
                  <c:v>7.0914015111727524</c:v>
                </c:pt>
                <c:pt idx="12">
                  <c:v>6.1920877666870453</c:v>
                </c:pt>
                <c:pt idx="13">
                  <c:v>5.3747842813827118</c:v>
                </c:pt>
                <c:pt idx="14">
                  <c:v>4.6003350087698118</c:v>
                </c:pt>
                <c:pt idx="15">
                  <c:v>3.9884393674849994</c:v>
                </c:pt>
                <c:pt idx="16">
                  <c:v>3.4822928648465137</c:v>
                </c:pt>
                <c:pt idx="17">
                  <c:v>3.0509701078163252</c:v>
                </c:pt>
                <c:pt idx="18">
                  <c:v>2.690775343062576</c:v>
                </c:pt>
                <c:pt idx="19">
                  <c:v>2.4074353499060943</c:v>
                </c:pt>
                <c:pt idx="20">
                  <c:v>2.1789140324626195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124096"/>
        <c:axId val="72273856"/>
      </c:lineChart>
      <c:catAx>
        <c:axId val="1571240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050"/>
            </a:pPr>
            <a:endParaRPr lang="es-ES"/>
          </a:p>
        </c:txPr>
        <c:crossAx val="72273856"/>
        <c:crosses val="autoZero"/>
        <c:auto val="1"/>
        <c:lblAlgn val="ctr"/>
        <c:lblOffset val="100"/>
        <c:noMultiLvlLbl val="0"/>
      </c:catAx>
      <c:valAx>
        <c:axId val="72273856"/>
        <c:scaling>
          <c:orientation val="minMax"/>
        </c:scaling>
        <c:delete val="0"/>
        <c:axPos val="l"/>
        <c:majorGridlines>
          <c:spPr>
            <a:ln>
              <a:solidFill>
                <a:sysClr val="window" lastClr="FFFFFF">
                  <a:lumMod val="65000"/>
                  <a:alpha val="51000"/>
                </a:sysClr>
              </a:solidFill>
            </a:ln>
          </c:spPr>
        </c:majorGridlines>
        <c:numFmt formatCode="0" sourceLinked="1"/>
        <c:majorTickMark val="out"/>
        <c:minorTickMark val="none"/>
        <c:tickLblPos val="nextTo"/>
        <c:crossAx val="157124096"/>
        <c:crosses val="autoZero"/>
        <c:crossBetween val="between"/>
      </c:valAx>
    </c:plotArea>
    <c:plotVisOnly val="1"/>
    <c:dispBlanksAs val="gap"/>
    <c:showDLblsOverMax val="0"/>
  </c:chart>
  <c:spPr>
    <a:solidFill>
      <a:sysClr val="window" lastClr="FFFFFF"/>
    </a:solidFill>
    <a:ln>
      <a:solidFill>
        <a:sysClr val="windowText" lastClr="000000"/>
      </a:solidFill>
    </a:ln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/>
              <a:t>2010</a:t>
            </a:r>
          </a:p>
        </c:rich>
      </c:tx>
      <c:layout/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21155839895013134"/>
                  <c:y val="6.1339676290463691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Deuda</a:t>
                    </a:r>
                    <a:r>
                      <a:rPr lang="en-US" baseline="0" dirty="0"/>
                      <a:t> </a:t>
                    </a:r>
                    <a:r>
                      <a:rPr lang="en-US" dirty="0" err="1"/>
                      <a:t>pública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35%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5286461067366569"/>
                  <c:y val="-0.2404906678331875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RF </a:t>
                    </a:r>
                    <a:r>
                      <a:rPr lang="en-US" dirty="0" err="1"/>
                      <a:t>privada</a:t>
                    </a:r>
                    <a:endParaRPr lang="en-US" dirty="0"/>
                  </a:p>
                  <a:p>
                    <a:r>
                      <a:rPr lang="en-US" dirty="0"/>
                      <a:t> local
</a:t>
                    </a:r>
                    <a:r>
                      <a:rPr lang="en-US" dirty="0" smtClean="0"/>
                      <a:t>10%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7917125984251975"/>
                  <c:y val="-0.2438921697287839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6.4263399699607633E-3"/>
                  <c:y val="-1.0692864236508403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20592016622922135"/>
                  <c:y val="5.9658792650918634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7.7229951981426792E-2"/>
                  <c:y val="0.1363497577029070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'[Gráfico en Microsoft PowerPoint]Hoja2'!$A$1:$A$6</c:f>
              <c:strCache>
                <c:ptCount val="6"/>
                <c:pt idx="0">
                  <c:v>Deuda pública</c:v>
                </c:pt>
                <c:pt idx="1">
                  <c:v>RF privada local</c:v>
                </c:pt>
                <c:pt idx="2">
                  <c:v>RV local</c:v>
                </c:pt>
                <c:pt idx="3">
                  <c:v>RF internacional</c:v>
                </c:pt>
                <c:pt idx="4">
                  <c:v>RV Internacional</c:v>
                </c:pt>
                <c:pt idx="5">
                  <c:v>Otros</c:v>
                </c:pt>
              </c:strCache>
            </c:strRef>
          </c:cat>
          <c:val>
            <c:numRef>
              <c:f>'[Gráfico en Microsoft PowerPoint]Hoja2'!$B$1:$B$6</c:f>
              <c:numCache>
                <c:formatCode>0%</c:formatCode>
                <c:ptCount val="6"/>
                <c:pt idx="0">
                  <c:v>0.35</c:v>
                </c:pt>
                <c:pt idx="1">
                  <c:v>0.1</c:v>
                </c:pt>
                <c:pt idx="2">
                  <c:v>0.25</c:v>
                </c:pt>
                <c:pt idx="3">
                  <c:v>0.01</c:v>
                </c:pt>
                <c:pt idx="4">
                  <c:v>0.24</c:v>
                </c:pt>
                <c:pt idx="5">
                  <c:v>0.05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17970581939656802"/>
                  <c:y val="0.12664132127158945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Deuda</a:t>
                    </a:r>
                    <a:r>
                      <a:rPr lang="en-US" dirty="0" smtClean="0"/>
                      <a:t> </a:t>
                    </a:r>
                    <a:r>
                      <a:rPr lang="en-US" dirty="0" err="1"/>
                      <a:t>pública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21%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9903947945733544"/>
                  <c:y val="-0.1914879270868323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3.9533454532423018E-2"/>
                  <c:y val="-0.2434251559144714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8670866141732284"/>
                  <c:y val="-0.19565726159230096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22536482939632543"/>
                  <c:y val="7.3547681539807522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Hoja1!$A$1:$A$5</c:f>
              <c:strCache>
                <c:ptCount val="5"/>
                <c:pt idx="0">
                  <c:v>Deuda pública</c:v>
                </c:pt>
                <c:pt idx="1">
                  <c:v>RF privada local</c:v>
                </c:pt>
                <c:pt idx="2">
                  <c:v>RV local</c:v>
                </c:pt>
                <c:pt idx="3">
                  <c:v>RF internacional</c:v>
                </c:pt>
                <c:pt idx="4">
                  <c:v>RV Internacional</c:v>
                </c:pt>
              </c:strCache>
            </c:strRef>
          </c:cat>
          <c:val>
            <c:numRef>
              <c:f>Hoja1!$B$1:$B$5</c:f>
              <c:numCache>
                <c:formatCode>0%</c:formatCode>
                <c:ptCount val="5"/>
                <c:pt idx="0">
                  <c:v>0.21</c:v>
                </c:pt>
                <c:pt idx="1">
                  <c:v>0.25</c:v>
                </c:pt>
                <c:pt idx="2">
                  <c:v>0.1</c:v>
                </c:pt>
                <c:pt idx="3">
                  <c:v>0.14000000000000001</c:v>
                </c:pt>
                <c:pt idx="4">
                  <c:v>0.3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sz="1100">
                <a:solidFill>
                  <a:schemeClr val="tx2">
                    <a:lumMod val="50000"/>
                  </a:schemeClr>
                </a:solidFill>
              </a:defRPr>
            </a:pPr>
            <a:r>
              <a:rPr lang="en-US" sz="1100" dirty="0" err="1" smtClean="0">
                <a:solidFill>
                  <a:schemeClr val="tx2">
                    <a:lumMod val="50000"/>
                  </a:schemeClr>
                </a:solidFill>
              </a:rPr>
              <a:t>Fondos</a:t>
            </a:r>
            <a:r>
              <a:rPr lang="en-US" sz="1100" dirty="0" smtClean="0">
                <a:solidFill>
                  <a:schemeClr val="tx2">
                    <a:lumMod val="50000"/>
                  </a:schemeClr>
                </a:solidFill>
              </a:rPr>
              <a:t> de</a:t>
            </a:r>
            <a:r>
              <a:rPr lang="en-US" sz="1100" baseline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100" baseline="0" dirty="0" err="1" smtClean="0">
                <a:solidFill>
                  <a:schemeClr val="tx2">
                    <a:lumMod val="50000"/>
                  </a:schemeClr>
                </a:solidFill>
              </a:rPr>
              <a:t>pensiones</a:t>
            </a:r>
            <a:r>
              <a:rPr lang="en-US" sz="1100" baseline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100" baseline="0" dirty="0" err="1" smtClean="0">
                <a:solidFill>
                  <a:schemeClr val="tx2">
                    <a:lumMod val="50000"/>
                  </a:schemeClr>
                </a:solidFill>
              </a:rPr>
              <a:t>administrados</a:t>
            </a:r>
            <a:endParaRPr lang="en-US" sz="1100" baseline="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defRPr sz="1100">
                <a:solidFill>
                  <a:schemeClr val="tx2">
                    <a:lumMod val="50000"/>
                  </a:schemeClr>
                </a:solidFill>
              </a:defRPr>
            </a:pPr>
            <a:r>
              <a:rPr lang="en-US" sz="1100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sz="1100" dirty="0" err="1" smtClean="0">
                <a:solidFill>
                  <a:schemeClr val="tx2">
                    <a:lumMod val="50000"/>
                  </a:schemeClr>
                </a:solidFill>
              </a:rPr>
              <a:t>Millones</a:t>
            </a:r>
            <a:r>
              <a:rPr lang="en-US" sz="1100" baseline="0" dirty="0" smtClean="0">
                <a:solidFill>
                  <a:schemeClr val="tx2">
                    <a:lumMod val="50000"/>
                  </a:schemeClr>
                </a:solidFill>
              </a:rPr>
              <a:t> USD)</a:t>
            </a:r>
            <a:endParaRPr lang="en-US" sz="1100" dirty="0">
              <a:solidFill>
                <a:schemeClr val="tx2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2919298156124237"/>
          <c:y val="6.832234906388863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868410095019599"/>
          <c:y val="0.15689884151852601"/>
          <c:w val="0.81532329900628997"/>
          <c:h val="0.733846916717830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AUM!$A$60</c:f>
              <c:strCache>
                <c:ptCount val="1"/>
                <c:pt idx="0">
                  <c:v>AUM </c:v>
                </c:pt>
              </c:strCache>
            </c:strRef>
          </c:tx>
          <c:spPr>
            <a:solidFill>
              <a:srgbClr val="002396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spPr>
              <a:ln w="28575" cmpd="sng">
                <a:solidFill>
                  <a:schemeClr val="accent1">
                    <a:lumMod val="60000"/>
                    <a:lumOff val="40000"/>
                  </a:schemeClr>
                </a:solidFill>
              </a:ln>
            </c:spPr>
            <c:trendlineType val="exp"/>
            <c:dispRSqr val="0"/>
            <c:dispEq val="0"/>
          </c:trendline>
          <c:cat>
            <c:numRef>
              <c:f>AUM!$B$61:$K$61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AUM!$B$19:$K$19</c:f>
              <c:numCache>
                <c:formatCode>_-* #,##0_-;\-* #,##0_-;_-* "-"??_-;_-@_-</c:formatCode>
                <c:ptCount val="10"/>
                <c:pt idx="0">
                  <c:v>74756.47</c:v>
                </c:pt>
                <c:pt idx="1">
                  <c:v>88631.78</c:v>
                </c:pt>
                <c:pt idx="2">
                  <c:v>111037</c:v>
                </c:pt>
                <c:pt idx="3">
                  <c:v>74312.7</c:v>
                </c:pt>
                <c:pt idx="4">
                  <c:v>118052.78</c:v>
                </c:pt>
                <c:pt idx="5">
                  <c:v>148437</c:v>
                </c:pt>
                <c:pt idx="6">
                  <c:v>134962.259808998</c:v>
                </c:pt>
                <c:pt idx="7">
                  <c:v>162016.61930631011</c:v>
                </c:pt>
                <c:pt idx="8">
                  <c:v>162987.98113639801</c:v>
                </c:pt>
                <c:pt idx="9">
                  <c:v>165431.55026507299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177920"/>
        <c:axId val="119136256"/>
      </c:barChart>
      <c:catAx>
        <c:axId val="140177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9136256"/>
        <c:crosses val="autoZero"/>
        <c:auto val="1"/>
        <c:lblAlgn val="ctr"/>
        <c:lblOffset val="100"/>
        <c:noMultiLvlLbl val="0"/>
      </c:catAx>
      <c:valAx>
        <c:axId val="119136256"/>
        <c:scaling>
          <c:orientation val="minMax"/>
        </c:scaling>
        <c:delete val="0"/>
        <c:axPos val="l"/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s-ES"/>
          </a:p>
        </c:txPr>
        <c:crossAx val="1401779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solidFill>
                  <a:srgbClr val="10253F"/>
                </a:solidFill>
              </a:defRPr>
            </a:pPr>
            <a:r>
              <a:rPr lang="es-ES" sz="1100" dirty="0" smtClean="0">
                <a:solidFill>
                  <a:srgbClr val="10253F"/>
                </a:solidFill>
              </a:rPr>
              <a:t>Fondos de pensiones administrados</a:t>
            </a:r>
          </a:p>
          <a:p>
            <a:pPr>
              <a:defRPr sz="1100">
                <a:solidFill>
                  <a:srgbClr val="10253F"/>
                </a:solidFill>
              </a:defRPr>
            </a:pPr>
            <a:r>
              <a:rPr lang="es-ES" sz="1100" dirty="0" smtClean="0">
                <a:solidFill>
                  <a:srgbClr val="10253F"/>
                </a:solidFill>
              </a:rPr>
              <a:t>(Millones USD)</a:t>
            </a:r>
          </a:p>
        </c:rich>
      </c:tx>
      <c:layout>
        <c:manualLayout>
          <c:xMode val="edge"/>
          <c:yMode val="edge"/>
          <c:x val="0.2921798316502876"/>
          <c:y val="0.1079515832898882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509492563429601"/>
          <c:y val="0.14306600518537399"/>
          <c:w val="0.77168022747156595"/>
          <c:h val="0.745335807034706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AUM!$A$60</c:f>
              <c:strCache>
                <c:ptCount val="1"/>
                <c:pt idx="0">
                  <c:v>AUM </c:v>
                </c:pt>
              </c:strCache>
            </c:strRef>
          </c:tx>
          <c:spPr>
            <a:solidFill>
              <a:srgbClr val="B60C1A"/>
            </a:solidFill>
          </c:spPr>
          <c:invertIfNegative val="0"/>
          <c:dLbls>
            <c:dLbl>
              <c:idx val="0"/>
              <c:layout>
                <c:manualLayout>
                  <c:x val="-2.5462668816040001E-17"/>
                  <c:y val="3.2476487684996301E-2"/>
                </c:manualLayout>
              </c:layout>
              <c:spPr/>
              <c:txPr>
                <a:bodyPr rot="-5400000" vert="horz"/>
                <a:lstStyle/>
                <a:p>
                  <a:pPr>
                    <a:defRPr b="1">
                      <a:solidFill>
                        <a:srgbClr val="000000"/>
                      </a:solidFill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777777777777801E-3"/>
                  <c:y val="3.2044545975702797E-2"/>
                </c:manualLayout>
              </c:layout>
              <c:spPr/>
              <c:txPr>
                <a:bodyPr rot="-5400000" vert="horz"/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b="1">
                    <a:solidFill>
                      <a:srgbClr val="FFFFFF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spPr>
              <a:ln w="28575" cmpd="sng">
                <a:solidFill>
                  <a:schemeClr val="accent2">
                    <a:lumMod val="60000"/>
                    <a:lumOff val="40000"/>
                  </a:schemeClr>
                </a:solidFill>
              </a:ln>
            </c:spPr>
            <c:trendlineType val="exp"/>
            <c:dispRSqr val="0"/>
            <c:dispEq val="0"/>
          </c:trendline>
          <c:cat>
            <c:numRef>
              <c:f>AUM!$B$61:$K$61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AUM!$B$17:$K$17</c:f>
              <c:numCache>
                <c:formatCode>_-* #,##0_-;\-* #,##0_-;_-* "-"??_-;_-@_-</c:formatCode>
                <c:ptCount val="10"/>
                <c:pt idx="0">
                  <c:v>16018.531000000001</c:v>
                </c:pt>
                <c:pt idx="1">
                  <c:v>19347.174999999999</c:v>
                </c:pt>
                <c:pt idx="2">
                  <c:v>25372.37</c:v>
                </c:pt>
                <c:pt idx="3">
                  <c:v>26020.408166630132</c:v>
                </c:pt>
                <c:pt idx="4">
                  <c:v>39084.458701809483</c:v>
                </c:pt>
                <c:pt idx="5">
                  <c:v>51672.317714235403</c:v>
                </c:pt>
                <c:pt idx="6">
                  <c:v>53419.542904000198</c:v>
                </c:pt>
                <c:pt idx="7">
                  <c:v>71205.543977452442</c:v>
                </c:pt>
                <c:pt idx="8">
                  <c:v>68562.801949565386</c:v>
                </c:pt>
                <c:pt idx="9">
                  <c:v>68715.804103749004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0180992"/>
        <c:axId val="119141440"/>
      </c:barChart>
      <c:catAx>
        <c:axId val="140180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9141440"/>
        <c:crosses val="autoZero"/>
        <c:auto val="1"/>
        <c:lblAlgn val="ctr"/>
        <c:lblOffset val="100"/>
        <c:noMultiLvlLbl val="0"/>
      </c:catAx>
      <c:valAx>
        <c:axId val="119141440"/>
        <c:scaling>
          <c:orientation val="minMax"/>
        </c:scaling>
        <c:delete val="0"/>
        <c:axPos val="l"/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s-ES"/>
          </a:p>
        </c:txPr>
        <c:crossAx val="1401809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0.17785</cdr:x>
      <cdr:y>0.30636</cdr:y>
    </cdr:from>
    <cdr:to>
      <cdr:x>0.2877</cdr:x>
      <cdr:y>0.52322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364545" y="845314"/>
          <a:ext cx="842838" cy="5983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000" b="1" u="sng" dirty="0" smtClean="0">
              <a:solidFill>
                <a:srgbClr val="002060"/>
              </a:solidFill>
            </a:rPr>
            <a:t>1980</a:t>
          </a:r>
        </a:p>
        <a:p xmlns:a="http://schemas.openxmlformats.org/drawingml/2006/main">
          <a:r>
            <a:rPr lang="en-US" sz="1000" b="1" dirty="0" smtClean="0">
              <a:solidFill>
                <a:srgbClr val="002060"/>
              </a:solidFill>
            </a:rPr>
            <a:t>10:1</a:t>
          </a:r>
          <a:r>
            <a:rPr lang="en-US" dirty="0" smtClean="0"/>
            <a:t> </a:t>
          </a:r>
          <a:r>
            <a:rPr lang="en-US" sz="900" dirty="0" err="1" smtClean="0">
              <a:solidFill>
                <a:srgbClr val="002060"/>
              </a:solidFill>
            </a:rPr>
            <a:t>activos</a:t>
          </a:r>
          <a:r>
            <a:rPr lang="en-US" sz="900" dirty="0" smtClean="0">
              <a:solidFill>
                <a:srgbClr val="002060"/>
              </a:solidFill>
            </a:rPr>
            <a:t> </a:t>
          </a:r>
          <a:r>
            <a:rPr lang="en-US" sz="900" dirty="0" err="1" smtClean="0">
              <a:solidFill>
                <a:srgbClr val="002060"/>
              </a:solidFill>
            </a:rPr>
            <a:t>por</a:t>
          </a:r>
          <a:r>
            <a:rPr lang="en-US" sz="900" dirty="0" smtClean="0">
              <a:solidFill>
                <a:srgbClr val="002060"/>
              </a:solidFill>
            </a:rPr>
            <a:t> c/</a:t>
          </a:r>
          <a:r>
            <a:rPr lang="en-US" sz="900" dirty="0" err="1" smtClean="0">
              <a:solidFill>
                <a:srgbClr val="002060"/>
              </a:solidFill>
            </a:rPr>
            <a:t>pasivo</a:t>
          </a:r>
          <a:endParaRPr lang="es-ES" sz="90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0.53376</cdr:x>
      <cdr:y>0.15169</cdr:y>
    </cdr:from>
    <cdr:to>
      <cdr:x>0.64361</cdr:x>
      <cdr:y>0.36854</cdr:y>
    </cdr:to>
    <cdr:sp macro="" textlink="">
      <cdr:nvSpPr>
        <cdr:cNvPr id="3" name="1 CuadroTexto"/>
        <cdr:cNvSpPr txBox="1"/>
      </cdr:nvSpPr>
      <cdr:spPr>
        <a:xfrm xmlns:a="http://schemas.openxmlformats.org/drawingml/2006/main">
          <a:off x="3896510" y="418533"/>
          <a:ext cx="801920" cy="5983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b="1" u="sng" dirty="0" smtClean="0">
              <a:solidFill>
                <a:srgbClr val="002060"/>
              </a:solidFill>
            </a:rPr>
            <a:t>2010</a:t>
          </a:r>
        </a:p>
        <a:p xmlns:a="http://schemas.openxmlformats.org/drawingml/2006/main">
          <a:r>
            <a:rPr lang="en-US" sz="1000" b="1" dirty="0">
              <a:solidFill>
                <a:srgbClr val="002060"/>
              </a:solidFill>
            </a:rPr>
            <a:t>8</a:t>
          </a:r>
          <a:r>
            <a:rPr lang="en-US" sz="1000" b="1" dirty="0" smtClean="0">
              <a:solidFill>
                <a:srgbClr val="002060"/>
              </a:solidFill>
            </a:rPr>
            <a:t>:1</a:t>
          </a:r>
          <a:r>
            <a:rPr lang="en-US" dirty="0" smtClean="0"/>
            <a:t> </a:t>
          </a:r>
          <a:r>
            <a:rPr lang="en-US" sz="900" dirty="0" err="1" smtClean="0">
              <a:solidFill>
                <a:srgbClr val="002060"/>
              </a:solidFill>
            </a:rPr>
            <a:t>activos</a:t>
          </a:r>
          <a:r>
            <a:rPr lang="en-US" sz="900" dirty="0" smtClean="0">
              <a:solidFill>
                <a:srgbClr val="002060"/>
              </a:solidFill>
            </a:rPr>
            <a:t> </a:t>
          </a:r>
          <a:r>
            <a:rPr lang="en-US" sz="900" dirty="0" err="1" smtClean="0">
              <a:solidFill>
                <a:srgbClr val="002060"/>
              </a:solidFill>
            </a:rPr>
            <a:t>por</a:t>
          </a:r>
          <a:r>
            <a:rPr lang="en-US" sz="900" dirty="0" smtClean="0">
              <a:solidFill>
                <a:srgbClr val="002060"/>
              </a:solidFill>
            </a:rPr>
            <a:t> c/</a:t>
          </a:r>
          <a:r>
            <a:rPr lang="en-US" sz="900" dirty="0" err="1" smtClean="0">
              <a:solidFill>
                <a:srgbClr val="002060"/>
              </a:solidFill>
            </a:rPr>
            <a:t>pasivo</a:t>
          </a:r>
          <a:endParaRPr lang="es-ES" sz="90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0.79992</cdr:x>
      <cdr:y>0.39238</cdr:y>
    </cdr:from>
    <cdr:to>
      <cdr:x>0.90977</cdr:x>
      <cdr:y>0.60923</cdr:y>
    </cdr:to>
    <cdr:sp macro="" textlink="">
      <cdr:nvSpPr>
        <cdr:cNvPr id="4" name="1 CuadroTexto"/>
        <cdr:cNvSpPr txBox="1"/>
      </cdr:nvSpPr>
      <cdr:spPr>
        <a:xfrm xmlns:a="http://schemas.openxmlformats.org/drawingml/2006/main">
          <a:off x="5839544" y="1082644"/>
          <a:ext cx="801919" cy="5983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b="1" u="sng" dirty="0" smtClean="0">
              <a:solidFill>
                <a:srgbClr val="002060"/>
              </a:solidFill>
            </a:rPr>
            <a:t>2050</a:t>
          </a:r>
        </a:p>
        <a:p xmlns:a="http://schemas.openxmlformats.org/drawingml/2006/main">
          <a:r>
            <a:rPr lang="en-US" sz="1000" b="1" dirty="0">
              <a:solidFill>
                <a:srgbClr val="002060"/>
              </a:solidFill>
            </a:rPr>
            <a:t>3</a:t>
          </a:r>
          <a:r>
            <a:rPr lang="en-US" sz="1000" b="1" dirty="0" smtClean="0">
              <a:solidFill>
                <a:srgbClr val="002060"/>
              </a:solidFill>
            </a:rPr>
            <a:t>:1</a:t>
          </a:r>
          <a:r>
            <a:rPr lang="en-US" dirty="0" smtClean="0"/>
            <a:t> </a:t>
          </a:r>
          <a:r>
            <a:rPr lang="en-US" sz="900" dirty="0" err="1" smtClean="0">
              <a:solidFill>
                <a:srgbClr val="002060"/>
              </a:solidFill>
            </a:rPr>
            <a:t>activos</a:t>
          </a:r>
          <a:r>
            <a:rPr lang="en-US" sz="900" dirty="0" smtClean="0">
              <a:solidFill>
                <a:srgbClr val="002060"/>
              </a:solidFill>
            </a:rPr>
            <a:t> </a:t>
          </a:r>
          <a:r>
            <a:rPr lang="en-US" sz="900" dirty="0" err="1" smtClean="0">
              <a:solidFill>
                <a:srgbClr val="002060"/>
              </a:solidFill>
            </a:rPr>
            <a:t>por</a:t>
          </a:r>
          <a:r>
            <a:rPr lang="en-US" sz="900" dirty="0" smtClean="0">
              <a:solidFill>
                <a:srgbClr val="002060"/>
              </a:solidFill>
            </a:rPr>
            <a:t> c/</a:t>
          </a:r>
          <a:r>
            <a:rPr lang="en-US" sz="900" dirty="0" err="1" smtClean="0">
              <a:solidFill>
                <a:srgbClr val="002060"/>
              </a:solidFill>
            </a:rPr>
            <a:t>pasivo</a:t>
          </a:r>
          <a:endParaRPr lang="es-ES" sz="900" dirty="0">
            <a:solidFill>
              <a:srgbClr val="00206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0C2D9-AAE1-AF4B-AC06-50E9CDA66A58}" type="datetimeFigureOut">
              <a:rPr lang="es-ES" smtClean="0"/>
              <a:pPr/>
              <a:t>17/08/2015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F2248-BBD3-B747-87CB-382BE5B1C97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6797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5752" y="4415790"/>
            <a:ext cx="6535271" cy="418338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 sz="105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278295" y="4415790"/>
            <a:ext cx="6202017" cy="3980787"/>
          </a:xfrm>
        </p:spPr>
        <p:txBody>
          <a:bodyPr/>
          <a:lstStyle/>
          <a:p>
            <a:pPr lvl="0"/>
            <a:endParaRPr lang="es-CL" sz="1050" kern="1200" dirty="0" smtClean="0">
              <a:solidFill>
                <a:schemeClr val="tx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C0948-1766-4A54-8110-308432901A22}" type="slidenum">
              <a:rPr lang="es-ES" smtClean="0">
                <a:solidFill>
                  <a:prstClr val="black"/>
                </a:solidFill>
              </a:rPr>
              <a:pPr/>
              <a:t>2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290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135172" y="4277803"/>
            <a:ext cx="6575729" cy="3792771"/>
          </a:xfrm>
        </p:spPr>
        <p:txBody>
          <a:bodyPr/>
          <a:lstStyle/>
          <a:p>
            <a:endParaRPr lang="es-ES" sz="1000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C0948-1766-4A54-8110-308432901A22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20290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just">
              <a:lnSpc>
                <a:spcPct val="150000"/>
              </a:lnSpc>
              <a:spcAft>
                <a:spcPts val="1200"/>
              </a:spcAft>
              <a:buFont typeface="Symbol"/>
              <a:buChar char=""/>
            </a:pPr>
            <a:endParaRPr lang="es-CL" sz="1200" dirty="0" smtClean="0">
              <a:solidFill>
                <a:schemeClr val="tx1"/>
              </a:solidFill>
              <a:effectLst/>
              <a:latin typeface="Arial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20290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CA0A3-C32C-BB4A-A110-6BA8CD31DA7A}" type="datetimeFigureOut">
              <a:rPr lang="es-ES" smtClean="0"/>
              <a:pPr/>
              <a:t>17/08/2015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727C-D7DD-2C47-9EB4-6BB96C7A1C7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6366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CA0A3-C32C-BB4A-A110-6BA8CD31DA7A}" type="datetimeFigureOut">
              <a:rPr lang="es-ES" smtClean="0"/>
              <a:pPr/>
              <a:t>17/08/2015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727C-D7DD-2C47-9EB4-6BB96C7A1C7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9850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CA0A3-C32C-BB4A-A110-6BA8CD31DA7A}" type="datetimeFigureOut">
              <a:rPr lang="es-ES" smtClean="0"/>
              <a:pPr/>
              <a:t>17/08/2015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727C-D7DD-2C47-9EB4-6BB96C7A1C7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7245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4D4D0-A41E-1048-8A8C-0367E583CA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17/08/2015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0C25-A1B4-6944-AC0F-19765EBFA55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58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7A76-DEAC-D641-9BE4-20ABB8C6F6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17/08/2015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0C25-A1B4-6944-AC0F-19765EBFA55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311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BC88-63F9-644E-B272-38274BB065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17/08/2015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0C25-A1B4-6944-AC0F-19765EBFA55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526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E8B7B-2B72-ED41-8637-2F3FF6A90F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17/08/2015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0C25-A1B4-6944-AC0F-19765EBFA55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612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A65A-A9F5-DA45-B9DB-E83A2DC06E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17/08/2015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0C25-A1B4-6944-AC0F-19765EBFA55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078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E293E-6B85-B34A-9D86-71A192750A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17/08/2015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0C25-A1B4-6944-AC0F-19765EBFA55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716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562F-8B09-A842-8916-D4EF51123C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17/08/2015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0C25-A1B4-6944-AC0F-19765EBFA55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002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98C1-0F3A-9246-AFD3-27288F88201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17/08/2015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0C25-A1B4-6944-AC0F-19765EBFA55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05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CA0A3-C32C-BB4A-A110-6BA8CD31DA7A}" type="datetimeFigureOut">
              <a:rPr lang="es-ES" smtClean="0"/>
              <a:pPr/>
              <a:t>17/08/2015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727C-D7DD-2C47-9EB4-6BB96C7A1C7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6625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998A-BAA4-DD4A-83B6-B6B55F7ECD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17/08/2015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0C25-A1B4-6944-AC0F-19765EBFA55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88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12E3-2850-5D4E-AE3C-7D162A4088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17/08/2015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0C25-A1B4-6944-AC0F-19765EBFA55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12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6A88-2BD2-3F40-9E83-36251DA836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17/08/2015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0C25-A1B4-6944-AC0F-19765EBFA55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121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/>
          <a:srcRect l="52001" t="3489" b="4227"/>
          <a:stretch/>
        </p:blipFill>
        <p:spPr>
          <a:xfrm>
            <a:off x="5341" y="3048"/>
            <a:ext cx="9213054" cy="685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173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4" name="3 Rectángulo"/>
          <p:cNvSpPr/>
          <p:nvPr userDrawn="1"/>
        </p:nvSpPr>
        <p:spPr bwMode="auto">
          <a:xfrm>
            <a:off x="0" y="5704764"/>
            <a:ext cx="1801504" cy="113958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sz="2400" smtClean="0">
              <a:solidFill>
                <a:prstClr val="black"/>
              </a:solidFill>
              <a:latin typeface="Arial" charset="0"/>
              <a:ea typeface="ＭＳ Ｐゴシック" pitchFamily="-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56718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6523" y="237392"/>
            <a:ext cx="7121769" cy="641412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E1BAB-47E8-A741-AB06-579A9E5422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17/08/2015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7767-184C-5240-AE6A-F94B0406A43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3269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4D4D0-A41E-1048-8A8C-0367E583CA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17/08/2015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0C25-A1B4-6944-AC0F-19765EBFA55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732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7A76-DEAC-D641-9BE4-20ABB8C6F6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17/08/2015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0C25-A1B4-6944-AC0F-19765EBFA55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034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BC88-63F9-644E-B272-38274BB065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17/08/2015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0C25-A1B4-6944-AC0F-19765EBFA55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028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E8B7B-2B72-ED41-8637-2F3FF6A90F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17/08/2015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0C25-A1B4-6944-AC0F-19765EBFA55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798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CA0A3-C32C-BB4A-A110-6BA8CD31DA7A}" type="datetimeFigureOut">
              <a:rPr lang="es-ES" smtClean="0"/>
              <a:pPr/>
              <a:t>17/08/2015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727C-D7DD-2C47-9EB4-6BB96C7A1C7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19305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A65A-A9F5-DA45-B9DB-E83A2DC06E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17/08/2015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0C25-A1B4-6944-AC0F-19765EBFA55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10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E293E-6B85-B34A-9D86-71A192750A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17/08/2015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0C25-A1B4-6944-AC0F-19765EBFA55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614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562F-8B09-A842-8916-D4EF51123C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17/08/2015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0C25-A1B4-6944-AC0F-19765EBFA55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365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98C1-0F3A-9246-AFD3-27288F88201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17/08/2015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0C25-A1B4-6944-AC0F-19765EBFA55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2534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998A-BAA4-DD4A-83B6-B6B55F7ECD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17/08/2015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0C25-A1B4-6944-AC0F-19765EBFA55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251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12E3-2850-5D4E-AE3C-7D162A4088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17/08/2015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0C25-A1B4-6944-AC0F-19765EBFA55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538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6A88-2BD2-3F40-9E83-36251DA836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17/08/2015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0C25-A1B4-6944-AC0F-19765EBFA55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547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/>
          <a:srcRect l="52001" t="3489" b="4227"/>
          <a:stretch/>
        </p:blipFill>
        <p:spPr>
          <a:xfrm>
            <a:off x="5341" y="3048"/>
            <a:ext cx="9213054" cy="685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28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4" name="3 Rectángulo"/>
          <p:cNvSpPr/>
          <p:nvPr userDrawn="1"/>
        </p:nvSpPr>
        <p:spPr bwMode="auto">
          <a:xfrm>
            <a:off x="0" y="5704764"/>
            <a:ext cx="1801504" cy="113958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sz="2400" smtClean="0">
              <a:solidFill>
                <a:prstClr val="black"/>
              </a:solidFill>
              <a:latin typeface="Arial" charset="0"/>
              <a:ea typeface="ＭＳ Ｐゴシック" pitchFamily="-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00401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6523" y="237392"/>
            <a:ext cx="7121769" cy="641412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E1BAB-47E8-A741-AB06-579A9E5422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17/08/2015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7767-184C-5240-AE6A-F94B0406A43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90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CA0A3-C32C-BB4A-A110-6BA8CD31DA7A}" type="datetimeFigureOut">
              <a:rPr lang="es-ES" smtClean="0"/>
              <a:pPr/>
              <a:t>17/08/2015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727C-D7DD-2C47-9EB4-6BB96C7A1C7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1988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4D4D0-A41E-1048-8A8C-0367E583CA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17/08/2015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0C25-A1B4-6944-AC0F-19765EBFA55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98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7A76-DEAC-D641-9BE4-20ABB8C6F6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17/08/2015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0C25-A1B4-6944-AC0F-19765EBFA55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243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BC88-63F9-644E-B272-38274BB065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17/08/2015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0C25-A1B4-6944-AC0F-19765EBFA55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273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E8B7B-2B72-ED41-8637-2F3FF6A90F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17/08/2015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0C25-A1B4-6944-AC0F-19765EBFA55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001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A65A-A9F5-DA45-B9DB-E83A2DC06E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17/08/2015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0C25-A1B4-6944-AC0F-19765EBFA55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773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E293E-6B85-B34A-9D86-71A192750A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17/08/2015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0C25-A1B4-6944-AC0F-19765EBFA55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659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562F-8B09-A842-8916-D4EF51123C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17/08/2015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0C25-A1B4-6944-AC0F-19765EBFA55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71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98C1-0F3A-9246-AFD3-27288F88201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17/08/2015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0C25-A1B4-6944-AC0F-19765EBFA55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8402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998A-BAA4-DD4A-83B6-B6B55F7ECD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17/08/2015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0C25-A1B4-6944-AC0F-19765EBFA55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066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12E3-2850-5D4E-AE3C-7D162A4088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17/08/2015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0C25-A1B4-6944-AC0F-19765EBFA55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41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CA0A3-C32C-BB4A-A110-6BA8CD31DA7A}" type="datetimeFigureOut">
              <a:rPr lang="es-ES" smtClean="0"/>
              <a:pPr/>
              <a:t>17/08/2015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727C-D7DD-2C47-9EB4-6BB96C7A1C7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52727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6A88-2BD2-3F40-9E83-36251DA836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17/08/2015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0C25-A1B4-6944-AC0F-19765EBFA55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231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/>
          <a:srcRect l="52001" t="3489" b="4227"/>
          <a:stretch/>
        </p:blipFill>
        <p:spPr>
          <a:xfrm>
            <a:off x="5341" y="3048"/>
            <a:ext cx="9213054" cy="685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94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4" name="3 Rectángulo"/>
          <p:cNvSpPr/>
          <p:nvPr userDrawn="1"/>
        </p:nvSpPr>
        <p:spPr bwMode="auto">
          <a:xfrm>
            <a:off x="0" y="5704764"/>
            <a:ext cx="1801504" cy="113958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sz="2400" smtClean="0">
              <a:solidFill>
                <a:prstClr val="black"/>
              </a:solidFill>
              <a:latin typeface="Arial" charset="0"/>
              <a:ea typeface="ＭＳ Ｐゴシック" pitchFamily="-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75805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6523" y="237392"/>
            <a:ext cx="7121769" cy="641412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E1BAB-47E8-A741-AB06-579A9E5422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17/08/2015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7767-184C-5240-AE6A-F94B0406A43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987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4D4D0-A41E-1048-8A8C-0367E583CA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17/08/2015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0C25-A1B4-6944-AC0F-19765EBFA55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944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7A76-DEAC-D641-9BE4-20ABB8C6F6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17/08/2015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0C25-A1B4-6944-AC0F-19765EBFA55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05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BC88-63F9-644E-B272-38274BB065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17/08/2015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0C25-A1B4-6944-AC0F-19765EBFA55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68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E8B7B-2B72-ED41-8637-2F3FF6A90F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17/08/2015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0C25-A1B4-6944-AC0F-19765EBFA55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463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A65A-A9F5-DA45-B9DB-E83A2DC06E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17/08/2015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0C25-A1B4-6944-AC0F-19765EBFA55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657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E293E-6B85-B34A-9D86-71A192750A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17/08/2015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0C25-A1B4-6944-AC0F-19765EBFA55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416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CA0A3-C32C-BB4A-A110-6BA8CD31DA7A}" type="datetimeFigureOut">
              <a:rPr lang="es-ES" smtClean="0"/>
              <a:pPr/>
              <a:t>17/08/2015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727C-D7DD-2C47-9EB4-6BB96C7A1C7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99376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562F-8B09-A842-8916-D4EF51123C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17/08/2015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0C25-A1B4-6944-AC0F-19765EBFA55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187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98C1-0F3A-9246-AFD3-27288F88201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17/08/2015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0C25-A1B4-6944-AC0F-19765EBFA55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8342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998A-BAA4-DD4A-83B6-B6B55F7ECD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17/08/2015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0C25-A1B4-6944-AC0F-19765EBFA55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058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12E3-2850-5D4E-AE3C-7D162A4088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17/08/2015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0C25-A1B4-6944-AC0F-19765EBFA55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685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6A88-2BD2-3F40-9E83-36251DA836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17/08/2015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0C25-A1B4-6944-AC0F-19765EBFA55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729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/>
          <a:srcRect l="52001" t="3489" b="4227"/>
          <a:stretch/>
        </p:blipFill>
        <p:spPr>
          <a:xfrm>
            <a:off x="5341" y="3048"/>
            <a:ext cx="9213054" cy="685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002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4" name="3 Rectángulo"/>
          <p:cNvSpPr/>
          <p:nvPr userDrawn="1"/>
        </p:nvSpPr>
        <p:spPr bwMode="auto">
          <a:xfrm>
            <a:off x="0" y="5704764"/>
            <a:ext cx="1801504" cy="113958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sz="2400" smtClean="0">
              <a:solidFill>
                <a:prstClr val="black"/>
              </a:solidFill>
              <a:latin typeface="Arial" charset="0"/>
              <a:ea typeface="ＭＳ Ｐゴシック" pitchFamily="-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17753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6523" y="237392"/>
            <a:ext cx="7121769" cy="641412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E1BAB-47E8-A741-AB06-579A9E5422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17/08/2015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7767-184C-5240-AE6A-F94B0406A43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1981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4775" y="112713"/>
            <a:ext cx="8940800" cy="664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6" descr=" sura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872163" y="5449888"/>
            <a:ext cx="2633662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7" descr="descriptor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44525" y="5903913"/>
            <a:ext cx="24225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Trebuchet MS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497434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itchFamily="34" charset="0"/>
              </a:defRPr>
            </a:lvl1pPr>
            <a:lvl2pPr>
              <a:defRPr>
                <a:latin typeface="Trebuchet MS" pitchFamily="34" charset="0"/>
              </a:defRPr>
            </a:lvl2pPr>
            <a:lvl3pPr>
              <a:defRPr>
                <a:latin typeface="Trebuchet MS" pitchFamily="34" charset="0"/>
              </a:defRPr>
            </a:lvl3pPr>
            <a:lvl4pPr>
              <a:defRPr>
                <a:latin typeface="Trebuchet MS" pitchFamily="34" charset="0"/>
              </a:defRPr>
            </a:lvl4pPr>
            <a:lvl5pPr>
              <a:defRPr>
                <a:latin typeface="Trebuchet MS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9512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CA0A3-C32C-BB4A-A110-6BA8CD31DA7A}" type="datetimeFigureOut">
              <a:rPr lang="es-ES" smtClean="0"/>
              <a:pPr/>
              <a:t>17/08/2015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727C-D7DD-2C47-9EB4-6BB96C7A1C7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005536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Trebuchet MS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Trebuchet MS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247986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Trebuchet MS" pitchFamily="34" charset="0"/>
              </a:defRPr>
            </a:lvl1pPr>
            <a:lvl2pPr>
              <a:defRPr sz="2400">
                <a:latin typeface="Trebuchet MS" pitchFamily="34" charset="0"/>
              </a:defRPr>
            </a:lvl2pPr>
            <a:lvl3pPr>
              <a:defRPr sz="2000">
                <a:latin typeface="Trebuchet MS" pitchFamily="34" charset="0"/>
              </a:defRPr>
            </a:lvl3pPr>
            <a:lvl4pPr>
              <a:defRPr sz="1800">
                <a:latin typeface="Trebuchet MS" pitchFamily="34" charset="0"/>
              </a:defRPr>
            </a:lvl4pPr>
            <a:lvl5pPr>
              <a:defRPr sz="1800">
                <a:latin typeface="Trebuchet M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Trebuchet MS" pitchFamily="34" charset="0"/>
              </a:defRPr>
            </a:lvl1pPr>
            <a:lvl2pPr>
              <a:defRPr sz="2400">
                <a:latin typeface="Trebuchet MS" pitchFamily="34" charset="0"/>
              </a:defRPr>
            </a:lvl2pPr>
            <a:lvl3pPr>
              <a:defRPr sz="2000">
                <a:latin typeface="Trebuchet MS" pitchFamily="34" charset="0"/>
              </a:defRPr>
            </a:lvl3pPr>
            <a:lvl4pPr>
              <a:defRPr sz="1800">
                <a:latin typeface="Trebuchet MS" pitchFamily="34" charset="0"/>
              </a:defRPr>
            </a:lvl4pPr>
            <a:lvl5pPr>
              <a:defRPr sz="1800">
                <a:latin typeface="Trebuchet M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3378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rebuchet MS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rebuchet MS" pitchFamily="34" charset="0"/>
              </a:defRPr>
            </a:lvl1pPr>
            <a:lvl2pPr>
              <a:defRPr sz="2000">
                <a:latin typeface="Trebuchet MS" pitchFamily="34" charset="0"/>
              </a:defRPr>
            </a:lvl2pPr>
            <a:lvl3pPr>
              <a:defRPr sz="1800">
                <a:latin typeface="Trebuchet MS" pitchFamily="34" charset="0"/>
              </a:defRPr>
            </a:lvl3pPr>
            <a:lvl4pPr>
              <a:defRPr sz="1600">
                <a:latin typeface="Trebuchet MS" pitchFamily="34" charset="0"/>
              </a:defRPr>
            </a:lvl4pPr>
            <a:lvl5pPr>
              <a:defRPr sz="1600">
                <a:latin typeface="Trebuchet MS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rebuchet MS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rebuchet MS" pitchFamily="34" charset="0"/>
              </a:defRPr>
            </a:lvl1pPr>
            <a:lvl2pPr>
              <a:defRPr sz="2000">
                <a:latin typeface="Trebuchet MS" pitchFamily="34" charset="0"/>
              </a:defRPr>
            </a:lvl2pPr>
            <a:lvl3pPr>
              <a:defRPr sz="1800">
                <a:latin typeface="Trebuchet MS" pitchFamily="34" charset="0"/>
              </a:defRPr>
            </a:lvl3pPr>
            <a:lvl4pPr>
              <a:defRPr sz="1600">
                <a:latin typeface="Trebuchet MS" pitchFamily="34" charset="0"/>
              </a:defRPr>
            </a:lvl4pPr>
            <a:lvl5pPr>
              <a:defRPr sz="1600">
                <a:latin typeface="Trebuchet MS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27434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087915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6761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rebuchet MS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Trebuchet MS" pitchFamily="34" charset="0"/>
              </a:defRPr>
            </a:lvl1pPr>
            <a:lvl2pPr>
              <a:defRPr sz="2800">
                <a:latin typeface="Trebuchet MS" pitchFamily="34" charset="0"/>
              </a:defRPr>
            </a:lvl2pPr>
            <a:lvl3pPr>
              <a:defRPr sz="2400">
                <a:latin typeface="Trebuchet MS" pitchFamily="34" charset="0"/>
              </a:defRPr>
            </a:lvl3pPr>
            <a:lvl4pPr>
              <a:defRPr sz="2000">
                <a:latin typeface="Trebuchet MS" pitchFamily="34" charset="0"/>
              </a:defRPr>
            </a:lvl4pPr>
            <a:lvl5pPr>
              <a:defRPr sz="2000">
                <a:latin typeface="Trebuchet MS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Trebuchet MS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322328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rebuchet MS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Trebuchet MS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>
              <a:sym typeface="Helvetica" charset="0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Trebuchet MS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865691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Trebuchet MS" pitchFamily="34" charset="0"/>
              </a:defRPr>
            </a:lvl1pPr>
            <a:lvl2pPr>
              <a:defRPr>
                <a:latin typeface="Trebuchet MS" pitchFamily="34" charset="0"/>
              </a:defRPr>
            </a:lvl2pPr>
            <a:lvl3pPr>
              <a:defRPr>
                <a:latin typeface="Trebuchet MS" pitchFamily="34" charset="0"/>
              </a:defRPr>
            </a:lvl3pPr>
            <a:lvl4pPr>
              <a:defRPr>
                <a:latin typeface="Trebuchet MS" pitchFamily="34" charset="0"/>
              </a:defRPr>
            </a:lvl4pPr>
            <a:lvl5pPr>
              <a:defRPr>
                <a:latin typeface="Trebuchet MS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34654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Trebuchet MS" pitchFamily="34" charset="0"/>
              </a:defRPr>
            </a:lvl1pPr>
            <a:lvl2pPr>
              <a:defRPr>
                <a:latin typeface="Trebuchet MS" pitchFamily="34" charset="0"/>
              </a:defRPr>
            </a:lvl2pPr>
            <a:lvl3pPr>
              <a:defRPr>
                <a:latin typeface="Trebuchet MS" pitchFamily="34" charset="0"/>
              </a:defRPr>
            </a:lvl3pPr>
            <a:lvl4pPr>
              <a:defRPr>
                <a:latin typeface="Trebuchet MS" pitchFamily="34" charset="0"/>
              </a:defRPr>
            </a:lvl4pPr>
            <a:lvl5pPr>
              <a:defRPr>
                <a:latin typeface="Trebuchet MS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8213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CA0A3-C32C-BB4A-A110-6BA8CD31DA7A}" type="datetimeFigureOut">
              <a:rPr lang="es-ES" smtClean="0"/>
              <a:pPr/>
              <a:t>17/08/2015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727C-D7DD-2C47-9EB4-6BB96C7A1C7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6916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CA0A3-C32C-BB4A-A110-6BA8CD31DA7A}" type="datetimeFigureOut">
              <a:rPr lang="es-ES" smtClean="0"/>
              <a:pPr/>
              <a:t>17/08/2015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727C-D7DD-2C47-9EB4-6BB96C7A1C7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4938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CA0A3-C32C-BB4A-A110-6BA8CD31DA7A}" type="datetimeFigureOut">
              <a:rPr lang="es-ES" smtClean="0"/>
              <a:pPr/>
              <a:t>17/08/2015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C727C-D7DD-2C47-9EB4-6BB96C7A1C7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5165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D4278-C161-F24B-B926-9D7DB55C1E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17/08/2015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20C25-A1B4-6944-AC0F-19765EBFA55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66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D4278-C161-F24B-B926-9D7DB55C1E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17/08/2015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20C25-A1B4-6944-AC0F-19765EBFA55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523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D4278-C161-F24B-B926-9D7DB55C1E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17/08/2015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20C25-A1B4-6944-AC0F-19765EBFA55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46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D4278-C161-F24B-B926-9D7DB55C1E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17/08/2015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20C25-A1B4-6944-AC0F-19765EBFA55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923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image1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3188" y="111125"/>
            <a:ext cx="8942387" cy="117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27" name="Picture 2" descr="image2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539038" y="468313"/>
            <a:ext cx="1160462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28" name="Picture 4" descr="descriptor azul.p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027863" y="6484938"/>
            <a:ext cx="1722437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Rectangle 8"/>
          <p:cNvSpPr/>
          <p:nvPr userDrawn="1"/>
        </p:nvSpPr>
        <p:spPr>
          <a:xfrm>
            <a:off x="-1765300" y="836613"/>
            <a:ext cx="1584325" cy="1871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1000" b="1">
                <a:solidFill>
                  <a:srgbClr val="FFFFFF"/>
                </a:solidFill>
                <a:ea typeface="MS PGothic" pitchFamily="34" charset="-128"/>
                <a:sym typeface="Helvetica" charset="0"/>
              </a:rPr>
              <a:t>Guía de Colores</a:t>
            </a:r>
          </a:p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000">
                <a:solidFill>
                  <a:srgbClr val="FFFFFF"/>
                </a:solidFill>
                <a:ea typeface="MS PGothic" pitchFamily="34" charset="-128"/>
                <a:sym typeface="Helvetica" charset="0"/>
              </a:rPr>
              <a:t>Azul</a:t>
            </a:r>
          </a:p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000">
                <a:solidFill>
                  <a:srgbClr val="FFFFFF"/>
                </a:solidFill>
                <a:ea typeface="MS PGothic" pitchFamily="34" charset="-128"/>
                <a:sym typeface="Helvetica" charset="0"/>
              </a:rPr>
              <a:t>R: 30 G: 46 B: 110</a:t>
            </a:r>
          </a:p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000">
                <a:solidFill>
                  <a:srgbClr val="FFFFFF"/>
                </a:solidFill>
                <a:ea typeface="MS PGothic" pitchFamily="34" charset="-128"/>
                <a:sym typeface="Helvetica" charset="0"/>
              </a:rPr>
              <a:t>Aqua</a:t>
            </a:r>
          </a:p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000">
                <a:solidFill>
                  <a:srgbClr val="FFFFFF"/>
                </a:solidFill>
                <a:ea typeface="MS PGothic" pitchFamily="34" charset="-128"/>
                <a:sym typeface="Helvetica" charset="0"/>
              </a:rPr>
              <a:t>R: 0 G: 174 B: 203</a:t>
            </a:r>
          </a:p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000">
                <a:solidFill>
                  <a:srgbClr val="FFFFFF"/>
                </a:solidFill>
                <a:ea typeface="MS PGothic" pitchFamily="34" charset="-128"/>
                <a:sym typeface="Helvetica" charset="0"/>
              </a:rPr>
              <a:t>Amarillo</a:t>
            </a:r>
          </a:p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000">
                <a:solidFill>
                  <a:srgbClr val="FFFFFF"/>
                </a:solidFill>
                <a:ea typeface="MS PGothic" pitchFamily="34" charset="-128"/>
                <a:sym typeface="Helvetica" charset="0"/>
              </a:rPr>
              <a:t>R: 227 G: 232 B: 41</a:t>
            </a:r>
            <a:endParaRPr lang="es-PE" sz="1000">
              <a:solidFill>
                <a:srgbClr val="FFFFFF"/>
              </a:solidFill>
              <a:ea typeface="MS PGothic" pitchFamily="34" charset="-128"/>
              <a:sym typeface="Helvetica" charset="0"/>
            </a:endParaRPr>
          </a:p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1000">
                <a:solidFill>
                  <a:srgbClr val="FFFFFF"/>
                </a:solidFill>
                <a:ea typeface="MS PGothic" pitchFamily="34" charset="-128"/>
                <a:sym typeface="Helvetica" charset="0"/>
              </a:rPr>
              <a:t>Gris </a:t>
            </a:r>
          </a:p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1000">
                <a:solidFill>
                  <a:srgbClr val="FFFFFF"/>
                </a:solidFill>
                <a:ea typeface="MS PGothic" pitchFamily="34" charset="-128"/>
                <a:sym typeface="Helvetica" charset="0"/>
              </a:rPr>
              <a:t>R: 220 G: 221 B:222</a:t>
            </a:r>
          </a:p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1000">
                <a:solidFill>
                  <a:srgbClr val="FFFFFF"/>
                </a:solidFill>
                <a:ea typeface="MS PGothic" pitchFamily="34" charset="-128"/>
                <a:sym typeface="Helvetica" charset="0"/>
              </a:rPr>
              <a:t>Plomo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1000">
                <a:solidFill>
                  <a:srgbClr val="FFFFFF"/>
                </a:solidFill>
                <a:ea typeface="MS PGothic" pitchFamily="34" charset="-128"/>
                <a:sym typeface="Helvetica" charset="0"/>
              </a:rPr>
              <a:t>R: 126 G: 128 B:131</a:t>
            </a:r>
          </a:p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1000">
              <a:solidFill>
                <a:srgbClr val="FFFFFF"/>
              </a:solidFill>
              <a:ea typeface="MS PGothic" pitchFamily="34" charset="-128"/>
              <a:sym typeface="Helvetica" charset="0"/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-468313" y="1196975"/>
            <a:ext cx="144463" cy="144463"/>
          </a:xfrm>
          <a:prstGeom prst="rect">
            <a:avLst/>
          </a:prstGeom>
          <a:solidFill>
            <a:srgbClr val="1E2E6E"/>
          </a:solidFill>
          <a:ln>
            <a:solidFill>
              <a:srgbClr val="1E2E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PE" sz="1000" dirty="0">
              <a:solidFill>
                <a:srgbClr val="FFFFFF"/>
              </a:solidFill>
              <a:sym typeface="Helvetica" charset="0"/>
            </a:endParaRPr>
          </a:p>
        </p:txBody>
      </p:sp>
      <p:sp>
        <p:nvSpPr>
          <p:cNvPr id="8" name="Rectangle 10"/>
          <p:cNvSpPr/>
          <p:nvPr userDrawn="1"/>
        </p:nvSpPr>
        <p:spPr>
          <a:xfrm>
            <a:off x="-468313" y="1484313"/>
            <a:ext cx="144463" cy="144462"/>
          </a:xfrm>
          <a:prstGeom prst="rect">
            <a:avLst/>
          </a:prstGeom>
          <a:solidFill>
            <a:srgbClr val="00AECB"/>
          </a:solidFill>
          <a:ln>
            <a:solidFill>
              <a:srgbClr val="00AE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PE" sz="1000" dirty="0">
              <a:solidFill>
                <a:srgbClr val="FFFFFF"/>
              </a:solidFill>
              <a:sym typeface="Helvetica" charset="0"/>
            </a:endParaRPr>
          </a:p>
        </p:txBody>
      </p:sp>
      <p:sp>
        <p:nvSpPr>
          <p:cNvPr id="9" name="Rectangle 11"/>
          <p:cNvSpPr/>
          <p:nvPr userDrawn="1"/>
        </p:nvSpPr>
        <p:spPr>
          <a:xfrm>
            <a:off x="-468313" y="1773238"/>
            <a:ext cx="144463" cy="142875"/>
          </a:xfrm>
          <a:prstGeom prst="rect">
            <a:avLst/>
          </a:prstGeom>
          <a:solidFill>
            <a:srgbClr val="E3E829"/>
          </a:solidFill>
          <a:ln>
            <a:solidFill>
              <a:srgbClr val="E3E8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PE" sz="1000" dirty="0">
              <a:solidFill>
                <a:srgbClr val="FFFFFF"/>
              </a:solidFill>
              <a:sym typeface="Helvetica" charset="0"/>
            </a:endParaRPr>
          </a:p>
        </p:txBody>
      </p:sp>
      <p:sp>
        <p:nvSpPr>
          <p:cNvPr id="10" name="Rectangle 12"/>
          <p:cNvSpPr/>
          <p:nvPr userDrawn="1"/>
        </p:nvSpPr>
        <p:spPr>
          <a:xfrm>
            <a:off x="-468313" y="2060575"/>
            <a:ext cx="144463" cy="144463"/>
          </a:xfrm>
          <a:prstGeom prst="rect">
            <a:avLst/>
          </a:prstGeom>
          <a:solidFill>
            <a:srgbClr val="DCDDDE"/>
          </a:solidFill>
          <a:ln>
            <a:solidFill>
              <a:srgbClr val="DC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PE" sz="1000" dirty="0">
              <a:solidFill>
                <a:srgbClr val="FFFFFF"/>
              </a:solidFill>
              <a:sym typeface="Helvetica" charset="0"/>
            </a:endParaRPr>
          </a:p>
        </p:txBody>
      </p:sp>
      <p:sp>
        <p:nvSpPr>
          <p:cNvPr id="11" name="Rectangle 13"/>
          <p:cNvSpPr/>
          <p:nvPr userDrawn="1"/>
        </p:nvSpPr>
        <p:spPr>
          <a:xfrm>
            <a:off x="-468313" y="2349500"/>
            <a:ext cx="144463" cy="142875"/>
          </a:xfrm>
          <a:prstGeom prst="rect">
            <a:avLst/>
          </a:prstGeom>
          <a:solidFill>
            <a:srgbClr val="7E8083"/>
          </a:solidFill>
          <a:ln>
            <a:solidFill>
              <a:srgbClr val="7E80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PE" sz="1000" dirty="0">
              <a:solidFill>
                <a:srgbClr val="FFFFFF"/>
              </a:solidFill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828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j-lt"/>
          <a:ea typeface="MS PGothic" pitchFamily="34" charset="-128"/>
          <a:cs typeface="+mj-cs"/>
          <a:sym typeface="Helvetica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MS PGothic" pitchFamily="34" charset="-128"/>
          <a:cs typeface="Helvetica" charset="0"/>
          <a:sym typeface="Helvetic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MS PGothic" pitchFamily="34" charset="-128"/>
          <a:cs typeface="Helvetica" charset="0"/>
          <a:sym typeface="Helvetic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MS PGothic" pitchFamily="34" charset="-128"/>
          <a:cs typeface="Helvetica" charset="0"/>
          <a:sym typeface="Helvetic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MS PGothic" pitchFamily="34" charset="-128"/>
          <a:cs typeface="Helvetica" charset="0"/>
          <a:sym typeface="Helvetica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9pPr>
    </p:titleStyle>
    <p:bodyStyle>
      <a:lvl1pPr marL="342900" indent="-342900" algn="ctr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n-lt"/>
          <a:ea typeface="MS PGothic" pitchFamily="34" charset="-128"/>
          <a:cs typeface="+mn-cs"/>
          <a:sym typeface="Helvetica" charset="0"/>
        </a:defRPr>
      </a:lvl1pPr>
      <a:lvl2pPr marL="228600" indent="228600" algn="ctr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2pPr>
      <a:lvl3pPr marL="457200" indent="457200" algn="ctr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3pPr>
      <a:lvl4pPr marL="685800" indent="685800" algn="ctr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4pPr>
      <a:lvl5pPr marL="914400" indent="914400" algn="ctr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5pPr>
      <a:lvl6pPr marL="1371600" algn="ctr" defTabSz="457200" rtl="0" fontAlgn="base" hangingPunct="0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6pPr>
      <a:lvl7pPr marL="1828800" algn="ctr" defTabSz="457200" rtl="0" fontAlgn="base" hangingPunct="0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7pPr>
      <a:lvl8pPr marL="2286000" algn="ctr" defTabSz="457200" rtl="0" fontAlgn="base" hangingPunct="0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8pPr>
      <a:lvl9pPr marL="2743200" algn="ctr" defTabSz="457200" rtl="0" fontAlgn="base" hangingPunct="0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2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2800" b="1" dirty="0" smtClean="0">
                <a:solidFill>
                  <a:schemeClr val="bg1"/>
                </a:solidFill>
                <a:latin typeface="Calibri"/>
              </a:rPr>
              <a:t>Integración </a:t>
            </a:r>
            <a:r>
              <a:rPr kumimoji="0" lang="es-C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Alianza del Pacífico: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El caso de las pensiones</a:t>
            </a: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584200" y="4868372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Andrés Castro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Presidente ejecutivo</a:t>
            </a:r>
          </a:p>
        </p:txBody>
      </p:sp>
    </p:spTree>
    <p:extLst>
      <p:ext uri="{BB962C8B-B14F-4D97-AF65-F5344CB8AC3E}">
        <p14:creationId xmlns:p14="http://schemas.microsoft.com/office/powerpoint/2010/main" val="12931825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3" descr="3 paginabasic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163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5080" y="211863"/>
            <a:ext cx="76532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s-ES" sz="3600" b="1" dirty="0">
              <a:solidFill>
                <a:srgbClr val="EEECE1"/>
              </a:solidFill>
              <a:latin typeface="DIN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81049" y="92930"/>
            <a:ext cx="6716647" cy="9925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ES" sz="2000" b="1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Envejecimiento de la población en América Latina</a:t>
            </a:r>
          </a:p>
          <a:p>
            <a:pPr algn="just"/>
            <a:endParaRPr lang="en-US" sz="1050" b="1" dirty="0">
              <a:solidFill>
                <a:prstClr val="white"/>
              </a:solidFill>
              <a:latin typeface="Trebuchet MS" panose="020B0603020202020204" pitchFamily="34" charset="0"/>
            </a:endParaRPr>
          </a:p>
          <a:p>
            <a:pPr algn="just"/>
            <a:r>
              <a:rPr lang="en-US" sz="1400" b="1" dirty="0" err="1" smtClean="0">
                <a:solidFill>
                  <a:prstClr val="white"/>
                </a:solidFill>
                <a:latin typeface="Trebuchet MS" panose="020B0603020202020204" pitchFamily="34" charset="0"/>
              </a:rPr>
              <a:t>Distribución</a:t>
            </a:r>
            <a:r>
              <a:rPr lang="en-US" sz="1400" b="1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 </a:t>
            </a:r>
            <a:r>
              <a:rPr lang="en-US" sz="1400" b="1" dirty="0" err="1" smtClean="0">
                <a:solidFill>
                  <a:prstClr val="white"/>
                </a:solidFill>
                <a:latin typeface="Trebuchet MS" panose="020B0603020202020204" pitchFamily="34" charset="0"/>
              </a:rPr>
              <a:t>porcentual</a:t>
            </a:r>
            <a:r>
              <a:rPr lang="en-US" sz="1400" b="1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 de </a:t>
            </a:r>
            <a:r>
              <a:rPr lang="en-US" sz="1400" b="1" dirty="0" err="1" smtClean="0">
                <a:solidFill>
                  <a:prstClr val="white"/>
                </a:solidFill>
                <a:latin typeface="Trebuchet MS" panose="020B0603020202020204" pitchFamily="34" charset="0"/>
              </a:rPr>
              <a:t>población</a:t>
            </a:r>
            <a:r>
              <a:rPr lang="en-US" sz="1400" b="1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 </a:t>
            </a:r>
            <a:r>
              <a:rPr lang="en-US" sz="1400" b="1" dirty="0" err="1" smtClean="0">
                <a:solidFill>
                  <a:prstClr val="white"/>
                </a:solidFill>
                <a:latin typeface="Trebuchet MS" panose="020B0603020202020204" pitchFamily="34" charset="0"/>
              </a:rPr>
              <a:t>por</a:t>
            </a:r>
            <a:r>
              <a:rPr lang="en-US" sz="1400" b="1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 </a:t>
            </a:r>
            <a:r>
              <a:rPr lang="en-US" sz="1400" b="1" dirty="0" err="1" smtClean="0">
                <a:solidFill>
                  <a:prstClr val="white"/>
                </a:solidFill>
                <a:latin typeface="Trebuchet MS" panose="020B0603020202020204" pitchFamily="34" charset="0"/>
              </a:rPr>
              <a:t>grupos</a:t>
            </a:r>
            <a:r>
              <a:rPr lang="en-US" sz="1400" b="1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 de </a:t>
            </a:r>
            <a:r>
              <a:rPr lang="en-US" sz="1400" b="1" dirty="0" err="1" smtClean="0">
                <a:solidFill>
                  <a:prstClr val="white"/>
                </a:solidFill>
                <a:latin typeface="Trebuchet MS" panose="020B0603020202020204" pitchFamily="34" charset="0"/>
              </a:rPr>
              <a:t>edad</a:t>
            </a:r>
            <a:r>
              <a:rPr lang="en-US" sz="1400" b="1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 </a:t>
            </a:r>
            <a:r>
              <a:rPr lang="en-US" sz="1400" b="1" dirty="0" err="1" smtClean="0">
                <a:solidFill>
                  <a:prstClr val="white"/>
                </a:solidFill>
                <a:latin typeface="Trebuchet MS" panose="020B0603020202020204" pitchFamily="34" charset="0"/>
              </a:rPr>
              <a:t>en</a:t>
            </a:r>
            <a:r>
              <a:rPr lang="en-US" sz="1400" b="1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 AL, 2000-2050, y</a:t>
            </a:r>
          </a:p>
          <a:p>
            <a:pPr algn="just"/>
            <a:r>
              <a:rPr lang="en-US" sz="1400" b="1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Ratio de </a:t>
            </a:r>
            <a:r>
              <a:rPr lang="en-US" sz="1400" b="1" dirty="0" err="1" smtClean="0">
                <a:solidFill>
                  <a:prstClr val="white"/>
                </a:solidFill>
                <a:latin typeface="Trebuchet MS" panose="020B0603020202020204" pitchFamily="34" charset="0"/>
              </a:rPr>
              <a:t>dependencia</a:t>
            </a:r>
            <a:endParaRPr lang="es-ES" sz="1400" b="1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CE20C25-A1B4-6944-AC0F-19765EBFA55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0" y="7030114"/>
            <a:ext cx="912892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sz="1200" dirty="0" smtClean="0"/>
              <a:t>Estudio Pagés: El </a:t>
            </a:r>
            <a:r>
              <a:rPr lang="es-ES" sz="1200" dirty="0"/>
              <a:t>porcentaje de adultos de 65 años o más sobre el total de la </a:t>
            </a:r>
            <a:r>
              <a:rPr lang="es-ES" sz="1200" dirty="0" smtClean="0"/>
              <a:t>población se </a:t>
            </a:r>
            <a:r>
              <a:rPr lang="es-ES" sz="1200" dirty="0"/>
              <a:t>va a casi triplicar en las próximas décadas. En </a:t>
            </a:r>
            <a:r>
              <a:rPr lang="es-ES" sz="1200" dirty="0" smtClean="0"/>
              <a:t>2000 había </a:t>
            </a:r>
            <a:r>
              <a:rPr lang="es-ES" sz="1200" dirty="0"/>
              <a:t>en la región </a:t>
            </a:r>
            <a:r>
              <a:rPr lang="es-ES" sz="1200" dirty="0" smtClean="0"/>
              <a:t>29 </a:t>
            </a:r>
            <a:r>
              <a:rPr lang="es-ES" sz="1200" dirty="0"/>
              <a:t>millones de </a:t>
            </a:r>
            <a:r>
              <a:rPr lang="es-ES" sz="1200" dirty="0" smtClean="0"/>
              <a:t>adultos de </a:t>
            </a:r>
            <a:r>
              <a:rPr lang="es-ES" sz="1200" dirty="0"/>
              <a:t>65 años o más. En 2050 esta cifra será de 140 millones. </a:t>
            </a:r>
            <a:endParaRPr lang="es-ES" sz="1200" dirty="0" smtClean="0"/>
          </a:p>
          <a:p>
            <a:r>
              <a:rPr lang="es-ES" sz="1200" dirty="0" smtClean="0"/>
              <a:t>Este </a:t>
            </a:r>
            <a:r>
              <a:rPr lang="es-ES" sz="1200" dirty="0"/>
              <a:t>aumento de la población adulta mayor se va a deber a </a:t>
            </a:r>
            <a:r>
              <a:rPr lang="es-ES" sz="1200" dirty="0" smtClean="0"/>
              <a:t>un rápido </a:t>
            </a:r>
            <a:r>
              <a:rPr lang="es-ES" sz="1200" dirty="0"/>
              <a:t>crecimiento de la esperanza de vida al nacer (de 74,2 </a:t>
            </a:r>
            <a:r>
              <a:rPr lang="es-ES" sz="1200" dirty="0" smtClean="0"/>
              <a:t>años en </a:t>
            </a:r>
            <a:r>
              <a:rPr lang="es-ES" sz="1200" dirty="0"/>
              <a:t>2010 a 80,3 años en 2050), combinado con una caída de la tasa </a:t>
            </a:r>
            <a:r>
              <a:rPr lang="es-ES" sz="1200" dirty="0" smtClean="0"/>
              <a:t>de fertilidad </a:t>
            </a:r>
            <a:r>
              <a:rPr lang="es-ES" sz="1200" dirty="0"/>
              <a:t>(de 2,1 en 2010 a 1,8 en 2050</a:t>
            </a:r>
            <a:r>
              <a:rPr lang="es-ES" sz="1200" dirty="0" smtClean="0"/>
              <a:t>).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0" y="6630546"/>
            <a:ext cx="28711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Fuente: CEPAL, 2015</a:t>
            </a:r>
            <a:endParaRPr lang="es-ES" sz="900" dirty="0"/>
          </a:p>
        </p:txBody>
      </p:sp>
      <p:graphicFrame>
        <p:nvGraphicFramePr>
          <p:cNvPr id="1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062700"/>
              </p:ext>
            </p:extLst>
          </p:nvPr>
        </p:nvGraphicFramePr>
        <p:xfrm>
          <a:off x="1828800" y="3962280"/>
          <a:ext cx="7300120" cy="2759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828800" y="6467559"/>
            <a:ext cx="779302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000" dirty="0" smtClean="0"/>
              <a:t>Personas </a:t>
            </a:r>
            <a:r>
              <a:rPr lang="en-US" sz="1000" dirty="0" err="1"/>
              <a:t>en</a:t>
            </a:r>
            <a:r>
              <a:rPr lang="en-US" sz="1000" dirty="0"/>
              <a:t> </a:t>
            </a:r>
            <a:r>
              <a:rPr lang="en-US" sz="1000" dirty="0" err="1"/>
              <a:t>edad</a:t>
            </a:r>
            <a:r>
              <a:rPr lang="en-US" sz="1000" dirty="0"/>
              <a:t> </a:t>
            </a:r>
            <a:r>
              <a:rPr lang="en-US" sz="1000" dirty="0" err="1"/>
              <a:t>activa</a:t>
            </a:r>
            <a:r>
              <a:rPr lang="en-US" sz="1000" dirty="0"/>
              <a:t> </a:t>
            </a:r>
            <a:r>
              <a:rPr lang="en-US" sz="1000" dirty="0" err="1"/>
              <a:t>laboral</a:t>
            </a:r>
            <a:r>
              <a:rPr lang="en-US" sz="1000" dirty="0"/>
              <a:t> (20-60 </a:t>
            </a:r>
            <a:r>
              <a:rPr lang="en-US" sz="1000" dirty="0" err="1"/>
              <a:t>años</a:t>
            </a:r>
            <a:r>
              <a:rPr lang="en-US" sz="1000" dirty="0"/>
              <a:t>) </a:t>
            </a:r>
            <a:r>
              <a:rPr lang="en-US" sz="1000" dirty="0" err="1"/>
              <a:t>sobre</a:t>
            </a:r>
            <a:r>
              <a:rPr lang="en-US" sz="1000" dirty="0"/>
              <a:t> el </a:t>
            </a:r>
            <a:r>
              <a:rPr lang="en-US" sz="1000" dirty="0" err="1"/>
              <a:t>número</a:t>
            </a:r>
            <a:r>
              <a:rPr lang="en-US" sz="1000" dirty="0"/>
              <a:t> de personas </a:t>
            </a:r>
            <a:r>
              <a:rPr lang="en-US" sz="1000" dirty="0" err="1"/>
              <a:t>en</a:t>
            </a:r>
            <a:r>
              <a:rPr lang="en-US" sz="1000" dirty="0"/>
              <a:t> </a:t>
            </a:r>
            <a:r>
              <a:rPr lang="en-US" sz="1000" dirty="0" err="1"/>
              <a:t>edad</a:t>
            </a:r>
            <a:r>
              <a:rPr lang="en-US" sz="1000" dirty="0"/>
              <a:t> de </a:t>
            </a:r>
            <a:r>
              <a:rPr lang="en-US" sz="1000" dirty="0" err="1"/>
              <a:t>retiro</a:t>
            </a:r>
            <a:r>
              <a:rPr lang="en-US" sz="1000" dirty="0"/>
              <a:t> (+65 </a:t>
            </a:r>
            <a:r>
              <a:rPr lang="en-US" sz="1000" dirty="0" err="1"/>
              <a:t>años</a:t>
            </a:r>
            <a:r>
              <a:rPr lang="en-US" sz="1050" dirty="0" smtClean="0"/>
              <a:t>)</a:t>
            </a:r>
            <a:endParaRPr lang="en-US" sz="1050" dirty="0"/>
          </a:p>
        </p:txBody>
      </p:sp>
      <p:cxnSp>
        <p:nvCxnSpPr>
          <p:cNvPr id="13" name="12 Conector recto"/>
          <p:cNvCxnSpPr/>
          <p:nvPr/>
        </p:nvCxnSpPr>
        <p:spPr>
          <a:xfrm>
            <a:off x="3841712" y="4597501"/>
            <a:ext cx="0" cy="149319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5792047" y="4979164"/>
            <a:ext cx="0" cy="1111535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>
            <a:off x="8287459" y="5685378"/>
            <a:ext cx="0" cy="39591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25 CuadroTexto"/>
          <p:cNvSpPr txBox="1"/>
          <p:nvPr/>
        </p:nvSpPr>
        <p:spPr>
          <a:xfrm>
            <a:off x="0" y="1917733"/>
            <a:ext cx="1805802" cy="4234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900"/>
              </a:lnSpc>
            </a:pPr>
            <a:r>
              <a:rPr lang="en-US" sz="1200" dirty="0" smtClean="0">
                <a:solidFill>
                  <a:srgbClr val="002060"/>
                </a:solidFill>
              </a:rPr>
              <a:t>El </a:t>
            </a:r>
            <a:r>
              <a:rPr lang="en-US" sz="1200" dirty="0" err="1" smtClean="0">
                <a:solidFill>
                  <a:srgbClr val="002060"/>
                </a:solidFill>
              </a:rPr>
              <a:t>porcentaje</a:t>
            </a:r>
            <a:r>
              <a:rPr lang="en-US" sz="1200" dirty="0" smtClean="0">
                <a:solidFill>
                  <a:srgbClr val="002060"/>
                </a:solidFill>
              </a:rPr>
              <a:t> de </a:t>
            </a:r>
            <a:r>
              <a:rPr lang="en-US" sz="1200" b="1" dirty="0" err="1" smtClean="0">
                <a:solidFill>
                  <a:srgbClr val="002060"/>
                </a:solidFill>
              </a:rPr>
              <a:t>adultos</a:t>
            </a:r>
            <a:r>
              <a:rPr lang="en-US" sz="1200" b="1" dirty="0" smtClean="0">
                <a:solidFill>
                  <a:srgbClr val="002060"/>
                </a:solidFill>
              </a:rPr>
              <a:t> de 65 </a:t>
            </a:r>
            <a:r>
              <a:rPr lang="en-US" sz="1200" b="1" dirty="0" err="1" smtClean="0">
                <a:solidFill>
                  <a:srgbClr val="002060"/>
                </a:solidFill>
              </a:rPr>
              <a:t>años</a:t>
            </a:r>
            <a:r>
              <a:rPr lang="en-US" sz="1200" b="1" dirty="0" smtClean="0">
                <a:solidFill>
                  <a:srgbClr val="002060"/>
                </a:solidFill>
              </a:rPr>
              <a:t> o </a:t>
            </a:r>
            <a:r>
              <a:rPr lang="en-US" sz="1200" b="1" dirty="0" err="1" smtClean="0">
                <a:solidFill>
                  <a:srgbClr val="002060"/>
                </a:solidFill>
              </a:rPr>
              <a:t>más</a:t>
            </a:r>
            <a:r>
              <a:rPr lang="en-US" sz="1200" b="1" dirty="0" smtClean="0">
                <a:solidFill>
                  <a:srgbClr val="002060"/>
                </a:solidFill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</a:rPr>
              <a:t>sobre</a:t>
            </a:r>
            <a:r>
              <a:rPr lang="en-US" sz="1200" b="1" dirty="0" smtClean="0">
                <a:solidFill>
                  <a:srgbClr val="002060"/>
                </a:solidFill>
              </a:rPr>
              <a:t> el total de la </a:t>
            </a:r>
            <a:r>
              <a:rPr lang="en-US" sz="1200" b="1" dirty="0" err="1" smtClean="0">
                <a:solidFill>
                  <a:srgbClr val="002060"/>
                </a:solidFill>
              </a:rPr>
              <a:t>población</a:t>
            </a:r>
            <a:r>
              <a:rPr lang="en-US" sz="1200" dirty="0" smtClean="0">
                <a:solidFill>
                  <a:srgbClr val="002060"/>
                </a:solidFill>
              </a:rPr>
              <a:t> se </a:t>
            </a:r>
            <a:r>
              <a:rPr lang="en-US" sz="1200" dirty="0" err="1" smtClean="0">
                <a:solidFill>
                  <a:srgbClr val="002060"/>
                </a:solidFill>
              </a:rPr>
              <a:t>va</a:t>
            </a:r>
            <a:r>
              <a:rPr lang="en-US" sz="1200" dirty="0" smtClean="0">
                <a:solidFill>
                  <a:srgbClr val="002060"/>
                </a:solidFill>
              </a:rPr>
              <a:t> a </a:t>
            </a:r>
            <a:r>
              <a:rPr lang="en-US" sz="1200" dirty="0" err="1" smtClean="0">
                <a:solidFill>
                  <a:srgbClr val="002060"/>
                </a:solidFill>
              </a:rPr>
              <a:t>casi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</a:rPr>
              <a:t>triplicar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</a:rPr>
              <a:t>en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</a:rPr>
              <a:t>las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</a:rPr>
              <a:t>próximas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</a:rPr>
              <a:t>décadas</a:t>
            </a:r>
            <a:r>
              <a:rPr lang="en-US" sz="1200" dirty="0" smtClean="0">
                <a:solidFill>
                  <a:srgbClr val="002060"/>
                </a:solidFill>
              </a:rPr>
              <a:t>. </a:t>
            </a:r>
          </a:p>
          <a:p>
            <a:pPr algn="just">
              <a:lnSpc>
                <a:spcPts val="1900"/>
              </a:lnSpc>
            </a:pPr>
            <a:r>
              <a:rPr lang="en-US" sz="1200" dirty="0" err="1" smtClean="0">
                <a:solidFill>
                  <a:srgbClr val="002060"/>
                </a:solidFill>
              </a:rPr>
              <a:t>En</a:t>
            </a:r>
            <a:r>
              <a:rPr lang="en-US" sz="1200" dirty="0" smtClean="0">
                <a:solidFill>
                  <a:srgbClr val="002060"/>
                </a:solidFill>
              </a:rPr>
              <a:t> el </a:t>
            </a:r>
            <a:r>
              <a:rPr lang="en-US" sz="1200" dirty="0" err="1" smtClean="0">
                <a:solidFill>
                  <a:srgbClr val="002060"/>
                </a:solidFill>
              </a:rPr>
              <a:t>año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400" b="1" dirty="0" smtClean="0">
                <a:solidFill>
                  <a:srgbClr val="002060"/>
                </a:solidFill>
              </a:rPr>
              <a:t>2000</a:t>
            </a:r>
            <a:r>
              <a:rPr lang="en-US" sz="1200" b="1" dirty="0" smtClean="0">
                <a:solidFill>
                  <a:srgbClr val="002060"/>
                </a:solidFill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</a:rPr>
              <a:t>habían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400" b="1" dirty="0" smtClean="0">
                <a:solidFill>
                  <a:srgbClr val="00B0F0"/>
                </a:solidFill>
              </a:rPr>
              <a:t>29 </a:t>
            </a:r>
            <a:r>
              <a:rPr lang="en-US" sz="1400" b="1" dirty="0" err="1" smtClean="0">
                <a:solidFill>
                  <a:srgbClr val="00B0F0"/>
                </a:solidFill>
              </a:rPr>
              <a:t>millones</a:t>
            </a:r>
            <a:r>
              <a:rPr lang="en-US" sz="1200" dirty="0" smtClean="0">
                <a:solidFill>
                  <a:srgbClr val="002060"/>
                </a:solidFill>
              </a:rPr>
              <a:t> de </a:t>
            </a:r>
            <a:r>
              <a:rPr lang="en-US" sz="1200" dirty="0" err="1" smtClean="0">
                <a:solidFill>
                  <a:srgbClr val="002060"/>
                </a:solidFill>
              </a:rPr>
              <a:t>adultos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</a:rPr>
              <a:t>mayores</a:t>
            </a:r>
            <a:r>
              <a:rPr lang="en-US" sz="1200" dirty="0" smtClean="0">
                <a:solidFill>
                  <a:srgbClr val="002060"/>
                </a:solidFill>
              </a:rPr>
              <a:t> de 65 </a:t>
            </a:r>
            <a:r>
              <a:rPr lang="en-US" sz="1200" dirty="0" err="1" smtClean="0">
                <a:solidFill>
                  <a:srgbClr val="002060"/>
                </a:solidFill>
              </a:rPr>
              <a:t>años</a:t>
            </a:r>
            <a:r>
              <a:rPr lang="en-US" sz="1200" dirty="0" smtClean="0">
                <a:solidFill>
                  <a:srgbClr val="002060"/>
                </a:solidFill>
              </a:rPr>
              <a:t> o </a:t>
            </a:r>
            <a:r>
              <a:rPr lang="en-US" sz="1200" dirty="0" err="1" smtClean="0">
                <a:solidFill>
                  <a:srgbClr val="002060"/>
                </a:solidFill>
              </a:rPr>
              <a:t>más</a:t>
            </a:r>
            <a:r>
              <a:rPr lang="en-US" sz="1200" dirty="0" smtClean="0">
                <a:solidFill>
                  <a:srgbClr val="002060"/>
                </a:solidFill>
              </a:rPr>
              <a:t>, </a:t>
            </a:r>
            <a:r>
              <a:rPr lang="en-US" sz="1200" dirty="0" err="1" smtClean="0">
                <a:solidFill>
                  <a:srgbClr val="002060"/>
                </a:solidFill>
              </a:rPr>
              <a:t>en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400" b="1" dirty="0" smtClean="0">
                <a:solidFill>
                  <a:srgbClr val="002060"/>
                </a:solidFill>
              </a:rPr>
              <a:t>2050</a:t>
            </a:r>
            <a:r>
              <a:rPr lang="en-US" sz="1200" dirty="0" smtClean="0">
                <a:solidFill>
                  <a:srgbClr val="002060"/>
                </a:solidFill>
              </a:rPr>
              <a:t> se </a:t>
            </a:r>
            <a:r>
              <a:rPr lang="en-US" sz="1200" dirty="0" err="1" smtClean="0">
                <a:solidFill>
                  <a:srgbClr val="002060"/>
                </a:solidFill>
              </a:rPr>
              <a:t>espera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</a:rPr>
              <a:t>que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</a:rPr>
              <a:t>esta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</a:rPr>
              <a:t>cifra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</a:rPr>
              <a:t>aumente</a:t>
            </a:r>
            <a:r>
              <a:rPr lang="en-US" sz="1200" dirty="0" smtClean="0">
                <a:solidFill>
                  <a:srgbClr val="002060"/>
                </a:solidFill>
              </a:rPr>
              <a:t> a </a:t>
            </a:r>
            <a:r>
              <a:rPr lang="en-US" sz="1400" b="1" dirty="0" smtClean="0">
                <a:solidFill>
                  <a:srgbClr val="00B0F0"/>
                </a:solidFill>
              </a:rPr>
              <a:t>140 </a:t>
            </a:r>
            <a:r>
              <a:rPr lang="en-US" sz="1400" b="1" dirty="0" err="1" smtClean="0">
                <a:solidFill>
                  <a:srgbClr val="00B0F0"/>
                </a:solidFill>
              </a:rPr>
              <a:t>millones</a:t>
            </a:r>
            <a:r>
              <a:rPr lang="en-US" sz="1200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lnSpc>
                <a:spcPts val="1900"/>
              </a:lnSpc>
            </a:pPr>
            <a:r>
              <a:rPr lang="en-US" sz="1200" dirty="0" smtClean="0">
                <a:solidFill>
                  <a:srgbClr val="002060"/>
                </a:solidFill>
              </a:rPr>
              <a:t>La </a:t>
            </a:r>
            <a:r>
              <a:rPr lang="en-US" sz="1200" b="1" dirty="0" err="1" smtClean="0">
                <a:solidFill>
                  <a:srgbClr val="002060"/>
                </a:solidFill>
              </a:rPr>
              <a:t>esperanza</a:t>
            </a:r>
            <a:r>
              <a:rPr lang="en-US" sz="1200" b="1" dirty="0" smtClean="0">
                <a:solidFill>
                  <a:srgbClr val="002060"/>
                </a:solidFill>
              </a:rPr>
              <a:t> de </a:t>
            </a:r>
            <a:r>
              <a:rPr lang="en-US" sz="1200" b="1" dirty="0" err="1" smtClean="0">
                <a:solidFill>
                  <a:srgbClr val="002060"/>
                </a:solidFill>
              </a:rPr>
              <a:t>vida</a:t>
            </a:r>
            <a:r>
              <a:rPr lang="en-US" sz="1200" b="1" dirty="0" smtClean="0">
                <a:solidFill>
                  <a:srgbClr val="002060"/>
                </a:solidFill>
              </a:rPr>
              <a:t> </a:t>
            </a:r>
            <a:r>
              <a:rPr lang="en-US" sz="1200" dirty="0" smtClean="0">
                <a:solidFill>
                  <a:srgbClr val="002060"/>
                </a:solidFill>
              </a:rPr>
              <a:t>ha </a:t>
            </a:r>
            <a:r>
              <a:rPr lang="en-US" sz="1200" dirty="0" err="1" smtClean="0">
                <a:solidFill>
                  <a:srgbClr val="002060"/>
                </a:solidFill>
              </a:rPr>
              <a:t>aumentado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400" b="1" dirty="0" smtClean="0">
                <a:solidFill>
                  <a:srgbClr val="002060"/>
                </a:solidFill>
              </a:rPr>
              <a:t>hoy</a:t>
            </a:r>
            <a:r>
              <a:rPr lang="en-US" sz="1200" dirty="0" smtClean="0">
                <a:solidFill>
                  <a:srgbClr val="002060"/>
                </a:solidFill>
              </a:rPr>
              <a:t> a </a:t>
            </a:r>
          </a:p>
          <a:p>
            <a:pPr algn="just">
              <a:lnSpc>
                <a:spcPts val="1900"/>
              </a:lnSpc>
            </a:pPr>
            <a:r>
              <a:rPr lang="en-US" sz="1400" b="1" dirty="0" smtClean="0">
                <a:solidFill>
                  <a:srgbClr val="00B0F0"/>
                </a:solidFill>
              </a:rPr>
              <a:t>72 </a:t>
            </a:r>
            <a:r>
              <a:rPr lang="en-US" sz="1200" dirty="0" err="1" smtClean="0">
                <a:solidFill>
                  <a:srgbClr val="002060"/>
                </a:solidFill>
              </a:rPr>
              <a:t>años</a:t>
            </a:r>
            <a:r>
              <a:rPr lang="en-US" sz="1200" dirty="0" smtClean="0">
                <a:solidFill>
                  <a:srgbClr val="002060"/>
                </a:solidFill>
              </a:rPr>
              <a:t> hombres y </a:t>
            </a:r>
            <a:r>
              <a:rPr lang="en-US" sz="1400" b="1" dirty="0" smtClean="0">
                <a:solidFill>
                  <a:srgbClr val="00B0F0"/>
                </a:solidFill>
              </a:rPr>
              <a:t>78 </a:t>
            </a:r>
            <a:r>
              <a:rPr lang="en-US" sz="1200" dirty="0" err="1" smtClean="0">
                <a:solidFill>
                  <a:srgbClr val="002060"/>
                </a:solidFill>
              </a:rPr>
              <a:t>mujeres</a:t>
            </a:r>
            <a:endParaRPr lang="en-US" sz="1200" dirty="0" smtClean="0">
              <a:solidFill>
                <a:srgbClr val="002060"/>
              </a:solidFill>
            </a:endParaRPr>
          </a:p>
          <a:p>
            <a:pPr algn="just">
              <a:lnSpc>
                <a:spcPts val="1900"/>
              </a:lnSpc>
            </a:pPr>
            <a:r>
              <a:rPr lang="en-US" sz="1200" dirty="0" smtClean="0">
                <a:solidFill>
                  <a:srgbClr val="002060"/>
                </a:solidFill>
              </a:rPr>
              <a:t>Y se </a:t>
            </a:r>
            <a:r>
              <a:rPr lang="en-US" sz="1200" dirty="0" err="1" smtClean="0">
                <a:solidFill>
                  <a:srgbClr val="002060"/>
                </a:solidFill>
              </a:rPr>
              <a:t>espera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</a:rPr>
              <a:t>que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</a:rPr>
              <a:t>aumente</a:t>
            </a:r>
            <a:r>
              <a:rPr lang="en-US" sz="1200" dirty="0" smtClean="0">
                <a:solidFill>
                  <a:srgbClr val="002060"/>
                </a:solidFill>
              </a:rPr>
              <a:t> a </a:t>
            </a:r>
            <a:r>
              <a:rPr lang="en-US" sz="1400" b="1" dirty="0" smtClean="0">
                <a:solidFill>
                  <a:srgbClr val="00B0F0"/>
                </a:solidFill>
              </a:rPr>
              <a:t>76 y 82 </a:t>
            </a:r>
            <a:r>
              <a:rPr lang="en-US" sz="1200" dirty="0" err="1" smtClean="0">
                <a:solidFill>
                  <a:srgbClr val="002060"/>
                </a:solidFill>
              </a:rPr>
              <a:t>años</a:t>
            </a:r>
            <a:r>
              <a:rPr lang="en-US" sz="1200" dirty="0" smtClean="0">
                <a:solidFill>
                  <a:srgbClr val="002060"/>
                </a:solidFill>
              </a:rPr>
              <a:t> al </a:t>
            </a:r>
            <a:r>
              <a:rPr lang="en-US" sz="1400" b="1" dirty="0" smtClean="0">
                <a:solidFill>
                  <a:srgbClr val="002060"/>
                </a:solidFill>
              </a:rPr>
              <a:t>2040.</a:t>
            </a:r>
            <a:endParaRPr lang="es-ES" sz="1200" b="1" dirty="0">
              <a:solidFill>
                <a:srgbClr val="002060"/>
              </a:solidFill>
            </a:endParaRPr>
          </a:p>
        </p:txBody>
      </p:sp>
      <p:cxnSp>
        <p:nvCxnSpPr>
          <p:cNvPr id="18" name="17 Conector recto"/>
          <p:cNvCxnSpPr/>
          <p:nvPr/>
        </p:nvCxnSpPr>
        <p:spPr>
          <a:xfrm>
            <a:off x="1828800" y="1235204"/>
            <a:ext cx="0" cy="548627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3 Imagen"/>
          <p:cNvPicPr>
            <a:picLocks noChangeAspect="1"/>
          </p:cNvPicPr>
          <p:nvPr/>
        </p:nvPicPr>
        <p:blipFill rotWithShape="1">
          <a:blip r:embed="rId5"/>
          <a:srcRect l="85036" t="39750" b="42621"/>
          <a:stretch/>
        </p:blipFill>
        <p:spPr>
          <a:xfrm>
            <a:off x="4394602" y="250738"/>
            <a:ext cx="916836" cy="485775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41" y="1101725"/>
            <a:ext cx="6688380" cy="2820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51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17" y="3754129"/>
            <a:ext cx="5518607" cy="3086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6"/>
          <a:stretch/>
        </p:blipFill>
        <p:spPr bwMode="auto">
          <a:xfrm>
            <a:off x="4034548" y="1101725"/>
            <a:ext cx="5037303" cy="2652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3" descr="3 paginabasic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163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5080" y="211863"/>
            <a:ext cx="76532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s-ES" sz="3600" b="1" dirty="0">
              <a:solidFill>
                <a:schemeClr val="bg2"/>
              </a:solidFill>
              <a:latin typeface="DIN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0" y="24507"/>
            <a:ext cx="818262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Círculo virtuoso: </a:t>
            </a:r>
          </a:p>
          <a:p>
            <a:r>
              <a:rPr lang="es-ES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Relación entre crecimiento del PIB y formalidad laboral</a:t>
            </a:r>
          </a:p>
          <a:p>
            <a:endParaRPr lang="es-ES" sz="400" b="1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en-US" sz="14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Porcentaje</a:t>
            </a:r>
            <a:r>
              <a:rPr lang="en-US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 de </a:t>
            </a:r>
            <a:r>
              <a:rPr lang="en-US" sz="14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cotizantes</a:t>
            </a:r>
            <a:r>
              <a:rPr lang="en-US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 y </a:t>
            </a:r>
            <a:r>
              <a:rPr lang="en-US" sz="14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renta</a:t>
            </a:r>
            <a:r>
              <a:rPr lang="en-US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 per </a:t>
            </a:r>
            <a:r>
              <a:rPr lang="en-US" sz="14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cápita</a:t>
            </a:r>
            <a:endParaRPr lang="en-US" sz="1400" b="1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en-US" sz="14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Tasas</a:t>
            </a:r>
            <a:r>
              <a:rPr lang="en-US" sz="1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de </a:t>
            </a:r>
            <a:r>
              <a:rPr lang="en-US" sz="14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crecimiento</a:t>
            </a:r>
            <a:r>
              <a:rPr lang="en-US" sz="1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anual</a:t>
            </a:r>
            <a:r>
              <a:rPr lang="en-US" sz="1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del PIB, </a:t>
            </a:r>
            <a:r>
              <a:rPr lang="en-US" sz="14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impulsadas</a:t>
            </a:r>
            <a:r>
              <a:rPr lang="en-US" sz="1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por</a:t>
            </a:r>
            <a:r>
              <a:rPr lang="en-US" sz="1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capitalización</a:t>
            </a:r>
            <a:r>
              <a:rPr lang="en-US" sz="1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individual</a:t>
            </a: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CE20C25-A1B4-6944-AC0F-19765EBFA55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949268" y="3932910"/>
            <a:ext cx="2860860" cy="272382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EL </a:t>
            </a:r>
            <a:r>
              <a:rPr lang="en-US" sz="12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sistema</a:t>
            </a:r>
            <a:r>
              <a:rPr lang="en-US" sz="1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de </a:t>
            </a:r>
            <a:r>
              <a:rPr lang="en-US" sz="1400" b="1" dirty="0" err="1" smtClean="0">
                <a:solidFill>
                  <a:srgbClr val="00B0F0"/>
                </a:solidFill>
                <a:sym typeface="Wingdings" panose="05000000000000000000" pitchFamily="2" charset="2"/>
              </a:rPr>
              <a:t>capitalización</a:t>
            </a:r>
            <a:r>
              <a:rPr lang="en-US" sz="1400" b="1" dirty="0" smtClean="0">
                <a:solidFill>
                  <a:srgbClr val="00B0F0"/>
                </a:solidFill>
                <a:sym typeface="Wingdings" panose="05000000000000000000" pitchFamily="2" charset="2"/>
              </a:rPr>
              <a:t> individual</a:t>
            </a:r>
            <a:r>
              <a:rPr lang="en-US" sz="12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1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ha </a:t>
            </a:r>
            <a:r>
              <a:rPr lang="en-US" sz="12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tenido</a:t>
            </a:r>
            <a:r>
              <a:rPr lang="en-US" sz="1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un </a:t>
            </a:r>
            <a:r>
              <a:rPr lang="en-US" sz="12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impacto</a:t>
            </a:r>
            <a:r>
              <a:rPr lang="en-US" sz="12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positivo</a:t>
            </a:r>
            <a:r>
              <a:rPr lang="en-US" sz="12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en</a:t>
            </a:r>
            <a:r>
              <a:rPr lang="en-US" sz="1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el </a:t>
            </a:r>
            <a:r>
              <a:rPr lang="en-US" sz="12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nivel</a:t>
            </a:r>
            <a:r>
              <a:rPr lang="en-US" sz="1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del </a:t>
            </a:r>
            <a:r>
              <a:rPr lang="en-US" sz="1400" b="1" dirty="0" smtClean="0">
                <a:solidFill>
                  <a:srgbClr val="00B0F0"/>
                </a:solidFill>
                <a:sym typeface="Wingdings" panose="05000000000000000000" pitchFamily="2" charset="2"/>
              </a:rPr>
              <a:t>PIB.</a:t>
            </a:r>
          </a:p>
          <a:p>
            <a:pPr algn="just">
              <a:lnSpc>
                <a:spcPct val="150000"/>
              </a:lnSpc>
            </a:pPr>
            <a:r>
              <a:rPr lang="en-US" sz="1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La </a:t>
            </a:r>
            <a:r>
              <a:rPr lang="en-US" sz="12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variación</a:t>
            </a:r>
            <a:r>
              <a:rPr lang="en-US" sz="1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de </a:t>
            </a:r>
            <a:r>
              <a:rPr lang="en-US" sz="12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estos</a:t>
            </a:r>
            <a:r>
              <a:rPr lang="en-US" sz="1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países</a:t>
            </a:r>
            <a:r>
              <a:rPr lang="en-US" sz="1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ha </a:t>
            </a:r>
            <a:r>
              <a:rPr lang="en-US" sz="12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sido</a:t>
            </a:r>
            <a:r>
              <a:rPr lang="en-US" sz="1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entre </a:t>
            </a:r>
            <a:r>
              <a:rPr lang="en-US" sz="12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2,4% y 5,35%</a:t>
            </a:r>
            <a:r>
              <a:rPr lang="en-US" sz="1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en</a:t>
            </a:r>
            <a:r>
              <a:rPr lang="en-US" sz="1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promedio</a:t>
            </a:r>
            <a:r>
              <a:rPr lang="en-US" sz="1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anual</a:t>
            </a:r>
            <a:r>
              <a:rPr lang="en-US" sz="1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, </a:t>
            </a:r>
            <a:r>
              <a:rPr lang="en-US" sz="12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durante</a:t>
            </a:r>
            <a:r>
              <a:rPr lang="en-US" sz="1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los </a:t>
            </a:r>
            <a:r>
              <a:rPr lang="en-US" sz="12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períodos</a:t>
            </a:r>
            <a:r>
              <a:rPr lang="en-US" sz="1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analizados</a:t>
            </a:r>
            <a:r>
              <a:rPr lang="en-US" sz="1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El </a:t>
            </a:r>
            <a:r>
              <a:rPr lang="en-US" sz="12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sistema</a:t>
            </a:r>
            <a:r>
              <a:rPr lang="en-US" sz="1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de </a:t>
            </a:r>
            <a:r>
              <a:rPr lang="en-US" sz="12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capitalización</a:t>
            </a:r>
            <a:r>
              <a:rPr lang="en-US" sz="12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individual </a:t>
            </a:r>
            <a:r>
              <a:rPr lang="en-US" sz="12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influyó</a:t>
            </a:r>
            <a:r>
              <a:rPr lang="en-US" sz="12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1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entre un </a:t>
            </a:r>
            <a:r>
              <a:rPr lang="en-US" sz="12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0,31% y 0,58% </a:t>
            </a:r>
            <a:r>
              <a:rPr lang="en-US" sz="1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de </a:t>
            </a:r>
            <a:r>
              <a:rPr lang="en-US" sz="12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esta</a:t>
            </a:r>
            <a:r>
              <a:rPr lang="en-US" sz="1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variación</a:t>
            </a:r>
            <a:r>
              <a:rPr lang="en-US" sz="1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32" name="7 CuadroTexto"/>
          <p:cNvSpPr txBox="1">
            <a:spLocks noChangeArrowheads="1"/>
          </p:cNvSpPr>
          <p:nvPr/>
        </p:nvSpPr>
        <p:spPr bwMode="auto">
          <a:xfrm>
            <a:off x="-21697" y="6689873"/>
            <a:ext cx="730408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s-CL" altLang="es-CL" sz="7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Fuente: Estudio SURA “Contribución del sistema privado de pensiones al desarrollo económico de Latinoamérica; experiencias de Colombia, México, Chile y Perú”, 2013.</a:t>
            </a:r>
          </a:p>
        </p:txBody>
      </p:sp>
      <p:sp>
        <p:nvSpPr>
          <p:cNvPr id="34" name="33 Rectángulo"/>
          <p:cNvSpPr/>
          <p:nvPr/>
        </p:nvSpPr>
        <p:spPr>
          <a:xfrm>
            <a:off x="117917" y="1176216"/>
            <a:ext cx="331896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 smtClean="0">
                <a:solidFill>
                  <a:srgbClr val="002060"/>
                </a:solidFill>
              </a:rPr>
              <a:t>Existe</a:t>
            </a:r>
            <a:r>
              <a:rPr lang="en-US" sz="1200" dirty="0" smtClean="0">
                <a:solidFill>
                  <a:srgbClr val="002060"/>
                </a:solidFill>
              </a:rPr>
              <a:t> un </a:t>
            </a:r>
            <a:r>
              <a:rPr lang="en-US" sz="1400" b="1" dirty="0" err="1" smtClean="0">
                <a:solidFill>
                  <a:srgbClr val="002060"/>
                </a:solidFill>
              </a:rPr>
              <a:t>círculo</a:t>
            </a:r>
            <a:r>
              <a:rPr lang="en-US" sz="1400" b="1" dirty="0" smtClean="0">
                <a:solidFill>
                  <a:srgbClr val="002060"/>
                </a:solidFill>
              </a:rPr>
              <a:t> virtuoso </a:t>
            </a:r>
            <a:r>
              <a:rPr lang="en-US" sz="1200" dirty="0" smtClean="0">
                <a:solidFill>
                  <a:srgbClr val="002060"/>
                </a:solidFill>
              </a:rPr>
              <a:t>entre el </a:t>
            </a:r>
            <a:r>
              <a:rPr lang="en-US" sz="1200" dirty="0" err="1" smtClean="0">
                <a:solidFill>
                  <a:srgbClr val="002060"/>
                </a:solidFill>
              </a:rPr>
              <a:t>desarrollo</a:t>
            </a:r>
            <a:r>
              <a:rPr lang="en-US" sz="1200" dirty="0" smtClean="0">
                <a:solidFill>
                  <a:srgbClr val="002060"/>
                </a:solidFill>
              </a:rPr>
              <a:t> de los </a:t>
            </a:r>
            <a:r>
              <a:rPr lang="en-US" sz="1200" dirty="0" err="1" smtClean="0">
                <a:solidFill>
                  <a:srgbClr val="002060"/>
                </a:solidFill>
              </a:rPr>
              <a:t>sistemas</a:t>
            </a:r>
            <a:r>
              <a:rPr lang="en-US" sz="1200" dirty="0" smtClean="0">
                <a:solidFill>
                  <a:srgbClr val="002060"/>
                </a:solidFill>
              </a:rPr>
              <a:t> de </a:t>
            </a:r>
            <a:r>
              <a:rPr lang="en-US" sz="1200" dirty="0" err="1" smtClean="0">
                <a:solidFill>
                  <a:srgbClr val="002060"/>
                </a:solidFill>
              </a:rPr>
              <a:t>pensiones</a:t>
            </a:r>
            <a:r>
              <a:rPr lang="en-US" sz="1200" dirty="0" smtClean="0">
                <a:solidFill>
                  <a:srgbClr val="002060"/>
                </a:solidFill>
              </a:rPr>
              <a:t> y el de </a:t>
            </a:r>
            <a:r>
              <a:rPr lang="en-US" sz="1200" dirty="0" err="1" smtClean="0">
                <a:solidFill>
                  <a:srgbClr val="002060"/>
                </a:solidFill>
              </a:rPr>
              <a:t>las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</a:rPr>
              <a:t>economías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</a:rPr>
              <a:t>en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</a:rPr>
              <a:t>que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</a:rPr>
              <a:t>están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</a:rPr>
              <a:t>insertos</a:t>
            </a:r>
            <a:r>
              <a:rPr lang="en-US" sz="1200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 smtClean="0">
                <a:solidFill>
                  <a:srgbClr val="002060"/>
                </a:solidFill>
              </a:rPr>
              <a:t>Al </a:t>
            </a:r>
            <a:r>
              <a:rPr lang="en-US" sz="1200" dirty="0" err="1" smtClean="0">
                <a:solidFill>
                  <a:srgbClr val="002060"/>
                </a:solidFill>
              </a:rPr>
              <a:t>incrementar</a:t>
            </a:r>
            <a:r>
              <a:rPr lang="en-US" sz="1200" dirty="0" smtClean="0">
                <a:solidFill>
                  <a:srgbClr val="002060"/>
                </a:solidFill>
              </a:rPr>
              <a:t> los </a:t>
            </a:r>
            <a:r>
              <a:rPr lang="en-US" sz="1200" dirty="0" err="1" smtClean="0">
                <a:solidFill>
                  <a:srgbClr val="002060"/>
                </a:solidFill>
              </a:rPr>
              <a:t>niveles</a:t>
            </a:r>
            <a:r>
              <a:rPr lang="en-US" sz="1200" dirty="0" smtClean="0">
                <a:solidFill>
                  <a:srgbClr val="002060"/>
                </a:solidFill>
              </a:rPr>
              <a:t> de </a:t>
            </a:r>
          </a:p>
          <a:p>
            <a:pPr algn="just">
              <a:lnSpc>
                <a:spcPct val="150000"/>
              </a:lnSpc>
            </a:pPr>
            <a:r>
              <a:rPr lang="en-US" sz="1400" b="1" dirty="0" err="1" smtClean="0">
                <a:solidFill>
                  <a:srgbClr val="0070C0"/>
                </a:solidFill>
              </a:rPr>
              <a:t>ingreso</a:t>
            </a:r>
            <a:r>
              <a:rPr lang="en-US" sz="1400" b="1" dirty="0" smtClean="0">
                <a:solidFill>
                  <a:srgbClr val="0070C0"/>
                </a:solidFill>
              </a:rPr>
              <a:t> per </a:t>
            </a:r>
            <a:r>
              <a:rPr lang="en-US" sz="1400" b="1" dirty="0" err="1" smtClean="0">
                <a:solidFill>
                  <a:srgbClr val="0070C0"/>
                </a:solidFill>
              </a:rPr>
              <a:t>cápita</a:t>
            </a:r>
            <a:r>
              <a:rPr lang="en-US" sz="1200" dirty="0" smtClean="0">
                <a:solidFill>
                  <a:srgbClr val="002060"/>
                </a:solidFill>
              </a:rPr>
              <a:t>, </a:t>
            </a:r>
            <a:r>
              <a:rPr lang="en-US" sz="1200" dirty="0" err="1" smtClean="0">
                <a:solidFill>
                  <a:srgbClr val="002060"/>
                </a:solidFill>
              </a:rPr>
              <a:t>aumenta</a:t>
            </a:r>
            <a:r>
              <a:rPr lang="en-US" sz="1200" dirty="0" smtClean="0">
                <a:solidFill>
                  <a:srgbClr val="002060"/>
                </a:solidFill>
              </a:rPr>
              <a:t> la </a:t>
            </a:r>
          </a:p>
          <a:p>
            <a:pPr algn="just">
              <a:lnSpc>
                <a:spcPct val="150000"/>
              </a:lnSpc>
            </a:pPr>
            <a:r>
              <a:rPr lang="en-US" sz="1400" b="1" dirty="0" err="1" smtClean="0">
                <a:solidFill>
                  <a:srgbClr val="0070C0"/>
                </a:solidFill>
              </a:rPr>
              <a:t>formalidad</a:t>
            </a:r>
            <a:r>
              <a:rPr lang="en-US" sz="1400" b="1" dirty="0" smtClean="0">
                <a:solidFill>
                  <a:srgbClr val="0070C0"/>
                </a:solidFill>
              </a:rPr>
              <a:t> </a:t>
            </a:r>
            <a:r>
              <a:rPr lang="en-US" sz="1400" b="1" dirty="0" err="1" smtClean="0">
                <a:solidFill>
                  <a:srgbClr val="0070C0"/>
                </a:solidFill>
              </a:rPr>
              <a:t>laboral</a:t>
            </a:r>
            <a:r>
              <a:rPr lang="en-US" sz="1200" dirty="0" smtClean="0">
                <a:solidFill>
                  <a:srgbClr val="002060"/>
                </a:solidFill>
              </a:rPr>
              <a:t>, lo </a:t>
            </a:r>
            <a:r>
              <a:rPr lang="en-US" sz="1200" dirty="0" err="1" smtClean="0">
                <a:solidFill>
                  <a:srgbClr val="002060"/>
                </a:solidFill>
              </a:rPr>
              <a:t>cual</a:t>
            </a:r>
            <a:r>
              <a:rPr lang="en-US" sz="1200" dirty="0" smtClean="0">
                <a:solidFill>
                  <a:srgbClr val="002060"/>
                </a:solidFill>
              </a:rPr>
              <a:t> a </a:t>
            </a:r>
            <a:r>
              <a:rPr lang="en-US" sz="1200" dirty="0" err="1" smtClean="0">
                <a:solidFill>
                  <a:srgbClr val="002060"/>
                </a:solidFill>
              </a:rPr>
              <a:t>su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</a:rPr>
              <a:t>vez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</a:rPr>
              <a:t>tiene</a:t>
            </a:r>
            <a:r>
              <a:rPr lang="en-US" sz="1200" dirty="0" smtClean="0">
                <a:solidFill>
                  <a:srgbClr val="002060"/>
                </a:solidFill>
              </a:rPr>
              <a:t> un </a:t>
            </a:r>
            <a:r>
              <a:rPr lang="en-US" sz="1200" dirty="0" err="1" smtClean="0">
                <a:solidFill>
                  <a:srgbClr val="002060"/>
                </a:solidFill>
              </a:rPr>
              <a:t>impacto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</a:rPr>
              <a:t>sobre</a:t>
            </a:r>
            <a:r>
              <a:rPr lang="en-US" sz="1200" dirty="0" smtClean="0">
                <a:solidFill>
                  <a:srgbClr val="002060"/>
                </a:solidFill>
              </a:rPr>
              <a:t> la </a:t>
            </a:r>
          </a:p>
          <a:p>
            <a:pPr algn="just">
              <a:lnSpc>
                <a:spcPct val="150000"/>
              </a:lnSpc>
            </a:pPr>
            <a:r>
              <a:rPr lang="es-ES" sz="1400" b="1" dirty="0" smtClean="0">
                <a:solidFill>
                  <a:srgbClr val="0070C0"/>
                </a:solidFill>
              </a:rPr>
              <a:t>cobertura </a:t>
            </a:r>
            <a:r>
              <a:rPr lang="es-ES" sz="1400" b="1" dirty="0">
                <a:solidFill>
                  <a:srgbClr val="0070C0"/>
                </a:solidFill>
              </a:rPr>
              <a:t>y de densidad de </a:t>
            </a:r>
            <a:r>
              <a:rPr lang="es-ES" sz="1400" b="1" dirty="0" smtClean="0">
                <a:solidFill>
                  <a:srgbClr val="0070C0"/>
                </a:solidFill>
              </a:rPr>
              <a:t>cotización.</a:t>
            </a:r>
            <a:endParaRPr lang="es-ES" sz="1400" b="1" dirty="0">
              <a:solidFill>
                <a:srgbClr val="0070C0"/>
              </a:solidFill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95400" y="3713549"/>
            <a:ext cx="912892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6979735" y="2679658"/>
            <a:ext cx="3999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COL</a:t>
            </a:r>
            <a:endParaRPr lang="es-ES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97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Gráfico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4494106"/>
              </p:ext>
            </p:extLst>
          </p:nvPr>
        </p:nvGraphicFramePr>
        <p:xfrm>
          <a:off x="-12829" y="4090189"/>
          <a:ext cx="4082103" cy="2631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5180417"/>
              </p:ext>
            </p:extLst>
          </p:nvPr>
        </p:nvGraphicFramePr>
        <p:xfrm>
          <a:off x="4910969" y="4333601"/>
          <a:ext cx="4162556" cy="2541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1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2776734"/>
              </p:ext>
            </p:extLst>
          </p:nvPr>
        </p:nvGraphicFramePr>
        <p:xfrm>
          <a:off x="4910969" y="1444598"/>
          <a:ext cx="4129844" cy="2432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" name="Imagen 3" descr="3 paginabasica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163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5080" y="211863"/>
            <a:ext cx="76532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s-ES" sz="3600" b="1" dirty="0">
              <a:solidFill>
                <a:srgbClr val="EEECE1"/>
              </a:solidFill>
              <a:latin typeface="DIN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4054918" y="1152210"/>
            <a:ext cx="1031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Chile</a:t>
            </a:r>
            <a:endParaRPr lang="en-US" sz="3200" b="1" dirty="0">
              <a:solidFill>
                <a:srgbClr val="000090"/>
              </a:solidFill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3828772" y="4035818"/>
            <a:ext cx="1802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90"/>
                </a:solidFill>
              </a:rPr>
              <a:t>Colombia</a:t>
            </a:r>
          </a:p>
        </p:txBody>
      </p:sp>
      <p:cxnSp>
        <p:nvCxnSpPr>
          <p:cNvPr id="18" name="17 Conector recto"/>
          <p:cNvCxnSpPr/>
          <p:nvPr/>
        </p:nvCxnSpPr>
        <p:spPr>
          <a:xfrm flipH="1">
            <a:off x="1" y="4009663"/>
            <a:ext cx="9143999" cy="2922"/>
          </a:xfrm>
          <a:prstGeom prst="line">
            <a:avLst/>
          </a:prstGeom>
          <a:ln w="635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2"/>
          <p:cNvSpPr txBox="1"/>
          <p:nvPr/>
        </p:nvSpPr>
        <p:spPr>
          <a:xfrm>
            <a:off x="4718548" y="6511529"/>
            <a:ext cx="30572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Fuente: SFC, </a:t>
            </a:r>
            <a:r>
              <a:rPr lang="en-US" sz="1000" dirty="0" err="1" smtClean="0">
                <a:solidFill>
                  <a:prstClr val="black"/>
                </a:solidFill>
              </a:rPr>
              <a:t>Superintendencia</a:t>
            </a:r>
            <a:r>
              <a:rPr lang="en-US" sz="1000" dirty="0" smtClean="0">
                <a:solidFill>
                  <a:prstClr val="black"/>
                </a:solidFill>
              </a:rPr>
              <a:t> </a:t>
            </a:r>
            <a:r>
              <a:rPr lang="en-US" sz="1000" dirty="0" err="1" smtClean="0">
                <a:solidFill>
                  <a:prstClr val="black"/>
                </a:solidFill>
              </a:rPr>
              <a:t>Financiera</a:t>
            </a:r>
            <a:r>
              <a:rPr lang="en-US" sz="1000" dirty="0" smtClean="0">
                <a:solidFill>
                  <a:prstClr val="black"/>
                </a:solidFill>
              </a:rPr>
              <a:t> de Colombia.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20" name="TextBox 10"/>
          <p:cNvSpPr txBox="1"/>
          <p:nvPr/>
        </p:nvSpPr>
        <p:spPr>
          <a:xfrm>
            <a:off x="4746457" y="3645864"/>
            <a:ext cx="25619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Fuente: </a:t>
            </a:r>
            <a:r>
              <a:rPr lang="en-US" sz="1000" dirty="0" err="1" smtClean="0">
                <a:solidFill>
                  <a:prstClr val="black"/>
                </a:solidFill>
              </a:rPr>
              <a:t>Superintendencia</a:t>
            </a:r>
            <a:r>
              <a:rPr lang="en-US" sz="1000" dirty="0" smtClean="0">
                <a:solidFill>
                  <a:prstClr val="black"/>
                </a:solidFill>
              </a:rPr>
              <a:t> de </a:t>
            </a:r>
            <a:r>
              <a:rPr lang="en-US" sz="1000" dirty="0" err="1">
                <a:solidFill>
                  <a:prstClr val="black"/>
                </a:solidFill>
              </a:rPr>
              <a:t>P</a:t>
            </a:r>
            <a:r>
              <a:rPr lang="en-US" sz="1000" dirty="0" err="1" smtClean="0">
                <a:solidFill>
                  <a:prstClr val="black"/>
                </a:solidFill>
              </a:rPr>
              <a:t>ensiones</a:t>
            </a:r>
            <a:r>
              <a:rPr lang="en-US" sz="1000" dirty="0" smtClean="0">
                <a:solidFill>
                  <a:prstClr val="black"/>
                </a:solidFill>
              </a:rPr>
              <a:t> Chile.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21" name="CuadroTexto 6"/>
          <p:cNvSpPr txBox="1"/>
          <p:nvPr/>
        </p:nvSpPr>
        <p:spPr>
          <a:xfrm>
            <a:off x="26749" y="119530"/>
            <a:ext cx="71528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Los fondos de pensiones en la Alianza del Pacífico</a:t>
            </a:r>
          </a:p>
          <a:p>
            <a:endParaRPr lang="es-ES" sz="800" b="1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en-US" sz="14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Evolución</a:t>
            </a:r>
            <a:r>
              <a:rPr lang="en-US" sz="1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de la </a:t>
            </a:r>
            <a:r>
              <a:rPr lang="en-US" sz="14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cartera</a:t>
            </a:r>
            <a:r>
              <a:rPr lang="en-US" sz="1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de </a:t>
            </a:r>
            <a:r>
              <a:rPr lang="en-US" sz="14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fondos</a:t>
            </a:r>
            <a:r>
              <a:rPr lang="en-US" sz="1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de </a:t>
            </a:r>
            <a:r>
              <a:rPr lang="en-US" sz="14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pensiones</a:t>
            </a:r>
            <a:r>
              <a:rPr lang="en-US" sz="1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administrados</a:t>
            </a:r>
            <a:r>
              <a:rPr lang="en-US" sz="1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: </a:t>
            </a:r>
            <a:r>
              <a:rPr lang="en-US" sz="14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tendencia</a:t>
            </a:r>
            <a:r>
              <a:rPr lang="en-US" sz="1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creciente</a:t>
            </a:r>
            <a:endParaRPr lang="es-ES" sz="1400" b="1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es-ES" sz="1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Composición del portafolio</a:t>
            </a:r>
            <a:endParaRPr lang="es-ES" sz="1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6" name="CuadroTexto 29"/>
          <p:cNvSpPr txBox="1"/>
          <p:nvPr/>
        </p:nvSpPr>
        <p:spPr>
          <a:xfrm>
            <a:off x="5647505" y="1545456"/>
            <a:ext cx="1532100" cy="230904"/>
          </a:xfrm>
          <a:prstGeom prst="rect">
            <a:avLst/>
          </a:prstGeom>
        </p:spPr>
        <p:txBody>
          <a:bodyPr wrap="none" rtlCol="0"/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b="1" dirty="0" smtClean="0">
                <a:solidFill>
                  <a:srgbClr val="0070C0"/>
                </a:solidFill>
              </a:rPr>
              <a:t>Inversión extranjera: 44%</a:t>
            </a:r>
            <a:endParaRPr lang="es-ES" sz="1600" b="1" dirty="0">
              <a:solidFill>
                <a:srgbClr val="0070C0"/>
              </a:solidFill>
            </a:endParaRPr>
          </a:p>
        </p:txBody>
      </p:sp>
      <p:sp>
        <p:nvSpPr>
          <p:cNvPr id="30" name="CuadroTexto 31"/>
          <p:cNvSpPr txBox="1"/>
          <p:nvPr/>
        </p:nvSpPr>
        <p:spPr>
          <a:xfrm>
            <a:off x="5753831" y="4527491"/>
            <a:ext cx="1804377" cy="242391"/>
          </a:xfrm>
          <a:prstGeom prst="rect">
            <a:avLst/>
          </a:prstGeom>
        </p:spPr>
        <p:txBody>
          <a:bodyPr wrap="none" rtlCol="0"/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b="1" dirty="0" smtClean="0">
                <a:solidFill>
                  <a:srgbClr val="0070C0"/>
                </a:solidFill>
              </a:rPr>
              <a:t>Inversión extranjera: 25%</a:t>
            </a:r>
            <a:endParaRPr lang="es-ES" sz="1600" b="1" dirty="0">
              <a:solidFill>
                <a:srgbClr val="0070C0"/>
              </a:solidFill>
            </a:endParaRPr>
          </a:p>
        </p:txBody>
      </p:sp>
      <p:sp>
        <p:nvSpPr>
          <p:cNvPr id="32" name="CuadroTexto 1"/>
          <p:cNvSpPr txBox="1"/>
          <p:nvPr/>
        </p:nvSpPr>
        <p:spPr>
          <a:xfrm>
            <a:off x="8025503" y="1189845"/>
            <a:ext cx="109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prstClr val="black"/>
                </a:solidFill>
              </a:rPr>
              <a:t>2014</a:t>
            </a: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37" name="CuadroTexto 1"/>
          <p:cNvSpPr txBox="1"/>
          <p:nvPr/>
        </p:nvSpPr>
        <p:spPr>
          <a:xfrm>
            <a:off x="7987805" y="4158159"/>
            <a:ext cx="109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prstClr val="black"/>
                </a:solidFill>
              </a:rPr>
              <a:t>2014</a:t>
            </a:r>
            <a:endParaRPr lang="es-ES" b="1" dirty="0">
              <a:solidFill>
                <a:prstClr val="black"/>
              </a:solidFill>
            </a:endParaRPr>
          </a:p>
        </p:txBody>
      </p:sp>
      <p:cxnSp>
        <p:nvCxnSpPr>
          <p:cNvPr id="22" name="21 Conector recto"/>
          <p:cNvCxnSpPr/>
          <p:nvPr/>
        </p:nvCxnSpPr>
        <p:spPr>
          <a:xfrm flipV="1">
            <a:off x="4587081" y="1776360"/>
            <a:ext cx="0" cy="2236225"/>
          </a:xfrm>
          <a:prstGeom prst="line">
            <a:avLst/>
          </a:prstGeom>
          <a:ln w="635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6021380"/>
              </p:ext>
            </p:extLst>
          </p:nvPr>
        </p:nvGraphicFramePr>
        <p:xfrm>
          <a:off x="-184629" y="1300240"/>
          <a:ext cx="4705035" cy="2416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8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0599894"/>
              </p:ext>
            </p:extLst>
          </p:nvPr>
        </p:nvGraphicFramePr>
        <p:xfrm>
          <a:off x="-184629" y="4053541"/>
          <a:ext cx="5021452" cy="2470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33" name="32 Conector recto"/>
          <p:cNvCxnSpPr/>
          <p:nvPr/>
        </p:nvCxnSpPr>
        <p:spPr>
          <a:xfrm flipV="1">
            <a:off x="4587081" y="4621775"/>
            <a:ext cx="0" cy="2236225"/>
          </a:xfrm>
          <a:prstGeom prst="line">
            <a:avLst/>
          </a:prstGeom>
          <a:ln w="635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95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Tema de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4F81BD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t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MX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charset="0"/>
            <a:ea typeface="Helvetica" charset="0"/>
            <a:cs typeface="Helvetica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4F81BD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t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MX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charset="0"/>
            <a:ea typeface="Helvetica" charset="0"/>
            <a:cs typeface="Helvetica" charset="0"/>
            <a:sym typeface="Helvetica" charset="0"/>
          </a:defRPr>
        </a:defPPr>
      </a:lstStyle>
    </a:lnDef>
  </a:objectDefaults>
  <a:extraClrSchemeLst/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2761</TotalTime>
  <Words>536</Words>
  <Application>Microsoft Office PowerPoint</Application>
  <PresentationFormat>Presentación en pantalla (4:3)</PresentationFormat>
  <Paragraphs>73</Paragraphs>
  <Slides>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Tema de Office</vt:lpstr>
      <vt:lpstr>1_Tema de Office</vt:lpstr>
      <vt:lpstr>2_Tema de Office</vt:lpstr>
      <vt:lpstr>3_Tema de Office</vt:lpstr>
      <vt:lpstr>4_Tema de Office</vt:lpstr>
      <vt:lpstr>5_Tema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tironiasociados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Catalina León</dc:creator>
  <cp:lastModifiedBy>Harris Daza Beatriz</cp:lastModifiedBy>
  <cp:revision>121</cp:revision>
  <cp:lastPrinted>2015-08-12T12:49:08Z</cp:lastPrinted>
  <dcterms:created xsi:type="dcterms:W3CDTF">2015-07-24T14:57:51Z</dcterms:created>
  <dcterms:modified xsi:type="dcterms:W3CDTF">2015-08-17T19:47:59Z</dcterms:modified>
</cp:coreProperties>
</file>