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2" r:id="rId4"/>
    <p:sldMasterId id="2147483723" r:id="rId5"/>
  </p:sldMasterIdLst>
  <p:notesMasterIdLst>
    <p:notesMasterId r:id="rId42"/>
  </p:notesMasterIdLst>
  <p:sldIdLst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55" r:id="rId16"/>
    <p:sldId id="356" r:id="rId17"/>
    <p:sldId id="357" r:id="rId18"/>
    <p:sldId id="358" r:id="rId19"/>
    <p:sldId id="349" r:id="rId20"/>
    <p:sldId id="350" r:id="rId21"/>
    <p:sldId id="351" r:id="rId22"/>
    <p:sldId id="352" r:id="rId23"/>
    <p:sldId id="353" r:id="rId24"/>
    <p:sldId id="321" r:id="rId25"/>
    <p:sldId id="315" r:id="rId26"/>
    <p:sldId id="333" r:id="rId27"/>
    <p:sldId id="334" r:id="rId28"/>
    <p:sldId id="322" r:id="rId29"/>
    <p:sldId id="328" r:id="rId30"/>
    <p:sldId id="318" r:id="rId31"/>
    <p:sldId id="361" r:id="rId32"/>
    <p:sldId id="331" r:id="rId33"/>
    <p:sldId id="332" r:id="rId34"/>
    <p:sldId id="364" r:id="rId35"/>
    <p:sldId id="367" r:id="rId36"/>
    <p:sldId id="368" r:id="rId37"/>
    <p:sldId id="366" r:id="rId38"/>
    <p:sldId id="359" r:id="rId39"/>
    <p:sldId id="360" r:id="rId40"/>
    <p:sldId id="261" r:id="rId41"/>
  </p:sldIdLst>
  <p:sldSz cx="9144000" cy="6858000" type="screen4x3"/>
  <p:notesSz cx="6858000" cy="9144000"/>
  <p:defaultTextStyle>
    <a:defPPr>
      <a:defRPr lang="es-CO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AC7"/>
    <a:srgbClr val="016483"/>
    <a:srgbClr val="F2911B"/>
    <a:srgbClr val="D92929"/>
    <a:srgbClr val="CCECEB"/>
    <a:srgbClr val="F9CC95"/>
    <a:srgbClr val="C5F1FF"/>
    <a:srgbClr val="F2CB05"/>
    <a:srgbClr val="BFE7E6"/>
    <a:srgbClr val="B9E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8330" autoAdjust="0"/>
  </p:normalViewPr>
  <p:slideViewPr>
    <p:cSldViewPr>
      <p:cViewPr varScale="1">
        <p:scale>
          <a:sx n="52" d="100"/>
          <a:sy n="52" d="100"/>
        </p:scale>
        <p:origin x="4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 smtClean="0"/>
              <a:t>Diversificación</a:t>
            </a:r>
            <a:r>
              <a:rPr lang="es-CO" b="1" baseline="0" dirty="0" smtClean="0"/>
              <a:t> de productos no minero energéticos por tipo de empresa*</a:t>
            </a:r>
            <a:endParaRPr lang="es-CO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Grandes empresas exportadoras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Hoja1!$B$2:$B$5</c:f>
              <c:numCache>
                <c:formatCode>#,##0</c:formatCode>
                <c:ptCount val="4"/>
                <c:pt idx="0">
                  <c:v>2419</c:v>
                </c:pt>
                <c:pt idx="1">
                  <c:v>2470</c:v>
                </c:pt>
                <c:pt idx="2">
                  <c:v>2500</c:v>
                </c:pt>
                <c:pt idx="3">
                  <c:v>2591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Micro, pequeñas y medianas empresas exportadoras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Hoja1!$C$2:$C$5</c:f>
              <c:numCache>
                <c:formatCode>#,##0</c:formatCode>
                <c:ptCount val="4"/>
                <c:pt idx="0">
                  <c:v>3725</c:v>
                </c:pt>
                <c:pt idx="1">
                  <c:v>3755</c:v>
                </c:pt>
                <c:pt idx="2">
                  <c:v>3710</c:v>
                </c:pt>
                <c:pt idx="3">
                  <c:v>3783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032160"/>
        <c:axId val="187032552"/>
      </c:barChart>
      <c:catAx>
        <c:axId val="1870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2552"/>
        <c:crosses val="autoZero"/>
        <c:auto val="1"/>
        <c:lblAlgn val="ctr"/>
        <c:lblOffset val="100"/>
        <c:noMultiLvlLbl val="0"/>
      </c:catAx>
      <c:valAx>
        <c:axId val="187032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350636725964884E-2"/>
          <c:y val="0.10826425227073275"/>
          <c:w val="0.93867405463206155"/>
          <c:h val="0.73503921374991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Hoja1!$B$2:$B$5</c:f>
              <c:numCache>
                <c:formatCode>0.00</c:formatCode>
                <c:ptCount val="4"/>
                <c:pt idx="0">
                  <c:v>17.18508275462629</c:v>
                </c:pt>
                <c:pt idx="1">
                  <c:v>14.529670630536295</c:v>
                </c:pt>
                <c:pt idx="2">
                  <c:v>43.029105140846838</c:v>
                </c:pt>
                <c:pt idx="3">
                  <c:v>29.629305076189617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Hoja1!$C$2:$C$5</c:f>
              <c:numCache>
                <c:formatCode>0.00</c:formatCode>
                <c:ptCount val="4"/>
                <c:pt idx="0">
                  <c:v>6.028423586208298</c:v>
                </c:pt>
                <c:pt idx="1">
                  <c:v>-4.263640467057539</c:v>
                </c:pt>
                <c:pt idx="2">
                  <c:v>5.829494354659337</c:v>
                </c:pt>
                <c:pt idx="3">
                  <c:v>0.67949518456720259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Hoja1!$D$2:$D$5</c:f>
              <c:numCache>
                <c:formatCode>0.00</c:formatCode>
                <c:ptCount val="4"/>
                <c:pt idx="0">
                  <c:v>2.5140815456073051</c:v>
                </c:pt>
                <c:pt idx="1">
                  <c:v>-1.6433896053585806</c:v>
                </c:pt>
                <c:pt idx="2">
                  <c:v>-2.4085960792995742</c:v>
                </c:pt>
                <c:pt idx="3">
                  <c:v>-8.8679646490741888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Hoja1!$E$2:$E$5</c:f>
              <c:numCache>
                <c:formatCode>0.00</c:formatCode>
                <c:ptCount val="4"/>
                <c:pt idx="0">
                  <c:v>4.6175278161846744</c:v>
                </c:pt>
                <c:pt idx="1">
                  <c:v>-5.8499735042882861E-2</c:v>
                </c:pt>
                <c:pt idx="2">
                  <c:v>-6.9971916907775933</c:v>
                </c:pt>
                <c:pt idx="3">
                  <c:v>-8.8600032351214715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5"/>
        <c:axId val="209675256"/>
        <c:axId val="209675648"/>
      </c:barChart>
      <c:catAx>
        <c:axId val="20967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9675648"/>
        <c:crosses val="autoZero"/>
        <c:auto val="1"/>
        <c:lblAlgn val="ctr"/>
        <c:lblOffset val="100"/>
        <c:noMultiLvlLbl val="0"/>
      </c:catAx>
      <c:valAx>
        <c:axId val="20967564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096752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64972501909142E-2"/>
          <c:y val="1.1527517367106978E-2"/>
          <c:w val="0.93346386102715151"/>
          <c:h val="0.94388835849293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SelecciónGeneral!$G$2</c:f>
              <c:strCache>
                <c:ptCount val="1"/>
                <c:pt idx="0">
                  <c:v>Promedio de Crecimiento Mundo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/>
              <c:tx>
                <c:strRef>
                  <c:f>SelecciónGeneral!$A$3</c:f>
                  <c:strCache>
                    <c:ptCount val="1"/>
                    <c:pt idx="0">
                      <c:v>Elaboración de bebidas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{CA6C181A-6C09-4F02-9720-29C6C5BAFA43}</c15:txfldGUID>
                      <c15:f>SelecciónGeneral!$A$3</c15:f>
                      <c15:dlblFieldTableCache>
                        <c:ptCount val="1"/>
                        <c:pt idx="0">
                          <c:v>Elaboración de bebidas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SelecciónGeneral!$A$4</c:f>
                  <c:strCache>
                    <c:ptCount val="1"/>
                    <c:pt idx="0">
                      <c:v>Fabricación de panela 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{03818163-C875-45E5-BD8A-6FD50E7F5979}</c15:txfldGUID>
                      <c15:f>SelecciónGeneral!$A$4</c15:f>
                      <c15:dlblFieldTableCache>
                        <c:ptCount val="1"/>
                        <c:pt idx="0">
                          <c:v>Fabricación de panela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SelecciónGeneral!$A$5</c:f>
                  <c:strCache>
                    <c:ptCount val="1"/>
                    <c:pt idx="0">
                      <c:v>Tostión y molienda del café 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{F4C8D7A5-C091-4962-812E-3DFB20D7C019}</c15:txfldGUID>
                      <c15:f>SelecciónGeneral!$A$5</c15:f>
                      <c15:dlblFieldTableCache>
                        <c:ptCount val="1"/>
                        <c:pt idx="0">
                          <c:v>Tostión y molienda del café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SelecciónGeneral!$A$6</c:f>
                  <c:strCache>
                    <c:ptCount val="1"/>
                    <c:pt idx="0">
                      <c:v>Elaboración de aceites y grasas de origen vegetal y animal 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{8D1825BF-860C-497C-983B-36AAAEE3165D}</c15:txfldGUID>
                      <c15:f>SelecciónGeneral!$A$6</c15:f>
                      <c15:dlblFieldTableCache>
                        <c:ptCount val="1"/>
                        <c:pt idx="0">
                          <c:v>Elaboración de aceites y grasas de origen vegetal y animal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strRef>
                  <c:f>SelecciónGeneral!$A$20</c:f>
                  <c:strCache>
                    <c:ptCount val="1"/>
                    <c:pt idx="0">
                      <c:v>Elaboración de otros productos alimenticios n.c.p.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{C6DD4DD2-039A-458F-AF12-15DAEA7BFE0A}</c15:txfldGUID>
                      <c15:f>SelecciónGeneral!$A$20</c15:f>
                      <c15:dlblFieldTableCache>
                        <c:ptCount val="1"/>
                        <c:pt idx="0">
                          <c:v>Elaboración de otros productos alimenticios n.c.p.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/>
              <c:tx>
                <c:strRef>
                  <c:f>SelecciónGeneral!$A$24</c:f>
                  <c:strCache>
                    <c:ptCount val="1"/>
                    <c:pt idx="0">
                      <c:v>Descafeinado 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{C55AC3D8-8D0C-4DBF-AC52-A4B4E22AF978}</c15:txfldGUID>
                      <c15:f>SelecciónGeneral!$A$24</c15:f>
                      <c15:dlblFieldTableCache>
                        <c:ptCount val="1"/>
                        <c:pt idx="0">
                          <c:v>Descafeinado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tx>
                <c:strRef>
                  <c:f>SelecciónGeneral!$A$27</c:f>
                  <c:strCache>
                    <c:ptCount val="1"/>
                    <c:pt idx="0">
                      <c:v>Fabricación y refinación de azúcar 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{8530EA72-FF4B-4F30-8705-774C3006341E}</c15:txfldGUID>
                      <c15:f>SelecciónGeneral!$A$27</c15:f>
                      <c15:dlblFieldTableCache>
                        <c:ptCount val="1"/>
                        <c:pt idx="0">
                          <c:v>Fabricación y refinación de azúcar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6.8773693578470041E-3"/>
                  <c:y val="-3.5071600750307144E-2"/>
                </c:manualLayout>
              </c:layout>
              <c:tx>
                <c:strRef>
                  <c:f>SelecciónGeneral!$A$48</c:f>
                  <c:strCache>
                    <c:ptCount val="1"/>
                    <c:pt idx="0">
                      <c:v>Fabricación de lámparas eléctricas y equipo de iluminación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{429514ED-F40B-4411-9BDD-171917BBC367}</c15:txfldGUID>
                      <c15:f>SelecciónGeneral!$A$48</c15:f>
                      <c15:dlblFieldTableCache>
                        <c:ptCount val="1"/>
                        <c:pt idx="0">
                          <c:v>Fabricación de lámparas eléctricas y equipo de iluminación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4"/>
              <c:layout>
                <c:manualLayout>
                  <c:x val="-0.11324767924564659"/>
                  <c:y val="-1.2273526071848518E-3"/>
                </c:manualLayout>
              </c:layout>
              <c:tx>
                <c:strRef>
                  <c:f>SelecciónGeneral!$A$86</c:f>
                  <c:strCache>
                    <c:ptCount val="1"/>
                    <c:pt idx="0">
                      <c:v>Fabricación de formas básicas de plástico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{47A1A30F-0D3C-401E-8ADE-E04CFCBBF507}</c15:txfldGUID>
                      <c15:f>SelecciónGeneral!$A$86</c15:f>
                      <c15:dlblFieldTableCache>
                        <c:ptCount val="1"/>
                        <c:pt idx="0">
                          <c:v>Fabricación de formas básicas de plástico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0"/>
              <c:layout>
                <c:manualLayout>
                  <c:x val="-0.13704981851097686"/>
                  <c:y val="-2.3054899563221973E-2"/>
                </c:manualLayout>
              </c:layout>
              <c:tx>
                <c:strRef>
                  <c:f>SelecciónGeneral!$A$122</c:f>
                  <c:strCache>
                    <c:ptCount val="1"/>
                    <c:pt idx="0">
                      <c:v>Fabricación de tejidos y artículos de punto y ganchillo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{3FF3A7E6-50D2-4AC8-81E4-71729C28E2B2}</c15:txfldGUID>
                      <c15:f>SelecciónGeneral!$A$122</c15:f>
                      <c15:dlblFieldTableCache>
                        <c:ptCount val="1"/>
                        <c:pt idx="0">
                          <c:v>Fabricación de tejidos y artículos de punto y ganchillo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2"/>
              <c:layout/>
              <c:tx>
                <c:strRef>
                  <c:f>SelecciónGeneral!$A$124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{3175E359-D488-4BEF-BA9F-42CBACF91EFE}</c15:txfldGUID>
                      <c15:f>SelecciónGeneral!$A$124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3"/>
              <c:layout/>
              <c:tx>
                <c:strRef>
                  <c:f>SelecciónGeneral!$A$125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{73CC72AC-7568-46BC-B583-8A689573ACC4}</c15:txfldGUID>
                      <c15:f>SelecciónGeneral!$A$125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4"/>
              <c:layout/>
              <c:tx>
                <c:strRef>
                  <c:f>SelecciónGeneral!$A$126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{28AFF100-FF79-4558-A035-8925F3FB1727}</c15:txfldGUID>
                      <c15:f>SelecciónGeneral!$A$126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5"/>
              <c:layout/>
              <c:tx>
                <c:strRef>
                  <c:f>SelecciónGeneral!$A$127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{D0C9DE4B-C0F2-41E5-A90A-0EECA960E1F0}</c15:txfldGUID>
                      <c15:f>SelecciónGeneral!$A$127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6"/>
              <c:layout/>
              <c:tx>
                <c:strRef>
                  <c:f>SelecciónGeneral!$A$128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{90AE8431-2AE8-4944-8B50-BE143F4CD9F1}</c15:txfldGUID>
                      <c15:f>SelecciónGeneral!$A$128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7"/>
              <c:layout/>
              <c:tx>
                <c:strRef>
                  <c:f>SelecciónGeneral!$A$129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{46FF53AC-ED77-4475-9E3D-1778880CDD30}</c15:txfldGUID>
                      <c15:f>SelecciónGeneral!$A$129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8"/>
              <c:layout/>
              <c:tx>
                <c:strRef>
                  <c:f>SelecciónGeneral!$A$130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{67B99AA8-360D-41C8-BED7-EFC3AFDB6677}</c15:txfldGUID>
                      <c15:f>SelecciónGeneral!$A$130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9"/>
              <c:layout/>
              <c:tx>
                <c:strRef>
                  <c:f>SelecciónGeneral!$A$131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{DE298537-3A07-4E47-BA3D-91AB4ECC5E83}</c15:txfldGUID>
                      <c15:f>SelecciónGeneral!$A$131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0"/>
              <c:layout/>
              <c:tx>
                <c:strRef>
                  <c:f>SelecciónGeneral!$A$132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{7027AA24-6292-456B-9782-965537F4435D}</c15:txfldGUID>
                      <c15:f>SelecciónGeneral!$A$132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1"/>
              <c:layout/>
              <c:tx>
                <c:strRef>
                  <c:f>SelecciónGeneral!$A$133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{1F178F6A-8324-47AA-95C8-0914FA743D9F}</c15:txfldGUID>
                      <c15:f>SelecciónGeneral!$A$133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2"/>
              <c:layout/>
              <c:tx>
                <c:strRef>
                  <c:f>SelecciónGeneral!$A$134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{121F0320-DE97-428C-A8AB-EAF8B5A490EA}</c15:txfldGUID>
                      <c15:f>SelecciónGeneral!$A$134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3"/>
              <c:layout/>
              <c:tx>
                <c:strRef>
                  <c:f>SelecciónGeneral!$A$135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{78834D65-6D84-4AB9-BCCB-560C56571A51}</c15:txfldGUID>
                      <c15:f>SelecciónGeneral!$A$135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4"/>
              <c:layout/>
              <c:tx>
                <c:strRef>
                  <c:f>SelecciónGeneral!$A$136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{41EC1F3D-9188-4123-8F6F-EF4947B53FC5}</c15:txfldGUID>
                      <c15:f>SelecciónGeneral!$A$136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5"/>
              <c:layout/>
              <c:tx>
                <c:strRef>
                  <c:f>SelecciónGeneral!$A$137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{9C9BEA01-0D27-4437-8694-E40BF59CD8CD}</c15:txfldGUID>
                      <c15:f>SelecciónGeneral!$A$137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6"/>
              <c:layout/>
              <c:tx>
                <c:strRef>
                  <c:f>SelecciónGeneral!$A$138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{828FB5ED-77B4-4607-AEF3-5A5618245F68}</c15:txfldGUID>
                      <c15:f>SelecciónGeneral!$A$138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7"/>
              <c:layout/>
              <c:tx>
                <c:strRef>
                  <c:f>SelecciónGeneral!$A$139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{F3D43AAD-9E57-47DA-9244-275AFE1353FD}</c15:txfldGUID>
                      <c15:f>SelecciónGeneral!$A$139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8"/>
              <c:layout/>
              <c:tx>
                <c:strRef>
                  <c:f>SelecciónGeneral!$A$140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{3C6F7848-4B32-482D-B049-E55A98198BCA}</c15:txfldGUID>
                      <c15:f>SelecciónGeneral!$A$140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9"/>
              <c:layout/>
              <c:tx>
                <c:strRef>
                  <c:f>SelecciónGeneral!$A$141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{6F7BAE5E-B864-407C-8B12-2A9DAD4F78DD}</c15:txfldGUID>
                      <c15:f>SelecciónGeneral!$A$141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0"/>
              <c:layout/>
              <c:tx>
                <c:strRef>
                  <c:f>SelecciónGeneral!$A$142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{1E078CD3-3718-4D8E-A952-1096E52BFAF2}</c15:txfldGUID>
                      <c15:f>SelecciónGeneral!$A$142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1"/>
              <c:layout/>
              <c:tx>
                <c:strRef>
                  <c:f>SelecciónGeneral!$A$143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{E51CACA3-12D6-413C-A183-E517B925A100}</c15:txfldGUID>
                      <c15:f>SelecciónGeneral!$A$143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2"/>
              <c:layout/>
              <c:tx>
                <c:strRef>
                  <c:f>SelecciónGeneral!$A$144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{FE76DA2C-4839-4388-BEAE-3AB62504C420}</c15:txfldGUID>
                      <c15:f>SelecciónGeneral!$A$144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3"/>
              <c:layout/>
              <c:tx>
                <c:strRef>
                  <c:f>SelecciónGeneral!$A$145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{BACD46C6-558F-4A85-9AA9-6BEAB3449A14}</c15:txfldGUID>
                      <c15:f>SelecciónGeneral!$A$145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4"/>
              <c:layout/>
              <c:tx>
                <c:strRef>
                  <c:f>SelecciónGeneral!$A$146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{097EE403-477B-4816-9103-13701B6B3827}</c15:txfldGUID>
                      <c15:f>SelecciónGeneral!$A$146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5"/>
              <c:layout/>
              <c:tx>
                <c:strRef>
                  <c:f>SelecciónGeneral!$A$147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{94B9C410-4623-4E6E-B9E4-507A57C62995}</c15:txfldGUID>
                      <c15:f>SelecciónGeneral!$A$147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6"/>
              <c:layout/>
              <c:tx>
                <c:strRef>
                  <c:f>SelecciónGeneral!$A$148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{240C1C4C-2065-405F-93B5-E5E86775A0B7}</c15:txfldGUID>
                      <c15:f>SelecciónGeneral!$A$148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7"/>
              <c:layout/>
              <c:tx>
                <c:strRef>
                  <c:f>SelecciónGeneral!$A$149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{42AC838A-6169-47B8-8417-C47201CF568F}</c15:txfldGUID>
                      <c15:f>SelecciónGeneral!$A$149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8"/>
              <c:layout/>
              <c:tx>
                <c:strRef>
                  <c:f>SelecciónGeneral!$A$150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{3CECD996-712C-4322-99DC-B0634591516D}</c15:txfldGUID>
                      <c15:f>SelecciónGeneral!$A$150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9"/>
              <c:layout/>
              <c:tx>
                <c:strRef>
                  <c:f>SelecciónGeneral!$A$151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{4984AEA5-E1C0-4E8F-8860-F18AC3E0E4DB}</c15:txfldGUID>
                      <c15:f>SelecciónGeneral!$A$151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0"/>
              <c:layout/>
              <c:tx>
                <c:strRef>
                  <c:f>SelecciónGeneral!$A$152</c:f>
                  <c:strCache>
                    <c:ptCount val="1"/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{875DE600-FBCD-44B0-918D-9DB97FC30E9A}</c15:txfldGUID>
                      <c15:f>SelecciónGeneral!$A$152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1"/>
              <c:layout/>
              <c:tx>
                <c:strRef>
                  <c:f>SelecciónGeneral!$A$153</c:f>
                  <c:strCache>
                    <c:ptCount val="1"/>
                    <c:pt idx="0">
                      <c:v>Actividades de fotografía 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{D9AE43D6-09F1-450D-A16C-7603CE24147A}</c15:txfldGUID>
                      <c15:f>SelecciónGeneral!$A$153</c15:f>
                      <c15:dlblFieldTableCache>
                        <c:ptCount val="1"/>
                        <c:pt idx="0">
                          <c:v>Actividades de fotografía 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5"/>
              <c:layout/>
              <c:tx>
                <c:strRef>
                  <c:f>SelecciónGeneral!$A$157</c:f>
                  <c:strCache>
                    <c:ptCount val="1"/>
                    <c:pt idx="0">
                      <c:v>Construcción y reparación de embarcaciones de recreo y de deporte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{E6E660F7-0CCB-4BC0-B567-CF2140F87DE3}</c15:txfldGUID>
                      <c15:f>SelecciónGeneral!$A$157</c15:f>
                      <c15:dlblFieldTableCache>
                        <c:ptCount val="1"/>
                        <c:pt idx="0">
                          <c:v>Construcción y reparación de embarcaciones de recreo y de deporte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6"/>
              <c:layout/>
              <c:tx>
                <c:strRef>
                  <c:f>SelecciónGeneral!$A$158</c:f>
                  <c:strCache>
                    <c:ptCount val="1"/>
                    <c:pt idx="0">
                      <c:v>Fundición de hierro y de acero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{CFFAC4D5-08D6-4DF0-8DE5-35297FECA7EC}</c15:txfldGUID>
                      <c15:f>SelecciónGeneral!$A$158</c15:f>
                      <c15:dlblFieldTableCache>
                        <c:ptCount val="1"/>
                        <c:pt idx="0">
                          <c:v>Fundición de hierro y de acero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7"/>
              <c:layout/>
              <c:tx>
                <c:strRef>
                  <c:f>SelecciónGeneral!$A$159</c:f>
                  <c:strCache>
                    <c:ptCount val="1"/>
                    <c:pt idx="0">
                      <c:v>Actividades de arquitectura e ingeniería y actividades conexas de asesoramiento técnico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{3498F580-E37A-4E65-B200-7C1174B43806}</c15:txfldGUID>
                      <c15:f>SelecciónGeneral!$A$159</c15:f>
                      <c15:dlblFieldTableCache>
                        <c:ptCount val="1"/>
                        <c:pt idx="0">
                          <c:v>Actividades de arquitectura e ingeniería y actividades conexas de asesoramiento técnico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8"/>
              <c:layout>
                <c:manualLayout>
                  <c:x val="8.7049326779148461E-3"/>
                  <c:y val="1.1278532399878508E-2"/>
                </c:manualLayout>
              </c:layout>
              <c:tx>
                <c:strRef>
                  <c:f>SelecciónGeneral!$A$160</c:f>
                  <c:strCache>
                    <c:ptCount val="1"/>
                    <c:pt idx="0">
                      <c:v>Producción y distribución de filmes y videocintas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{A04B52C8-E992-4986-BEDF-22B5AAA9A5A3}</c15:txfldGUID>
                      <c15:f>SelecciónGeneral!$A$160</c15:f>
                      <c15:dlblFieldTableCache>
                        <c:ptCount val="1"/>
                        <c:pt idx="0">
                          <c:v>Producción y distribución de filmes y videocintas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9"/>
              <c:tx>
                <c:strRef>
                  <c:f>SelecciónGeneral!$A$161</c:f>
                  <c:strCache>
                    <c:ptCount val="1"/>
                    <c:pt idx="0">
                      <c:v>Fabricación de calzado n.c.p.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{FD0272D7-FEDA-4277-800D-0753C34B87FD}</c15:txfldGUID>
                      <c15:f>SelecciónGeneral!$A$161</c15:f>
                      <c15:dlblFieldTableCache>
                        <c:ptCount val="1"/>
                        <c:pt idx="0">
                          <c:v>Fabricación de calzado n.c.p.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SelecciónGeneral!$F$3:$F$161</c:f>
              <c:numCache>
                <c:formatCode>General</c:formatCode>
                <c:ptCount val="159"/>
                <c:pt idx="0">
                  <c:v>0</c:v>
                </c:pt>
                <c:pt idx="1">
                  <c:v>-5.0334575997667743E-3</c:v>
                </c:pt>
                <c:pt idx="2">
                  <c:v>3.5389964514557313E-3</c:v>
                </c:pt>
                <c:pt idx="3">
                  <c:v>-2.1790995549964272E-3</c:v>
                </c:pt>
                <c:pt idx="4">
                  <c:v>-7.6445167489222466E-4</c:v>
                </c:pt>
                <c:pt idx="5">
                  <c:v>-2.0968334198536447E-3</c:v>
                </c:pt>
                <c:pt idx="6">
                  <c:v>-1.3735502246527912E-4</c:v>
                </c:pt>
                <c:pt idx="7">
                  <c:v>1.0728087131171855E-5</c:v>
                </c:pt>
                <c:pt idx="8">
                  <c:v>-4.1611846166071621E-4</c:v>
                </c:pt>
                <c:pt idx="9">
                  <c:v>-7.7772896088432652E-4</c:v>
                </c:pt>
                <c:pt idx="10">
                  <c:v>-2.7152119226323354E-4</c:v>
                </c:pt>
                <c:pt idx="11">
                  <c:v>-1.0561510325643495E-4</c:v>
                </c:pt>
                <c:pt idx="12">
                  <c:v>0</c:v>
                </c:pt>
                <c:pt idx="13">
                  <c:v>1.7858323660083532E-3</c:v>
                </c:pt>
                <c:pt idx="14">
                  <c:v>0</c:v>
                </c:pt>
                <c:pt idx="15">
                  <c:v>-2.4884488480957545E-4</c:v>
                </c:pt>
                <c:pt idx="16">
                  <c:v>-1.7632413147529043E-4</c:v>
                </c:pt>
                <c:pt idx="17">
                  <c:v>-1.2372733380201779E-3</c:v>
                </c:pt>
                <c:pt idx="18">
                  <c:v>-9.2309415114727813E-4</c:v>
                </c:pt>
                <c:pt idx="19">
                  <c:v>-1.3863857448984801E-4</c:v>
                </c:pt>
                <c:pt idx="20">
                  <c:v>-2.2078119734204246E-3</c:v>
                </c:pt>
                <c:pt idx="21">
                  <c:v>-2.0903468225973339E-2</c:v>
                </c:pt>
                <c:pt idx="22">
                  <c:v>-1.5918895561813275E-3</c:v>
                </c:pt>
                <c:pt idx="23">
                  <c:v>5.0547512337120742E-5</c:v>
                </c:pt>
                <c:pt idx="24">
                  <c:v>4.6495050563477233E-3</c:v>
                </c:pt>
                <c:pt idx="25">
                  <c:v>0</c:v>
                </c:pt>
                <c:pt idx="26">
                  <c:v>0</c:v>
                </c:pt>
                <c:pt idx="27">
                  <c:v>-1.153369097573535E-3</c:v>
                </c:pt>
                <c:pt idx="28">
                  <c:v>9.5486708032500997E-5</c:v>
                </c:pt>
                <c:pt idx="29">
                  <c:v>-9.3141681914048996E-7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5.8027474932832589E-5</c:v>
                </c:pt>
                <c:pt idx="34">
                  <c:v>-2.8043632759532978E-3</c:v>
                </c:pt>
                <c:pt idx="35">
                  <c:v>-1.7046843078042679E-3</c:v>
                </c:pt>
                <c:pt idx="36">
                  <c:v>-6.7811049395243527E-4</c:v>
                </c:pt>
                <c:pt idx="37">
                  <c:v>-2.0456891166659766E-3</c:v>
                </c:pt>
                <c:pt idx="38">
                  <c:v>-6.720077660834487E-4</c:v>
                </c:pt>
                <c:pt idx="39">
                  <c:v>-1.4964338569916046E-3</c:v>
                </c:pt>
                <c:pt idx="40">
                  <c:v>5.0830674216419198E-5</c:v>
                </c:pt>
                <c:pt idx="41">
                  <c:v>-4.4865626809277635E-4</c:v>
                </c:pt>
                <c:pt idx="42">
                  <c:v>6.6128416047233653E-5</c:v>
                </c:pt>
                <c:pt idx="43">
                  <c:v>9.9736191241795282E-7</c:v>
                </c:pt>
                <c:pt idx="44">
                  <c:v>2.7302815012694698E-4</c:v>
                </c:pt>
                <c:pt idx="45">
                  <c:v>0</c:v>
                </c:pt>
                <c:pt idx="46">
                  <c:v>1.0534051390236054E-2</c:v>
                </c:pt>
                <c:pt idx="47">
                  <c:v>0</c:v>
                </c:pt>
                <c:pt idx="48">
                  <c:v>0</c:v>
                </c:pt>
                <c:pt idx="49">
                  <c:v>1.0336005823981E-3</c:v>
                </c:pt>
                <c:pt idx="50">
                  <c:v>1.2801641310510503E-6</c:v>
                </c:pt>
                <c:pt idx="51">
                  <c:v>5.9386094910890213E-5</c:v>
                </c:pt>
                <c:pt idx="52">
                  <c:v>-3.1648382017447521E-4</c:v>
                </c:pt>
                <c:pt idx="53">
                  <c:v>9.6154928605445862E-5</c:v>
                </c:pt>
                <c:pt idx="54">
                  <c:v>1.6820067128470902E-4</c:v>
                </c:pt>
                <c:pt idx="55">
                  <c:v>0</c:v>
                </c:pt>
                <c:pt idx="56">
                  <c:v>-3.5160925300946246E-3</c:v>
                </c:pt>
                <c:pt idx="57">
                  <c:v>-2.1397058252646843E-3</c:v>
                </c:pt>
                <c:pt idx="58">
                  <c:v>-1.4890446240824315E-3</c:v>
                </c:pt>
                <c:pt idx="59">
                  <c:v>-3.9824931902174808E-4</c:v>
                </c:pt>
                <c:pt idx="60">
                  <c:v>0</c:v>
                </c:pt>
                <c:pt idx="61">
                  <c:v>-7.9911216765565361E-6</c:v>
                </c:pt>
                <c:pt idx="62">
                  <c:v>8.5812259426192128E-5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-7.0045390648946397E-4</c:v>
                </c:pt>
                <c:pt idx="68">
                  <c:v>8.8860709395016484E-5</c:v>
                </c:pt>
                <c:pt idx="69">
                  <c:v>0</c:v>
                </c:pt>
                <c:pt idx="70">
                  <c:v>9.9677213003102581E-4</c:v>
                </c:pt>
                <c:pt idx="71">
                  <c:v>5.4652685470450658E-4</c:v>
                </c:pt>
                <c:pt idx="72">
                  <c:v>0</c:v>
                </c:pt>
                <c:pt idx="73">
                  <c:v>0</c:v>
                </c:pt>
                <c:pt idx="74">
                  <c:v>-2.1343808861627382E-3</c:v>
                </c:pt>
                <c:pt idx="75">
                  <c:v>-1.7960371641720678E-3</c:v>
                </c:pt>
                <c:pt idx="76">
                  <c:v>1.4431869295528714E-4</c:v>
                </c:pt>
                <c:pt idx="77">
                  <c:v>-1.6920347586319964E-3</c:v>
                </c:pt>
                <c:pt idx="78">
                  <c:v>2.1412609381503617E-4</c:v>
                </c:pt>
                <c:pt idx="79">
                  <c:v>-9.6874878927708213E-4</c:v>
                </c:pt>
                <c:pt idx="80">
                  <c:v>1.7293038407153885E-4</c:v>
                </c:pt>
                <c:pt idx="81">
                  <c:v>-1.0413217704132516E-4</c:v>
                </c:pt>
                <c:pt idx="82">
                  <c:v>-9.8916035784155081E-7</c:v>
                </c:pt>
                <c:pt idx="83">
                  <c:v>-4.0766864902040136E-4</c:v>
                </c:pt>
                <c:pt idx="84">
                  <c:v>-1.8930241027488096E-3</c:v>
                </c:pt>
                <c:pt idx="85">
                  <c:v>0</c:v>
                </c:pt>
                <c:pt idx="86">
                  <c:v>-9.403891290930018E-5</c:v>
                </c:pt>
                <c:pt idx="87">
                  <c:v>-4.32452321682971E-4</c:v>
                </c:pt>
                <c:pt idx="88">
                  <c:v>0</c:v>
                </c:pt>
                <c:pt idx="89">
                  <c:v>3.0994679013464753E-5</c:v>
                </c:pt>
                <c:pt idx="90">
                  <c:v>-4.6627174128624933E-4</c:v>
                </c:pt>
                <c:pt idx="91">
                  <c:v>-1.1827397593628355E-5</c:v>
                </c:pt>
                <c:pt idx="92">
                  <c:v>0</c:v>
                </c:pt>
                <c:pt idx="93">
                  <c:v>-3.2055117085001061E-3</c:v>
                </c:pt>
                <c:pt idx="94">
                  <c:v>8.9332235793418337E-5</c:v>
                </c:pt>
                <c:pt idx="95">
                  <c:v>-1.1325857970134246E-6</c:v>
                </c:pt>
                <c:pt idx="96">
                  <c:v>7.4210946956688258E-4</c:v>
                </c:pt>
                <c:pt idx="97">
                  <c:v>-4.9039147804705167E-4</c:v>
                </c:pt>
                <c:pt idx="98">
                  <c:v>-3.2081485320329811E-3</c:v>
                </c:pt>
                <c:pt idx="99">
                  <c:v>4.3851264296462106E-4</c:v>
                </c:pt>
                <c:pt idx="100">
                  <c:v>1.5173296041317977E-4</c:v>
                </c:pt>
                <c:pt idx="101">
                  <c:v>0</c:v>
                </c:pt>
                <c:pt idx="102">
                  <c:v>-5.0128213120479944E-4</c:v>
                </c:pt>
                <c:pt idx="103">
                  <c:v>1.5514816654252646E-5</c:v>
                </c:pt>
                <c:pt idx="104">
                  <c:v>-1.2022901872903286E-5</c:v>
                </c:pt>
                <c:pt idx="105">
                  <c:v>-5.9191292596049924E-5</c:v>
                </c:pt>
                <c:pt idx="106">
                  <c:v>-2.5322806324655049E-3</c:v>
                </c:pt>
                <c:pt idx="107">
                  <c:v>2.5115348329563664E-4</c:v>
                </c:pt>
                <c:pt idx="108">
                  <c:v>-7.0168245097563359E-4</c:v>
                </c:pt>
                <c:pt idx="109">
                  <c:v>-2.6776727970115018E-4</c:v>
                </c:pt>
                <c:pt idx="110">
                  <c:v>-6.2823843242812438E-4</c:v>
                </c:pt>
                <c:pt idx="111">
                  <c:v>8.0391029043186228E-5</c:v>
                </c:pt>
                <c:pt idx="112">
                  <c:v>-3.9026486337958182E-5</c:v>
                </c:pt>
                <c:pt idx="113">
                  <c:v>-7.4035951061049009E-4</c:v>
                </c:pt>
                <c:pt idx="114">
                  <c:v>0</c:v>
                </c:pt>
                <c:pt idx="115">
                  <c:v>-7.8536164227890383E-4</c:v>
                </c:pt>
                <c:pt idx="116">
                  <c:v>1.5232912905221394E-5</c:v>
                </c:pt>
                <c:pt idx="117">
                  <c:v>-1.7732764141350737E-4</c:v>
                </c:pt>
                <c:pt idx="118">
                  <c:v>-5.219856541576047E-4</c:v>
                </c:pt>
                <c:pt idx="119">
                  <c:v>-2.0668413596224601E-3</c:v>
                </c:pt>
                <c:pt idx="120">
                  <c:v>-1.1952043708420863E-2</c:v>
                </c:pt>
                <c:pt idx="121">
                  <c:v>0</c:v>
                </c:pt>
                <c:pt idx="122">
                  <c:v>0</c:v>
                </c:pt>
                <c:pt idx="123">
                  <c:v>-1.4237454995461504E-4</c:v>
                </c:pt>
                <c:pt idx="124">
                  <c:v>-3.6713939099185521E-4</c:v>
                </c:pt>
                <c:pt idx="125">
                  <c:v>-1.9838732120371145E-5</c:v>
                </c:pt>
                <c:pt idx="126">
                  <c:v>1.8387631043883613E-5</c:v>
                </c:pt>
                <c:pt idx="127">
                  <c:v>-1.909858593791877E-3</c:v>
                </c:pt>
                <c:pt idx="128">
                  <c:v>-3.5718796091900097E-4</c:v>
                </c:pt>
                <c:pt idx="129">
                  <c:v>0</c:v>
                </c:pt>
                <c:pt idx="130">
                  <c:v>-4.9976132786407823E-5</c:v>
                </c:pt>
                <c:pt idx="131">
                  <c:v>1.0695668475530367E-6</c:v>
                </c:pt>
                <c:pt idx="132">
                  <c:v>-1.820376947075442E-4</c:v>
                </c:pt>
                <c:pt idx="133">
                  <c:v>5.4111885577794893E-7</c:v>
                </c:pt>
                <c:pt idx="134">
                  <c:v>0</c:v>
                </c:pt>
                <c:pt idx="135">
                  <c:v>2.0161235596084185E-5</c:v>
                </c:pt>
                <c:pt idx="136">
                  <c:v>-4.2299584550229964E-4</c:v>
                </c:pt>
                <c:pt idx="137">
                  <c:v>0</c:v>
                </c:pt>
                <c:pt idx="138">
                  <c:v>-1.6230854211871706E-4</c:v>
                </c:pt>
                <c:pt idx="139">
                  <c:v>-1.8405496324770208E-3</c:v>
                </c:pt>
                <c:pt idx="140">
                  <c:v>0</c:v>
                </c:pt>
                <c:pt idx="141">
                  <c:v>7.4983683202632768E-6</c:v>
                </c:pt>
                <c:pt idx="142">
                  <c:v>0</c:v>
                </c:pt>
                <c:pt idx="143">
                  <c:v>-4.0010873289337947E-3</c:v>
                </c:pt>
                <c:pt idx="144">
                  <c:v>0</c:v>
                </c:pt>
                <c:pt idx="145">
                  <c:v>0</c:v>
                </c:pt>
                <c:pt idx="146">
                  <c:v>3.2080290325670065E-5</c:v>
                </c:pt>
                <c:pt idx="147">
                  <c:v>-5.6627885097892327E-3</c:v>
                </c:pt>
                <c:pt idx="148">
                  <c:v>5.473227599407343E-4</c:v>
                </c:pt>
                <c:pt idx="149">
                  <c:v>-4.676164694765997E-4</c:v>
                </c:pt>
                <c:pt idx="150">
                  <c:v>-9.0057416141487767E-7</c:v>
                </c:pt>
                <c:pt idx="151">
                  <c:v>0</c:v>
                </c:pt>
                <c:pt idx="152">
                  <c:v>-6.2496141378816936E-4</c:v>
                </c:pt>
                <c:pt idx="153">
                  <c:v>-5.7255243939532307E-7</c:v>
                </c:pt>
                <c:pt idx="154">
                  <c:v>0</c:v>
                </c:pt>
                <c:pt idx="155">
                  <c:v>0</c:v>
                </c:pt>
                <c:pt idx="156">
                  <c:v>4.7171897829986016E-5</c:v>
                </c:pt>
                <c:pt idx="157">
                  <c:v>1.2573395295330725E-3</c:v>
                </c:pt>
                <c:pt idx="158">
                  <c:v>0</c:v>
                </c:pt>
              </c:numCache>
            </c:numRef>
          </c:xVal>
          <c:yVal>
            <c:numRef>
              <c:f>SelecciónGeneral!$G$3:$G$161</c:f>
              <c:numCache>
                <c:formatCode>#,#00%</c:formatCode>
                <c:ptCount val="159"/>
                <c:pt idx="0">
                  <c:v>0.3840026671192327</c:v>
                </c:pt>
                <c:pt idx="1">
                  <c:v>0.21103251949542456</c:v>
                </c:pt>
                <c:pt idx="2">
                  <c:v>0.16755170444616274</c:v>
                </c:pt>
                <c:pt idx="3">
                  <c:v>0.16546139708524171</c:v>
                </c:pt>
                <c:pt idx="4">
                  <c:v>0.14861037203093375</c:v>
                </c:pt>
                <c:pt idx="5">
                  <c:v>0.14790474532472533</c:v>
                </c:pt>
                <c:pt idx="6">
                  <c:v>0.14140088010102797</c:v>
                </c:pt>
                <c:pt idx="7">
                  <c:v>0.13679263479103718</c:v>
                </c:pt>
                <c:pt idx="8">
                  <c:v>0.12653131080880686</c:v>
                </c:pt>
                <c:pt idx="9">
                  <c:v>0.12365475290644734</c:v>
                </c:pt>
                <c:pt idx="10">
                  <c:v>0.11696384478268018</c:v>
                </c:pt>
                <c:pt idx="11">
                  <c:v>0.1132361291065469</c:v>
                </c:pt>
                <c:pt idx="12">
                  <c:v>0.11148925357848713</c:v>
                </c:pt>
                <c:pt idx="13">
                  <c:v>0.11002193291481954</c:v>
                </c:pt>
                <c:pt idx="14">
                  <c:v>0.10931619072806439</c:v>
                </c:pt>
                <c:pt idx="15">
                  <c:v>0.10543720387136254</c:v>
                </c:pt>
                <c:pt idx="16">
                  <c:v>0.10490611243762775</c:v>
                </c:pt>
                <c:pt idx="17">
                  <c:v>0.10411408171453518</c:v>
                </c:pt>
                <c:pt idx="18">
                  <c:v>0.10370615693911645</c:v>
                </c:pt>
                <c:pt idx="19">
                  <c:v>0.10313708169228963</c:v>
                </c:pt>
                <c:pt idx="20">
                  <c:v>0.10305048083737334</c:v>
                </c:pt>
                <c:pt idx="21">
                  <c:v>9.9560827570409183E-2</c:v>
                </c:pt>
                <c:pt idx="22">
                  <c:v>9.9203205325631316E-2</c:v>
                </c:pt>
                <c:pt idx="23">
                  <c:v>9.8751114188164735E-2</c:v>
                </c:pt>
                <c:pt idx="24">
                  <c:v>9.6317114678433846E-2</c:v>
                </c:pt>
                <c:pt idx="25">
                  <c:v>9.5449829182411294E-2</c:v>
                </c:pt>
                <c:pt idx="26">
                  <c:v>9.3081895290488603E-2</c:v>
                </c:pt>
                <c:pt idx="27">
                  <c:v>9.2923047593715502E-2</c:v>
                </c:pt>
                <c:pt idx="28">
                  <c:v>9.1998288519394622E-2</c:v>
                </c:pt>
                <c:pt idx="29">
                  <c:v>8.8467324621792631E-2</c:v>
                </c:pt>
                <c:pt idx="30">
                  <c:v>8.8008419063898335E-2</c:v>
                </c:pt>
                <c:pt idx="31">
                  <c:v>8.4290217893029373E-2</c:v>
                </c:pt>
                <c:pt idx="32">
                  <c:v>8.3347354797776677E-2</c:v>
                </c:pt>
                <c:pt idx="33">
                  <c:v>8.19350824049212E-2</c:v>
                </c:pt>
                <c:pt idx="34">
                  <c:v>8.0737616734619932E-2</c:v>
                </c:pt>
                <c:pt idx="35">
                  <c:v>7.8588501639370811E-2</c:v>
                </c:pt>
                <c:pt idx="36">
                  <c:v>7.6298005810069514E-2</c:v>
                </c:pt>
                <c:pt idx="37">
                  <c:v>7.6179558275790926E-2</c:v>
                </c:pt>
                <c:pt idx="38">
                  <c:v>7.5944524189737628E-2</c:v>
                </c:pt>
                <c:pt idx="39">
                  <c:v>7.3504481854117953E-2</c:v>
                </c:pt>
                <c:pt idx="40">
                  <c:v>7.1553503429365506E-2</c:v>
                </c:pt>
                <c:pt idx="41">
                  <c:v>7.0159116140223965E-2</c:v>
                </c:pt>
                <c:pt idx="42">
                  <c:v>6.8461438616133519E-2</c:v>
                </c:pt>
                <c:pt idx="43">
                  <c:v>6.8297573734769745E-2</c:v>
                </c:pt>
                <c:pt idx="44">
                  <c:v>6.8198058502967784E-2</c:v>
                </c:pt>
                <c:pt idx="45">
                  <c:v>6.5751622985525504E-2</c:v>
                </c:pt>
                <c:pt idx="46">
                  <c:v>6.3262219865947156E-2</c:v>
                </c:pt>
                <c:pt idx="47">
                  <c:v>6.3248246266238706E-2</c:v>
                </c:pt>
                <c:pt idx="48">
                  <c:v>6.2258191088531513E-2</c:v>
                </c:pt>
                <c:pt idx="49">
                  <c:v>6.2256237840297143E-2</c:v>
                </c:pt>
                <c:pt idx="50">
                  <c:v>6.1649068435027488E-2</c:v>
                </c:pt>
                <c:pt idx="51">
                  <c:v>6.1067289778598211E-2</c:v>
                </c:pt>
                <c:pt idx="52">
                  <c:v>6.0723500672059449E-2</c:v>
                </c:pt>
                <c:pt idx="53">
                  <c:v>6.0666649965666508E-2</c:v>
                </c:pt>
                <c:pt idx="54">
                  <c:v>6.0163910928662023E-2</c:v>
                </c:pt>
                <c:pt idx="55">
                  <c:v>6.0055272090387947E-2</c:v>
                </c:pt>
                <c:pt idx="56">
                  <c:v>5.9436937268397605E-2</c:v>
                </c:pt>
                <c:pt idx="57">
                  <c:v>5.9222330636384019E-2</c:v>
                </c:pt>
                <c:pt idx="58">
                  <c:v>5.9084612649598967E-2</c:v>
                </c:pt>
                <c:pt idx="59">
                  <c:v>5.7883317500937226E-2</c:v>
                </c:pt>
                <c:pt idx="60">
                  <c:v>5.7856545342997334E-2</c:v>
                </c:pt>
                <c:pt idx="61">
                  <c:v>5.7157899418663227E-2</c:v>
                </c:pt>
                <c:pt idx="62">
                  <c:v>5.6202644162125059E-2</c:v>
                </c:pt>
                <c:pt idx="63">
                  <c:v>5.603077898776343E-2</c:v>
                </c:pt>
                <c:pt idx="64">
                  <c:v>5.2785412594098968E-2</c:v>
                </c:pt>
                <c:pt idx="65">
                  <c:v>5.2583364135238675E-2</c:v>
                </c:pt>
                <c:pt idx="66">
                  <c:v>5.2507510314371064E-2</c:v>
                </c:pt>
                <c:pt idx="67">
                  <c:v>5.1769394649207934E-2</c:v>
                </c:pt>
                <c:pt idx="68">
                  <c:v>5.1212793285572746E-2</c:v>
                </c:pt>
                <c:pt idx="69">
                  <c:v>5.0540718150969832E-2</c:v>
                </c:pt>
                <c:pt idx="70">
                  <c:v>5.0484414782127306E-2</c:v>
                </c:pt>
                <c:pt idx="71">
                  <c:v>5.0427390067031119E-2</c:v>
                </c:pt>
                <c:pt idx="72">
                  <c:v>5.0241276263210288E-2</c:v>
                </c:pt>
                <c:pt idx="73">
                  <c:v>5.0143758593280907E-2</c:v>
                </c:pt>
                <c:pt idx="74">
                  <c:v>4.8589957148540197E-2</c:v>
                </c:pt>
                <c:pt idx="75">
                  <c:v>4.7881812644999799E-2</c:v>
                </c:pt>
                <c:pt idx="76">
                  <c:v>4.7175754575335169E-2</c:v>
                </c:pt>
                <c:pt idx="77">
                  <c:v>4.7142296201658551E-2</c:v>
                </c:pt>
                <c:pt idx="78">
                  <c:v>4.6603403210049965E-2</c:v>
                </c:pt>
                <c:pt idx="79">
                  <c:v>4.650182038879791E-2</c:v>
                </c:pt>
                <c:pt idx="80">
                  <c:v>4.5953786751104841E-2</c:v>
                </c:pt>
                <c:pt idx="81">
                  <c:v>4.429301096417726E-2</c:v>
                </c:pt>
                <c:pt idx="82">
                  <c:v>4.4215721777854711E-2</c:v>
                </c:pt>
                <c:pt idx="83">
                  <c:v>4.410065052500034E-2</c:v>
                </c:pt>
                <c:pt idx="84">
                  <c:v>4.3889677401054428E-2</c:v>
                </c:pt>
                <c:pt idx="85">
                  <c:v>4.2570237121664967E-2</c:v>
                </c:pt>
                <c:pt idx="86">
                  <c:v>4.1186880273569315E-2</c:v>
                </c:pt>
                <c:pt idx="87">
                  <c:v>4.0978335077911154E-2</c:v>
                </c:pt>
                <c:pt idx="88">
                  <c:v>4.0767973618599074E-2</c:v>
                </c:pt>
                <c:pt idx="89">
                  <c:v>4.0556472660751464E-2</c:v>
                </c:pt>
                <c:pt idx="90">
                  <c:v>3.8990694757186084E-2</c:v>
                </c:pt>
                <c:pt idx="91">
                  <c:v>3.8769009109829611E-2</c:v>
                </c:pt>
                <c:pt idx="92">
                  <c:v>3.8352193548834457E-2</c:v>
                </c:pt>
                <c:pt idx="93">
                  <c:v>3.8325574807231089E-2</c:v>
                </c:pt>
                <c:pt idx="94">
                  <c:v>3.8306894062071883E-2</c:v>
                </c:pt>
                <c:pt idx="95">
                  <c:v>3.7547152777333892E-2</c:v>
                </c:pt>
                <c:pt idx="96">
                  <c:v>3.6929871193142727E-2</c:v>
                </c:pt>
                <c:pt idx="97">
                  <c:v>3.6327920793510771E-2</c:v>
                </c:pt>
                <c:pt idx="98">
                  <c:v>3.6076390809686387E-2</c:v>
                </c:pt>
                <c:pt idx="99">
                  <c:v>3.5176572004282924E-2</c:v>
                </c:pt>
                <c:pt idx="100">
                  <c:v>3.5052219899632808E-2</c:v>
                </c:pt>
                <c:pt idx="101">
                  <c:v>3.5013329148856576E-2</c:v>
                </c:pt>
                <c:pt idx="102">
                  <c:v>3.4407344274624219E-2</c:v>
                </c:pt>
                <c:pt idx="103">
                  <c:v>3.432514853608426E-2</c:v>
                </c:pt>
                <c:pt idx="104">
                  <c:v>3.3979732220863257E-2</c:v>
                </c:pt>
                <c:pt idx="105">
                  <c:v>3.3675194344608528E-2</c:v>
                </c:pt>
                <c:pt idx="106">
                  <c:v>3.3057025330402057E-2</c:v>
                </c:pt>
                <c:pt idx="107">
                  <c:v>3.2781162628972682E-2</c:v>
                </c:pt>
                <c:pt idx="108">
                  <c:v>3.1786126907447088E-2</c:v>
                </c:pt>
                <c:pt idx="109">
                  <c:v>3.1411858657985459E-2</c:v>
                </c:pt>
                <c:pt idx="110">
                  <c:v>3.0340418735923302E-2</c:v>
                </c:pt>
                <c:pt idx="111">
                  <c:v>2.9105722663284483E-2</c:v>
                </c:pt>
                <c:pt idx="112">
                  <c:v>2.8449561117905864E-2</c:v>
                </c:pt>
                <c:pt idx="113">
                  <c:v>2.770378629980863E-2</c:v>
                </c:pt>
                <c:pt idx="114">
                  <c:v>2.5442825193352059E-2</c:v>
                </c:pt>
                <c:pt idx="115">
                  <c:v>2.4921792393065134E-2</c:v>
                </c:pt>
                <c:pt idx="116">
                  <c:v>2.4898764914316196E-2</c:v>
                </c:pt>
                <c:pt idx="117">
                  <c:v>2.2813496698415259E-2</c:v>
                </c:pt>
                <c:pt idx="118">
                  <c:v>2.1978570318966904E-2</c:v>
                </c:pt>
                <c:pt idx="119">
                  <c:v>2.0987867658686543E-2</c:v>
                </c:pt>
                <c:pt idx="120">
                  <c:v>2.0913515864210863E-2</c:v>
                </c:pt>
                <c:pt idx="121">
                  <c:v>1.9441263570412426E-2</c:v>
                </c:pt>
                <c:pt idx="122">
                  <c:v>1.8349026509937749E-2</c:v>
                </c:pt>
                <c:pt idx="123">
                  <c:v>1.5029849816710295E-2</c:v>
                </c:pt>
                <c:pt idx="124">
                  <c:v>1.4733996882236644E-2</c:v>
                </c:pt>
                <c:pt idx="125">
                  <c:v>1.3150176309233208E-2</c:v>
                </c:pt>
                <c:pt idx="126">
                  <c:v>1.2927357416701701E-2</c:v>
                </c:pt>
                <c:pt idx="127">
                  <c:v>1.1022954752797354E-2</c:v>
                </c:pt>
                <c:pt idx="128">
                  <c:v>1.0746476365586677E-2</c:v>
                </c:pt>
                <c:pt idx="129">
                  <c:v>9.0512168202525611E-3</c:v>
                </c:pt>
                <c:pt idx="130">
                  <c:v>8.1051154632667544E-3</c:v>
                </c:pt>
                <c:pt idx="131">
                  <c:v>7.6131529331013859E-3</c:v>
                </c:pt>
                <c:pt idx="132">
                  <c:v>6.1872957995126043E-3</c:v>
                </c:pt>
                <c:pt idx="133">
                  <c:v>5.8850463102160244E-3</c:v>
                </c:pt>
                <c:pt idx="134">
                  <c:v>4.4481549573132106E-3</c:v>
                </c:pt>
                <c:pt idx="135">
                  <c:v>3.7537066224977433E-3</c:v>
                </c:pt>
                <c:pt idx="136">
                  <c:v>2.2535082586554456E-3</c:v>
                </c:pt>
                <c:pt idx="137">
                  <c:v>0</c:v>
                </c:pt>
                <c:pt idx="138">
                  <c:v>-2.7185589499266749E-3</c:v>
                </c:pt>
                <c:pt idx="139">
                  <c:v>-5.3339329935289115E-3</c:v>
                </c:pt>
                <c:pt idx="140">
                  <c:v>-5.4114480491694872E-3</c:v>
                </c:pt>
                <c:pt idx="141">
                  <c:v>-6.5008816361643573E-3</c:v>
                </c:pt>
                <c:pt idx="142">
                  <c:v>-6.6179112342836799E-3</c:v>
                </c:pt>
                <c:pt idx="143">
                  <c:v>-6.9142813254664537E-3</c:v>
                </c:pt>
                <c:pt idx="144">
                  <c:v>-7.0874206125287609E-3</c:v>
                </c:pt>
                <c:pt idx="145">
                  <c:v>-7.4819581722566086E-3</c:v>
                </c:pt>
                <c:pt idx="146">
                  <c:v>-9.266475776327221E-3</c:v>
                </c:pt>
                <c:pt idx="147">
                  <c:v>-1.469223562283084E-2</c:v>
                </c:pt>
                <c:pt idx="148">
                  <c:v>-1.6065315930055557E-2</c:v>
                </c:pt>
                <c:pt idx="149">
                  <c:v>-1.7090237160920507E-2</c:v>
                </c:pt>
                <c:pt idx="150">
                  <c:v>-2.113028717606158E-2</c:v>
                </c:pt>
                <c:pt idx="151">
                  <c:v>-2.1484087554623055E-2</c:v>
                </c:pt>
                <c:pt idx="152">
                  <c:v>-3.7977967207319385E-2</c:v>
                </c:pt>
                <c:pt idx="153">
                  <c:v>-4.1862172874562779E-2</c:v>
                </c:pt>
                <c:pt idx="154">
                  <c:v>-5.9922512183035903E-2</c:v>
                </c:pt>
                <c:pt idx="155">
                  <c:v>-8.6930225115282811E-2</c:v>
                </c:pt>
                <c:pt idx="156">
                  <c:v>-0.11526439351772821</c:v>
                </c:pt>
                <c:pt idx="157">
                  <c:v>-0.2789380070511448</c:v>
                </c:pt>
                <c:pt idx="158">
                  <c:v>-0.44682176913983074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96296"/>
        <c:axId val="184396688"/>
      </c:scatterChart>
      <c:valAx>
        <c:axId val="18439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396688"/>
        <c:crosses val="autoZero"/>
        <c:crossBetween val="midCat"/>
      </c:valAx>
      <c:valAx>
        <c:axId val="184396688"/>
        <c:scaling>
          <c:orientation val="minMax"/>
        </c:scaling>
        <c:delete val="0"/>
        <c:axPos val="l"/>
        <c:numFmt formatCode="#,#00%" sourceLinked="1"/>
        <c:majorTickMark val="out"/>
        <c:minorTickMark val="none"/>
        <c:tickLblPos val="nextTo"/>
        <c:crossAx val="18439629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 smtClean="0"/>
              <a:t>Diversificación</a:t>
            </a:r>
            <a:r>
              <a:rPr lang="es-CO" sz="1600" b="1" baseline="0" dirty="0" smtClean="0"/>
              <a:t> de mercados en exportaciones de productos no minero energéticos por tipo de empresa*</a:t>
            </a:r>
            <a:endParaRPr lang="es-CO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Grandes empresas exportadoras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Hoja1!$B$2:$B$5</c:f>
              <c:numCache>
                <c:formatCode>#,##0</c:formatCode>
                <c:ptCount val="4"/>
                <c:pt idx="0">
                  <c:v>187</c:v>
                </c:pt>
                <c:pt idx="1">
                  <c:v>186</c:v>
                </c:pt>
                <c:pt idx="2">
                  <c:v>186</c:v>
                </c:pt>
                <c:pt idx="3">
                  <c:v>192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Micro, pequeñas y medianas empresas exportadoras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Hoja1!$C$2:$C$5</c:f>
              <c:numCache>
                <c:formatCode>#,##0</c:formatCode>
                <c:ptCount val="4"/>
                <c:pt idx="0">
                  <c:v>169</c:v>
                </c:pt>
                <c:pt idx="1">
                  <c:v>167</c:v>
                </c:pt>
                <c:pt idx="2">
                  <c:v>166</c:v>
                </c:pt>
                <c:pt idx="3">
                  <c:v>172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033336"/>
        <c:axId val="187033728"/>
      </c:barChart>
      <c:catAx>
        <c:axId val="18703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3728"/>
        <c:crosses val="autoZero"/>
        <c:auto val="1"/>
        <c:lblAlgn val="ctr"/>
        <c:lblOffset val="100"/>
        <c:noMultiLvlLbl val="0"/>
      </c:catAx>
      <c:valAx>
        <c:axId val="1870337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0" dirty="0" smtClean="0"/>
              <a:t>Exportaciones de las grandes empresas por tipo de producto</a:t>
            </a:r>
            <a:endParaRPr lang="es-CO" sz="18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084118202287575"/>
          <c:y val="0.21365711850515634"/>
          <c:w val="0.8180887718146419"/>
          <c:h val="0.4866682633693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Bienes primarios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Hoja1!$B$2:$B$4</c:f>
              <c:numCache>
                <c:formatCode>0.0%</c:formatCode>
                <c:ptCount val="3"/>
                <c:pt idx="0">
                  <c:v>0.63619730055941659</c:v>
                </c:pt>
                <c:pt idx="1">
                  <c:v>0.70433940167826226</c:v>
                </c:pt>
                <c:pt idx="2">
                  <c:v>0.72831300046955627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Media y alta tecnología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Hoja1!$C$2:$C$4</c:f>
              <c:numCache>
                <c:formatCode>0.0%</c:formatCode>
                <c:ptCount val="3"/>
                <c:pt idx="0">
                  <c:v>0.1140158817049152</c:v>
                </c:pt>
                <c:pt idx="1">
                  <c:v>9.6508022706260882E-2</c:v>
                </c:pt>
                <c:pt idx="2">
                  <c:v>9.5423768546853804E-2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Baja tecnología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Hoja1!$D$2:$D$4</c:f>
              <c:numCache>
                <c:formatCode>0.0%</c:formatCode>
                <c:ptCount val="3"/>
                <c:pt idx="0">
                  <c:v>4.8770358683175023E-2</c:v>
                </c:pt>
                <c:pt idx="1">
                  <c:v>3.284090471342696E-2</c:v>
                </c:pt>
                <c:pt idx="2">
                  <c:v>3.4633620285508815E-2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Basados en recursos naturales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Hoja1!$E$2:$E$4</c:f>
              <c:numCache>
                <c:formatCode>0.0%</c:formatCode>
                <c:ptCount val="3"/>
                <c:pt idx="0">
                  <c:v>0.14088804537817026</c:v>
                </c:pt>
                <c:pt idx="1">
                  <c:v>0.12360366804042036</c:v>
                </c:pt>
                <c:pt idx="2">
                  <c:v>0.10679569654286891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Hoja1!$F$2:$F$4</c:f>
              <c:numCache>
                <c:formatCode>0.0%</c:formatCode>
                <c:ptCount val="3"/>
                <c:pt idx="0">
                  <c:v>6.0128413674322825E-2</c:v>
                </c:pt>
                <c:pt idx="1">
                  <c:v>4.2708002861629527E-2</c:v>
                </c:pt>
                <c:pt idx="2">
                  <c:v>3.4833914155212121E-2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034512"/>
        <c:axId val="187034904"/>
      </c:barChart>
      <c:catAx>
        <c:axId val="1870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4904"/>
        <c:crosses val="autoZero"/>
        <c:auto val="1"/>
        <c:lblAlgn val="ctr"/>
        <c:lblOffset val="100"/>
        <c:noMultiLvlLbl val="0"/>
      </c:catAx>
      <c:valAx>
        <c:axId val="18703490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43695115886603E-2"/>
          <c:y val="0.77139738379669931"/>
          <c:w val="0.93320184721099075"/>
          <c:h val="0.1925865732088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0" dirty="0" smtClean="0"/>
              <a:t>Exportaciones de las </a:t>
            </a:r>
            <a:r>
              <a:rPr lang="es-CO" sz="1800" b="0" dirty="0" err="1" smtClean="0"/>
              <a:t>mipyme</a:t>
            </a:r>
            <a:r>
              <a:rPr lang="es-CO" sz="1800" b="0" dirty="0" smtClean="0"/>
              <a:t> por tipo de producto</a:t>
            </a:r>
            <a:endParaRPr lang="es-CO" sz="18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084118202287575"/>
          <c:y val="0.21365711850515634"/>
          <c:w val="0.8180887718146419"/>
          <c:h val="0.48994244909607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Bienes primarios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Hoja1!$B$2:$B$4</c:f>
              <c:numCache>
                <c:formatCode>0.0%</c:formatCode>
                <c:ptCount val="3"/>
                <c:pt idx="0">
                  <c:v>0.25974647491578257</c:v>
                </c:pt>
                <c:pt idx="1">
                  <c:v>0.2952611235436452</c:v>
                </c:pt>
                <c:pt idx="2">
                  <c:v>0.28882865607833486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Media y alta tecnología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Hoja1!$C$2:$C$4</c:f>
              <c:numCache>
                <c:formatCode>0.0%</c:formatCode>
                <c:ptCount val="3"/>
                <c:pt idx="0">
                  <c:v>0.22577361891971173</c:v>
                </c:pt>
                <c:pt idx="1">
                  <c:v>0.24882537429895613</c:v>
                </c:pt>
                <c:pt idx="2">
                  <c:v>0.25879477615118013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Baja tecnología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Hoja1!$D$2:$D$4</c:f>
              <c:numCache>
                <c:formatCode>0.0%</c:formatCode>
                <c:ptCount val="3"/>
                <c:pt idx="0">
                  <c:v>0.32599311764694555</c:v>
                </c:pt>
                <c:pt idx="1">
                  <c:v>0.29113344067557728</c:v>
                </c:pt>
                <c:pt idx="2">
                  <c:v>0.28396789959027052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Basados en recursos naturales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Hoja1!$E$2:$E$4</c:f>
              <c:numCache>
                <c:formatCode>0.0%</c:formatCode>
                <c:ptCount val="3"/>
                <c:pt idx="0">
                  <c:v>0.14913767129413516</c:v>
                </c:pt>
                <c:pt idx="1">
                  <c:v>0.13377677316616282</c:v>
                </c:pt>
                <c:pt idx="2">
                  <c:v>0.13817914012362709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Hoja1!$F$2:$F$4</c:f>
              <c:numCache>
                <c:formatCode>0.0%</c:formatCode>
                <c:ptCount val="3"/>
                <c:pt idx="0">
                  <c:v>3.9349117223425011E-2</c:v>
                </c:pt>
                <c:pt idx="1">
                  <c:v>3.1003288315658475E-2</c:v>
                </c:pt>
                <c:pt idx="2">
                  <c:v>3.0229528056587508E-2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035688"/>
        <c:axId val="190226472"/>
      </c:barChart>
      <c:catAx>
        <c:axId val="18703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226472"/>
        <c:crosses val="autoZero"/>
        <c:auto val="1"/>
        <c:lblAlgn val="ctr"/>
        <c:lblOffset val="100"/>
        <c:noMultiLvlLbl val="0"/>
      </c:catAx>
      <c:valAx>
        <c:axId val="1902264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03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23626045639383E-2"/>
          <c:y val="0.77794575525023413"/>
          <c:w val="0.93885094651326029"/>
          <c:h val="0.2024091303891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China</c:v>
                </c:pt>
                <c:pt idx="1">
                  <c:v>India</c:v>
                </c:pt>
                <c:pt idx="2">
                  <c:v>Alianza del Pacífico</c:v>
                </c:pt>
                <c:pt idx="3">
                  <c:v>Canadá</c:v>
                </c:pt>
                <c:pt idx="4">
                  <c:v>Estados Unidos</c:v>
                </c:pt>
                <c:pt idx="5">
                  <c:v>Alemania</c:v>
                </c:pt>
                <c:pt idx="6">
                  <c:v>Japón</c:v>
                </c:pt>
                <c:pt idx="7">
                  <c:v>Francia</c:v>
                </c:pt>
                <c:pt idx="8">
                  <c:v>Brasil</c:v>
                </c:pt>
                <c:pt idx="9">
                  <c:v>Rusia</c:v>
                </c:pt>
              </c:strCache>
            </c:strRef>
          </c:cat>
          <c:val>
            <c:numRef>
              <c:f>Hoja1!$B$2:$B$11</c:f>
              <c:numCache>
                <c:formatCode>#,##0.0_);\(#,##0.0\)</c:formatCode>
                <c:ptCount val="10"/>
                <c:pt idx="0">
                  <c:v>7.4</c:v>
                </c:pt>
                <c:pt idx="1">
                  <c:v>5.6</c:v>
                </c:pt>
                <c:pt idx="2">
                  <c:v>2.9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1.4</c:v>
                </c:pt>
                <c:pt idx="6">
                  <c:v>0.9</c:v>
                </c:pt>
                <c:pt idx="7">
                  <c:v>0.4</c:v>
                </c:pt>
                <c:pt idx="8">
                  <c:v>0.3</c:v>
                </c:pt>
                <c:pt idx="9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28432"/>
        <c:axId val="190228824"/>
      </c:barChart>
      <c:catAx>
        <c:axId val="19022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O"/>
          </a:p>
        </c:txPr>
        <c:crossAx val="190228824"/>
        <c:crosses val="autoZero"/>
        <c:auto val="1"/>
        <c:lblAlgn val="ctr"/>
        <c:lblOffset val="100"/>
        <c:noMultiLvlLbl val="0"/>
      </c:catAx>
      <c:valAx>
        <c:axId val="190228824"/>
        <c:scaling>
          <c:orientation val="minMax"/>
        </c:scaling>
        <c:delete val="1"/>
        <c:axPos val="l"/>
        <c:numFmt formatCode="#,##0.0_);\(#,##0.0\)" sourceLinked="1"/>
        <c:majorTickMark val="out"/>
        <c:minorTickMark val="none"/>
        <c:tickLblPos val="nextTo"/>
        <c:crossAx val="19022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China</c:v>
                </c:pt>
                <c:pt idx="1">
                  <c:v>Estados Unidos</c:v>
                </c:pt>
                <c:pt idx="2">
                  <c:v>Alemania</c:v>
                </c:pt>
                <c:pt idx="3">
                  <c:v>Japón</c:v>
                </c:pt>
                <c:pt idx="4">
                  <c:v>Países Bajos</c:v>
                </c:pt>
                <c:pt idx="5">
                  <c:v>Corea, República de</c:v>
                </c:pt>
                <c:pt idx="6">
                  <c:v>Alianza del Pacífico</c:v>
                </c:pt>
                <c:pt idx="7">
                  <c:v>Francia</c:v>
                </c:pt>
                <c:pt idx="8">
                  <c:v>Italia</c:v>
                </c:pt>
              </c:strCache>
            </c:strRef>
          </c:cat>
          <c:val>
            <c:numRef>
              <c:f>Hoja1!$B$2:$B$10</c:f>
              <c:numCache>
                <c:formatCode>#,##0_);\(#,##0\)</c:formatCode>
                <c:ptCount val="9"/>
                <c:pt idx="0">
                  <c:v>2342.807785</c:v>
                </c:pt>
                <c:pt idx="1">
                  <c:v>1622.657461</c:v>
                </c:pt>
                <c:pt idx="2">
                  <c:v>1508.345867</c:v>
                </c:pt>
                <c:pt idx="3">
                  <c:v>683.84562000000005</c:v>
                </c:pt>
                <c:pt idx="4">
                  <c:v>672.42578300000002</c:v>
                </c:pt>
                <c:pt idx="5">
                  <c:v>573.09113400000001</c:v>
                </c:pt>
                <c:pt idx="6">
                  <c:v>567.012699</c:v>
                </c:pt>
                <c:pt idx="7">
                  <c:v>566.65616499999999</c:v>
                </c:pt>
                <c:pt idx="8">
                  <c:v>528.36836200000005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29608"/>
        <c:axId val="190230000"/>
      </c:barChart>
      <c:catAx>
        <c:axId val="19022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O"/>
          </a:p>
        </c:txPr>
        <c:crossAx val="190230000"/>
        <c:crosses val="autoZero"/>
        <c:auto val="1"/>
        <c:lblAlgn val="ctr"/>
        <c:lblOffset val="100"/>
        <c:noMultiLvlLbl val="0"/>
      </c:catAx>
      <c:valAx>
        <c:axId val="190230000"/>
        <c:scaling>
          <c:orientation val="minMax"/>
        </c:scaling>
        <c:delete val="1"/>
        <c:axPos val="l"/>
        <c:numFmt formatCode="#,##0_);\(#,##0\)" sourceLinked="1"/>
        <c:majorTickMark val="out"/>
        <c:minorTickMark val="none"/>
        <c:tickLblPos val="nextTo"/>
        <c:crossAx val="190229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Hoja1!$B$2:$B$6</c:f>
              <c:numCache>
                <c:formatCode>#,##0.00</c:formatCode>
                <c:ptCount val="5"/>
                <c:pt idx="0">
                  <c:v>444.09227041099848</c:v>
                </c:pt>
                <c:pt idx="1">
                  <c:v>532.91656545900059</c:v>
                </c:pt>
                <c:pt idx="2">
                  <c:v>554.82773291699834</c:v>
                </c:pt>
                <c:pt idx="3">
                  <c:v>557.33847452899988</c:v>
                </c:pt>
                <c:pt idx="4">
                  <c:v>567.00485245499999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13664"/>
        <c:axId val="210114056"/>
      </c:barChart>
      <c:dateAx>
        <c:axId val="210113664"/>
        <c:scaling>
          <c:orientation val="minMax"/>
        </c:scaling>
        <c:delete val="1"/>
        <c:axPos val="b"/>
        <c:numFmt formatCode="General" sourceLinked="1"/>
        <c:majorTickMark val="cross"/>
        <c:minorTickMark val="out"/>
        <c:tickLblPos val="nextTo"/>
        <c:crossAx val="210114056"/>
        <c:crosses val="autoZero"/>
        <c:auto val="0"/>
        <c:lblOffset val="100"/>
        <c:baseTimeUnit val="days"/>
      </c:dateAx>
      <c:valAx>
        <c:axId val="2101140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1011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Minero-energéticas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Hoja1!$B$2:$B$6</c:f>
              <c:numCache>
                <c:formatCode>#,##0.00</c:formatCode>
                <c:ptCount val="5"/>
                <c:pt idx="0">
                  <c:v>118.17512329100011</c:v>
                </c:pt>
                <c:pt idx="1">
                  <c:v>162.59119321100016</c:v>
                </c:pt>
                <c:pt idx="2">
                  <c:v>165.14725652100012</c:v>
                </c:pt>
                <c:pt idx="3">
                  <c:v>153.56682441100006</c:v>
                </c:pt>
                <c:pt idx="4">
                  <c:v>136.66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minero-energéticas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Hoja1!$C$2:$C$6</c:f>
              <c:numCache>
                <c:formatCode>#,##0.00</c:formatCode>
                <c:ptCount val="5"/>
                <c:pt idx="0">
                  <c:v>325.91714711999839</c:v>
                </c:pt>
                <c:pt idx="1">
                  <c:v>370.32537224800041</c:v>
                </c:pt>
                <c:pt idx="2">
                  <c:v>389.68047639599826</c:v>
                </c:pt>
                <c:pt idx="3">
                  <c:v>403.7716501179998</c:v>
                </c:pt>
                <c:pt idx="4">
                  <c:v>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114840"/>
        <c:axId val="210115232"/>
      </c:barChart>
      <c:dateAx>
        <c:axId val="21011484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txPr>
          <a:bodyPr rot="0" vert="horz"/>
          <a:lstStyle/>
          <a:p>
            <a:pPr>
              <a:defRPr b="0"/>
            </a:pPr>
            <a:endParaRPr lang="es-CO"/>
          </a:p>
        </c:txPr>
        <c:crossAx val="210115232"/>
        <c:crosses val="autoZero"/>
        <c:auto val="0"/>
        <c:lblOffset val="100"/>
        <c:baseTimeUnit val="days"/>
      </c:dateAx>
      <c:valAx>
        <c:axId val="21011523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10114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350636725964884E-2"/>
          <c:y val="0.10826425227073275"/>
          <c:w val="0.93867405463206155"/>
          <c:h val="0.73503921374991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Hoja1!$B$2:$B$5</c:f>
              <c:numCache>
                <c:formatCode>#,##0.00_);\(#,##0.00\)</c:formatCode>
                <c:ptCount val="4"/>
                <c:pt idx="0">
                  <c:v>298.30507499999999</c:v>
                </c:pt>
                <c:pt idx="1">
                  <c:v>71.106105999999997</c:v>
                </c:pt>
                <c:pt idx="2">
                  <c:v>39.819529000000003</c:v>
                </c:pt>
                <c:pt idx="3">
                  <c:v>35.205067999999997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Hoja1!$C$2:$C$5</c:f>
              <c:numCache>
                <c:formatCode>#,##0.00_);\(#,##0.00\)</c:formatCode>
                <c:ptCount val="4"/>
                <c:pt idx="0">
                  <c:v>349.56904900000001</c:v>
                </c:pt>
                <c:pt idx="1">
                  <c:v>81.437589000000003</c:v>
                </c:pt>
                <c:pt idx="2">
                  <c:v>56.953516</c:v>
                </c:pt>
                <c:pt idx="3">
                  <c:v>45.636085000000001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Hoja1!$D$2:$D$5</c:f>
              <c:numCache>
                <c:formatCode>#,##0.00_);\(#,##0.00\)</c:formatCode>
                <c:ptCount val="4"/>
                <c:pt idx="0">
                  <c:v>370.64255200000002</c:v>
                </c:pt>
                <c:pt idx="1">
                  <c:v>77.965383000000003</c:v>
                </c:pt>
                <c:pt idx="2">
                  <c:v>60.273617999999999</c:v>
                </c:pt>
                <c:pt idx="3">
                  <c:v>45.946179999999998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Hoja1!$E$2:$E$5</c:f>
              <c:numCache>
                <c:formatCode>#,##0.00_);\(#,##0.00\)</c:formatCode>
                <c:ptCount val="4"/>
                <c:pt idx="0">
                  <c:v>379.96080799999999</c:v>
                </c:pt>
                <c:pt idx="1">
                  <c:v>76.684107999999995</c:v>
                </c:pt>
                <c:pt idx="2">
                  <c:v>58.821869999999997</c:v>
                </c:pt>
                <c:pt idx="3">
                  <c:v>41.871689000000003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O" sz="1000" b="0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México</c:v>
                </c:pt>
                <c:pt idx="1">
                  <c:v>Chile</c:v>
                </c:pt>
                <c:pt idx="2">
                  <c:v>Colombia</c:v>
                </c:pt>
                <c:pt idx="3">
                  <c:v>Perú</c:v>
                </c:pt>
              </c:strCache>
            </c:strRef>
          </c:cat>
          <c:val>
            <c:numRef>
              <c:f>Hoja1!$F$2:$F$5</c:f>
              <c:numCache>
                <c:formatCode>#,##0.00_);\(#,##0.00\)</c:formatCode>
                <c:ptCount val="4"/>
                <c:pt idx="0">
                  <c:v>397.50560400000001</c:v>
                </c:pt>
                <c:pt idx="1">
                  <c:v>76.639247999999995</c:v>
                </c:pt>
                <c:pt idx="2">
                  <c:v>54.705990999999997</c:v>
                </c:pt>
                <c:pt idx="3">
                  <c:v>38.161856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5"/>
        <c:axId val="209676824"/>
        <c:axId val="209677608"/>
      </c:barChart>
      <c:catAx>
        <c:axId val="20967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9677608"/>
        <c:crosses val="autoZero"/>
        <c:auto val="1"/>
        <c:lblAlgn val="ctr"/>
        <c:lblOffset val="100"/>
        <c:noMultiLvlLbl val="0"/>
      </c:catAx>
      <c:valAx>
        <c:axId val="209677608"/>
        <c:scaling>
          <c:orientation val="minMax"/>
        </c:scaling>
        <c:delete val="1"/>
        <c:axPos val="l"/>
        <c:numFmt formatCode="#,##0.00_);\(#,##0.00\)" sourceLinked="1"/>
        <c:majorTickMark val="out"/>
        <c:minorTickMark val="none"/>
        <c:tickLblPos val="nextTo"/>
        <c:crossAx val="209676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2003-AF79-4856-8277-3E9EBDB5EE3E}" type="datetimeFigureOut">
              <a:rPr lang="es-CO" smtClean="0"/>
              <a:t>20/08/2015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E971-3D80-4CF6-9F27-9BEA629BBE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6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Esta situación se explica</a:t>
            </a:r>
            <a:r>
              <a:rPr lang="es-CO" baseline="0" dirty="0" smtClean="0"/>
              <a:t> principalmente por las exportaciones de manufacturas de Mexico a Estados Unidos por valor US$319.205  millones en 2014 y participación del 80% en las exportaciones de este país al mundo.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48EFF-CED3-4FE3-8BBD-AF46FB524E96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DA85C-2FD1-44FC-BCF6-A4265BF940D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10210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Mexico exporta al mundo (US$ 398</a:t>
            </a:r>
            <a:r>
              <a:rPr lang="es-CO" baseline="0" dirty="0" smtClean="0"/>
              <a:t>.000 millones) </a:t>
            </a:r>
            <a:r>
              <a:rPr lang="es-CO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s-CO" dirty="0" smtClean="0"/>
              <a:t>un valor</a:t>
            </a:r>
            <a:r>
              <a:rPr lang="es-CO" baseline="0" dirty="0" smtClean="0"/>
              <a:t> 7 veces mayor a las exportaciones colombianas al mundo.</a:t>
            </a:r>
          </a:p>
          <a:p>
            <a:pPr marL="171450" indent="-171450">
              <a:buFontTx/>
              <a:buChar char="-"/>
            </a:pPr>
            <a:r>
              <a:rPr lang="es-CO" dirty="0" smtClean="0"/>
              <a:t>un valor</a:t>
            </a:r>
            <a:r>
              <a:rPr lang="es-CO" baseline="0" dirty="0" smtClean="0"/>
              <a:t> 10  veces mayor a las exportaciones peruanas al mundo.</a:t>
            </a:r>
          </a:p>
          <a:p>
            <a:pPr marL="171450" indent="-171450">
              <a:buFontTx/>
              <a:buChar char="-"/>
            </a:pPr>
            <a:r>
              <a:rPr lang="es-CO" dirty="0" smtClean="0"/>
              <a:t>un valor</a:t>
            </a:r>
            <a:r>
              <a:rPr lang="es-CO" baseline="0" dirty="0" smtClean="0"/>
              <a:t> 5 veces mayor a las exportaciones chilenas al mundo.</a:t>
            </a:r>
          </a:p>
          <a:p>
            <a:pPr marL="171450" indent="-171450">
              <a:buFontTx/>
              <a:buChar char="-"/>
            </a:pPr>
            <a:endParaRPr lang="es-CO" dirty="0" smtClean="0"/>
          </a:p>
          <a:p>
            <a:pPr marL="171450" indent="-171450">
              <a:buFontTx/>
              <a:buChar char="-"/>
            </a:pPr>
            <a:endParaRPr lang="es-CO" baseline="0" dirty="0" smtClean="0"/>
          </a:p>
          <a:p>
            <a:pPr marL="171450" indent="-171450">
              <a:buFontTx/>
              <a:buChar char="-"/>
            </a:pPr>
            <a:endParaRPr lang="es-CO" dirty="0" smtClean="0"/>
          </a:p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48EFF-CED3-4FE3-8BBD-AF46FB524E96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6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0C25-191E-5549-9C64-6C827DF7610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E2E14-02E6-4585-82AD-704AA921F102}" type="slidenum">
              <a:rPr lang="es-CO" smtClean="0"/>
              <a:pPr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908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907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844826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 smtClean="0"/>
              <a:t>Título 1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463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Subdirección de Información Comercial para Exportaciones </a:t>
            </a:r>
          </a:p>
          <a:p>
            <a:r>
              <a:rPr lang="es-ES" dirty="0" smtClean="0"/>
              <a:t>Noviembre de 2014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79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2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ncabezado de secció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92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49685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fld id="{B7134FEB-C333-4F17-ACD4-40F64B2BEB89}" type="datetimeFigureOut">
              <a:rPr lang="es-CO" smtClean="0"/>
              <a:t>20/08/2015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fld id="{E6E77613-3950-4BB0-A8E4-940E7DDEAE1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07504" y="197768"/>
            <a:ext cx="6984776" cy="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O" sz="21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de la diapositiva</a:t>
            </a:r>
            <a:endParaRPr lang="es-CO" sz="21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54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07504" y="0"/>
            <a:ext cx="6984776" cy="908720"/>
          </a:xfrm>
          <a:prstGeom prst="rect">
            <a:avLst/>
          </a:prstGeom>
        </p:spPr>
        <p:txBody>
          <a:bodyPr/>
          <a:lstStyle>
            <a:lvl1pPr algn="l">
              <a:defRPr sz="21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Cn"/>
              </a:defRPr>
            </a:lvl1pPr>
          </a:lstStyle>
          <a:p>
            <a:r>
              <a:rPr lang="es-CO" dirty="0" smtClean="0"/>
              <a:t>Título de la diapositiva</a:t>
            </a:r>
            <a:endParaRPr lang="es-CO" dirty="0"/>
          </a:p>
        </p:txBody>
      </p:sp>
      <p:sp>
        <p:nvSpPr>
          <p:cNvPr id="16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25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25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20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91417" tIns="45709" rIns="91417" bIns="45709"/>
          <a:lstStyle/>
          <a:p>
            <a:fld id="{B7134FEB-C333-4F17-ACD4-40F64B2BEB89}" type="datetimeFigureOut">
              <a:rPr lang="es-CO" smtClean="0"/>
              <a:t>20/08/2015</a:t>
            </a:fld>
            <a:endParaRPr lang="es-CO"/>
          </a:p>
        </p:txBody>
      </p:sp>
      <p:sp>
        <p:nvSpPr>
          <p:cNvPr id="21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s-CO"/>
          </a:p>
        </p:txBody>
      </p:sp>
      <p:sp>
        <p:nvSpPr>
          <p:cNvPr id="22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17" tIns="45709" rIns="91417" bIns="45709"/>
          <a:lstStyle/>
          <a:p>
            <a:fld id="{E6E77613-3950-4BB0-A8E4-940E7DDEAE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02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" y="0"/>
            <a:ext cx="9143999" cy="685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MARCOS-0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06" y="2193380"/>
            <a:ext cx="303002" cy="302730"/>
          </a:xfrm>
          <a:prstGeom prst="rect">
            <a:avLst/>
          </a:prstGeom>
        </p:spPr>
      </p:pic>
      <p:pic>
        <p:nvPicPr>
          <p:cNvPr id="9" name="Picture 6" descr="MARCOS-0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7079" y="3714055"/>
            <a:ext cx="303002" cy="3027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68580" y="2317891"/>
            <a:ext cx="5408024" cy="15714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43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53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210"/>
            <a:ext cx="9114609" cy="683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931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57703" y="274499"/>
            <a:ext cx="8228595" cy="1142628"/>
          </a:xfrm>
          <a:prstGeom prst="rect">
            <a:avLst/>
          </a:prstGeom>
        </p:spPr>
        <p:txBody>
          <a:bodyPr vert="horz" lIns="64282" tIns="32141" rIns="64282" bIns="32141" rtlCol="0" anchor="ctr">
            <a:noAutofit/>
          </a:bodyPr>
          <a:lstStyle>
            <a:lvl1pPr>
              <a:defRPr sz="2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34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31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27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6" y="2276475"/>
            <a:ext cx="5775325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7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7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9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80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27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2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7" indent="0">
              <a:buNone/>
              <a:defRPr sz="900"/>
            </a:lvl7pPr>
            <a:lvl8pPr marL="3199218" indent="0">
              <a:buNone/>
              <a:defRPr sz="900"/>
            </a:lvl8pPr>
            <a:lvl9pPr marL="365624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8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210"/>
            <a:ext cx="9114609" cy="683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7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2" indent="0">
              <a:buNone/>
              <a:defRPr sz="2400"/>
            </a:lvl3pPr>
            <a:lvl4pPr marL="1371093" indent="0">
              <a:buNone/>
              <a:defRPr sz="2000"/>
            </a:lvl4pPr>
            <a:lvl5pPr marL="1828125" indent="0">
              <a:buNone/>
              <a:defRPr sz="2000"/>
            </a:lvl5pPr>
            <a:lvl6pPr marL="2285156" indent="0">
              <a:buNone/>
              <a:defRPr sz="2000"/>
            </a:lvl6pPr>
            <a:lvl7pPr marL="2742187" indent="0">
              <a:buNone/>
              <a:defRPr sz="2000"/>
            </a:lvl7pPr>
            <a:lvl8pPr marL="3199218" indent="0">
              <a:buNone/>
              <a:defRPr sz="2000"/>
            </a:lvl8pPr>
            <a:lvl9pPr marL="36562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2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7" indent="0">
              <a:buNone/>
              <a:defRPr sz="900"/>
            </a:lvl7pPr>
            <a:lvl8pPr marL="3199218" indent="0">
              <a:buNone/>
              <a:defRPr sz="900"/>
            </a:lvl8pPr>
            <a:lvl9pPr marL="365624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5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75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6" y="390525"/>
            <a:ext cx="2924175" cy="83248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84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defTabSz="913951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026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57" y="2130850"/>
            <a:ext cx="7773293" cy="147004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15" indent="0" algn="ctr">
              <a:buNone/>
              <a:defRPr/>
            </a:lvl2pPr>
            <a:lvl3pPr marL="642633" indent="0" algn="ctr">
              <a:buNone/>
              <a:defRPr/>
            </a:lvl3pPr>
            <a:lvl4pPr marL="963948" indent="0" algn="ctr">
              <a:buNone/>
              <a:defRPr/>
            </a:lvl4pPr>
            <a:lvl5pPr marL="1285263" indent="0" algn="ctr">
              <a:buNone/>
              <a:defRPr/>
            </a:lvl5pPr>
            <a:lvl6pPr marL="1606580" indent="0" algn="ctr">
              <a:buNone/>
              <a:defRPr/>
            </a:lvl6pPr>
            <a:lvl7pPr marL="1927897" indent="0" algn="ctr">
              <a:buNone/>
              <a:defRPr/>
            </a:lvl7pPr>
            <a:lvl8pPr marL="2249212" indent="0" algn="ctr">
              <a:buNone/>
              <a:defRPr/>
            </a:lvl8pPr>
            <a:lvl9pPr marL="2570527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86097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5806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190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190" y="2906615"/>
            <a:ext cx="7772176" cy="1500189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15" indent="0">
              <a:buNone/>
              <a:defRPr sz="1300"/>
            </a:lvl2pPr>
            <a:lvl3pPr marL="642633" indent="0">
              <a:buNone/>
              <a:defRPr sz="1100"/>
            </a:lvl3pPr>
            <a:lvl4pPr marL="963948" indent="0">
              <a:buNone/>
              <a:defRPr sz="1000"/>
            </a:lvl4pPr>
            <a:lvl5pPr marL="1285263" indent="0">
              <a:buNone/>
              <a:defRPr sz="1000"/>
            </a:lvl5pPr>
            <a:lvl6pPr marL="1606580" indent="0">
              <a:buNone/>
              <a:defRPr sz="1000"/>
            </a:lvl6pPr>
            <a:lvl7pPr marL="1927897" indent="0">
              <a:buNone/>
              <a:defRPr sz="1000"/>
            </a:lvl7pPr>
            <a:lvl8pPr marL="2249212" indent="0">
              <a:buNone/>
              <a:defRPr sz="1000"/>
            </a:lvl8pPr>
            <a:lvl9pPr marL="2570527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75622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0032" y="3705819"/>
            <a:ext cx="4268391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5579" y="3705819"/>
            <a:ext cx="4268391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8959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15" indent="0">
              <a:buNone/>
              <a:defRPr sz="1400" b="1"/>
            </a:lvl2pPr>
            <a:lvl3pPr marL="642633" indent="0">
              <a:buNone/>
              <a:defRPr sz="1300" b="1"/>
            </a:lvl3pPr>
            <a:lvl4pPr marL="963948" indent="0">
              <a:buNone/>
              <a:defRPr sz="1100" b="1"/>
            </a:lvl4pPr>
            <a:lvl5pPr marL="1285263" indent="0">
              <a:buNone/>
              <a:defRPr sz="1100" b="1"/>
            </a:lvl5pPr>
            <a:lvl6pPr marL="1606580" indent="0">
              <a:buNone/>
              <a:defRPr sz="1100" b="1"/>
            </a:lvl6pPr>
            <a:lvl7pPr marL="1927897" indent="0">
              <a:buNone/>
              <a:defRPr sz="1100" b="1"/>
            </a:lvl7pPr>
            <a:lvl8pPr marL="2249212" indent="0">
              <a:buNone/>
              <a:defRPr sz="1100" b="1"/>
            </a:lvl8pPr>
            <a:lvl9pPr marL="2570527" indent="0">
              <a:buNone/>
              <a:defRPr sz="1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647" y="2174380"/>
            <a:ext cx="4039568" cy="395138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4558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15" indent="0">
              <a:buNone/>
              <a:defRPr sz="1400" b="1"/>
            </a:lvl2pPr>
            <a:lvl3pPr marL="642633" indent="0">
              <a:buNone/>
              <a:defRPr sz="1300" b="1"/>
            </a:lvl3pPr>
            <a:lvl4pPr marL="963948" indent="0">
              <a:buNone/>
              <a:defRPr sz="1100" b="1"/>
            </a:lvl4pPr>
            <a:lvl5pPr marL="1285263" indent="0">
              <a:buNone/>
              <a:defRPr sz="1100" b="1"/>
            </a:lvl5pPr>
            <a:lvl6pPr marL="1606580" indent="0">
              <a:buNone/>
              <a:defRPr sz="1100" b="1"/>
            </a:lvl6pPr>
            <a:lvl7pPr marL="1927897" indent="0">
              <a:buNone/>
              <a:defRPr sz="1100" b="1"/>
            </a:lvl7pPr>
            <a:lvl8pPr marL="2249212" indent="0">
              <a:buNone/>
              <a:defRPr sz="1100" b="1"/>
            </a:lvl8pPr>
            <a:lvl9pPr marL="2570527" indent="0">
              <a:buNone/>
              <a:defRPr sz="1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4558" y="2174380"/>
            <a:ext cx="4041799" cy="395138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0017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5294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2"/>
            <a:ext cx="9180512" cy="68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47492" y="40074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Cortina 1</a:t>
            </a:r>
            <a:endParaRPr lang="es-CO" dirty="0"/>
          </a:p>
        </p:txBody>
      </p:sp>
      <p:pic>
        <p:nvPicPr>
          <p:cNvPr id="8" name="Picture 5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0" y="3893445"/>
            <a:ext cx="293030" cy="292898"/>
          </a:xfrm>
          <a:prstGeom prst="rect">
            <a:avLst/>
          </a:prstGeom>
        </p:spPr>
      </p:pic>
      <p:pic>
        <p:nvPicPr>
          <p:cNvPr id="9" name="Picture 6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969" y="5229200"/>
            <a:ext cx="293030" cy="2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7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5495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650" y="1435451"/>
            <a:ext cx="3008189" cy="4690317"/>
          </a:xfrm>
        </p:spPr>
        <p:txBody>
          <a:bodyPr/>
          <a:lstStyle>
            <a:lvl1pPr marL="0" indent="0">
              <a:buNone/>
              <a:defRPr sz="1000"/>
            </a:lvl1pPr>
            <a:lvl2pPr marL="321315" indent="0">
              <a:buNone/>
              <a:defRPr sz="800"/>
            </a:lvl2pPr>
            <a:lvl3pPr marL="642633" indent="0">
              <a:buNone/>
              <a:defRPr sz="700"/>
            </a:lvl3pPr>
            <a:lvl4pPr marL="963948" indent="0">
              <a:buNone/>
              <a:defRPr sz="600"/>
            </a:lvl4pPr>
            <a:lvl5pPr marL="1285263" indent="0">
              <a:buNone/>
              <a:defRPr sz="600"/>
            </a:lvl5pPr>
            <a:lvl6pPr marL="1606580" indent="0">
              <a:buNone/>
              <a:defRPr sz="600"/>
            </a:lvl6pPr>
            <a:lvl7pPr marL="1927897" indent="0">
              <a:buNone/>
              <a:defRPr sz="600"/>
            </a:lvl7pPr>
            <a:lvl8pPr marL="2249212" indent="0">
              <a:buNone/>
              <a:defRPr sz="600"/>
            </a:lvl8pPr>
            <a:lvl9pPr marL="2570527" indent="0">
              <a:buNone/>
              <a:defRPr sz="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890151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638" y="612801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15" indent="0">
              <a:buNone/>
              <a:defRPr sz="2000"/>
            </a:lvl2pPr>
            <a:lvl3pPr marL="642633" indent="0">
              <a:buNone/>
              <a:defRPr sz="1700"/>
            </a:lvl3pPr>
            <a:lvl4pPr marL="963948" indent="0">
              <a:buNone/>
              <a:defRPr sz="1400"/>
            </a:lvl4pPr>
            <a:lvl5pPr marL="1285263" indent="0">
              <a:buNone/>
              <a:defRPr sz="1400"/>
            </a:lvl5pPr>
            <a:lvl6pPr marL="1606580" indent="0">
              <a:buNone/>
              <a:defRPr sz="1400"/>
            </a:lvl6pPr>
            <a:lvl7pPr marL="1927897" indent="0">
              <a:buNone/>
              <a:defRPr sz="1400"/>
            </a:lvl7pPr>
            <a:lvl8pPr marL="2249212" indent="0">
              <a:buNone/>
              <a:defRPr sz="1400"/>
            </a:lvl8pPr>
            <a:lvl9pPr marL="2570527" indent="0">
              <a:buNone/>
              <a:defRPr sz="14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638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15" indent="0">
              <a:buNone/>
              <a:defRPr sz="800"/>
            </a:lvl2pPr>
            <a:lvl3pPr marL="642633" indent="0">
              <a:buNone/>
              <a:defRPr sz="700"/>
            </a:lvl3pPr>
            <a:lvl4pPr marL="963948" indent="0">
              <a:buNone/>
              <a:defRPr sz="600"/>
            </a:lvl4pPr>
            <a:lvl5pPr marL="1285263" indent="0">
              <a:buNone/>
              <a:defRPr sz="600"/>
            </a:lvl5pPr>
            <a:lvl6pPr marL="1606580" indent="0">
              <a:buNone/>
              <a:defRPr sz="600"/>
            </a:lvl6pPr>
            <a:lvl7pPr marL="1927897" indent="0">
              <a:buNone/>
              <a:defRPr sz="600"/>
            </a:lvl7pPr>
            <a:lvl8pPr marL="2249212" indent="0">
              <a:buNone/>
              <a:defRPr sz="600"/>
            </a:lvl8pPr>
            <a:lvl9pPr marL="2570527" indent="0">
              <a:buNone/>
              <a:defRPr sz="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05504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9341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985" y="1437681"/>
            <a:ext cx="2160984" cy="317896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0032" y="1437681"/>
            <a:ext cx="6375797" cy="317896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2611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913951">
              <a:defRPr/>
            </a:pPr>
            <a:endParaRPr lang="es-CO">
              <a:solidFill>
                <a:prstClr val="white"/>
              </a:solidFill>
              <a:sym typeface="Gill Sans Light" charset="0"/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006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65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85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5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4" y="2276475"/>
            <a:ext cx="5775325" cy="643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" y="620"/>
            <a:ext cx="9152880" cy="685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47492" y="40074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Cortina 2</a:t>
            </a:r>
            <a:endParaRPr lang="es-CO" dirty="0"/>
          </a:p>
        </p:txBody>
      </p:sp>
      <p:pic>
        <p:nvPicPr>
          <p:cNvPr id="8" name="Picture 5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0" y="3893445"/>
            <a:ext cx="293030" cy="292898"/>
          </a:xfrm>
          <a:prstGeom prst="rect">
            <a:avLst/>
          </a:prstGeom>
        </p:spPr>
      </p:pic>
      <p:pic>
        <p:nvPicPr>
          <p:cNvPr id="9" name="Picture 6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969" y="5229200"/>
            <a:ext cx="293030" cy="2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46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41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7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6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9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54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4" y="390525"/>
            <a:ext cx="2924175" cy="83248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defTabSz="914176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240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PXP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07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1907704" y="1959511"/>
            <a:ext cx="5328592" cy="14700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2593505" y="3582134"/>
            <a:ext cx="4388252" cy="63896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26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ras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2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012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" y="-1"/>
            <a:ext cx="914288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47492" y="40074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Cortina 3</a:t>
            </a:r>
            <a:endParaRPr lang="es-CO" dirty="0"/>
          </a:p>
        </p:txBody>
      </p:sp>
      <p:pic>
        <p:nvPicPr>
          <p:cNvPr id="8" name="Picture 5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0" y="3893445"/>
            <a:ext cx="293030" cy="292898"/>
          </a:xfrm>
          <a:prstGeom prst="rect">
            <a:avLst/>
          </a:prstGeom>
        </p:spPr>
      </p:pic>
      <p:pic>
        <p:nvPicPr>
          <p:cNvPr id="9" name="Picture 6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969" y="5229200"/>
            <a:ext cx="293030" cy="2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ras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012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tx1"/>
                </a:solidFill>
                <a:latin typeface="HelveticaNeueLT Std Cn"/>
              </a:defRPr>
            </a:lvl1pPr>
          </a:lstStyle>
          <a:p>
            <a:r>
              <a:rPr lang="es-CO" dirty="0" smtClean="0"/>
              <a:t>Título de la diapositiva</a:t>
            </a:r>
            <a:endParaRPr lang="es-CO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34FEB-C333-4F17-ACD4-40F64B2BEB89}" type="datetimeFigureOut">
              <a:rPr lang="es-CO" smtClean="0"/>
              <a:t>20/08/2015</a:t>
            </a:fld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77613-3950-4BB0-A8E4-940E7DDEAE1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147248" cy="338554"/>
          </a:xfrm>
          <a:solidFill>
            <a:schemeClr val="bg1">
              <a:lumMod val="95000"/>
              <a:alpha val="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lang="es-ES" sz="1600" kern="1200" dirty="0" smtClean="0">
                <a:latin typeface="Helvetica" pitchFamily="34" charset="0"/>
                <a:cs typeface="Helvetica" pitchFamily="34" charset="0"/>
              </a:defRPr>
            </a:lvl1pPr>
          </a:lstStyle>
          <a:p>
            <a:pPr marL="0" lvl="0" algn="just" defTabSz="914400" latinLnBrk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975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685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CD85-AD12-47C6-8508-D1B5A5E84459}" type="slidenum">
              <a:rPr lang="es-CO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O" sz="2000" kern="0" dirty="0" smtClean="0"/>
              <a:t>Título de la diapositiva</a:t>
            </a:r>
            <a:endParaRPr lang="es-CO" sz="2000" kern="0" dirty="0"/>
          </a:p>
        </p:txBody>
      </p:sp>
    </p:spTree>
    <p:extLst>
      <p:ext uri="{BB962C8B-B14F-4D97-AF65-F5344CB8AC3E}">
        <p14:creationId xmlns:p14="http://schemas.microsoft.com/office/powerpoint/2010/main" val="363454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 PX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tx1"/>
                </a:solidFill>
                <a:latin typeface="HelveticaNeueLT Std Cn"/>
              </a:defRPr>
            </a:lvl1pPr>
          </a:lstStyle>
          <a:p>
            <a:r>
              <a:rPr lang="es-CO" dirty="0" smtClean="0"/>
              <a:t>Título de la diapositiva</a:t>
            </a:r>
            <a:endParaRPr lang="es-CO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FB6C-8FDC-466E-9CAC-7A11AB694C48}" type="slidenum">
              <a:rPr lang="es-CO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5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tx1"/>
                </a:solidFill>
                <a:latin typeface="HelveticaNeueLT Std Cn"/>
              </a:defRPr>
            </a:lvl1pPr>
          </a:lstStyle>
          <a:p>
            <a:r>
              <a:rPr lang="es-CO" dirty="0" smtClean="0"/>
              <a:t>Título de la diapositiva</a:t>
            </a:r>
            <a:endParaRPr lang="es-CO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34FEB-C333-4F17-ACD4-40F64B2BEB89}" type="datetimeFigureOut">
              <a:rPr lang="es-CO" smtClean="0"/>
              <a:t>20/08/2015</a:t>
            </a:fld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77613-3950-4BB0-A8E4-940E7DDEAE12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26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cap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tilla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5" y="-47042"/>
            <a:ext cx="9207442" cy="6905042"/>
          </a:xfrm>
          <a:prstGeom prst="rect">
            <a:avLst/>
          </a:prstGeom>
        </p:spPr>
      </p:pic>
      <p:pic>
        <p:nvPicPr>
          <p:cNvPr id="9" name="Picture 8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66" y="1961304"/>
            <a:ext cx="248608" cy="248496"/>
          </a:xfrm>
          <a:prstGeom prst="rect">
            <a:avLst/>
          </a:prstGeom>
        </p:spPr>
      </p:pic>
      <p:pic>
        <p:nvPicPr>
          <p:cNvPr id="10" name="Picture 9" descr="MARCOS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2849" y="4094904"/>
            <a:ext cx="248608" cy="248496"/>
          </a:xfrm>
          <a:prstGeom prst="rect">
            <a:avLst/>
          </a:prstGeom>
        </p:spPr>
      </p:pic>
      <p:pic>
        <p:nvPicPr>
          <p:cNvPr id="11" name="Picture 10" descr="plantilla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6248400"/>
            <a:ext cx="1201354" cy="18771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71457" y="2085552"/>
            <a:ext cx="5891909" cy="2257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365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PXP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85800" y="32101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1371600" y="4832752"/>
            <a:ext cx="6400800" cy="63896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088" indent="0" algn="ctr">
              <a:buNone/>
              <a:defRPr/>
            </a:lvl2pPr>
            <a:lvl3pPr marL="914174" indent="0" algn="ctr">
              <a:buNone/>
              <a:defRPr/>
            </a:lvl3pPr>
            <a:lvl4pPr marL="1371262" indent="0" algn="ctr">
              <a:buNone/>
              <a:defRPr/>
            </a:lvl4pPr>
            <a:lvl5pPr marL="1828350" indent="0" algn="ctr">
              <a:buNone/>
              <a:defRPr/>
            </a:lvl5pPr>
            <a:lvl6pPr marL="2285438" indent="0" algn="ctr">
              <a:buNone/>
              <a:defRPr/>
            </a:lvl6pPr>
            <a:lvl7pPr marL="2742525" indent="0" algn="ctr">
              <a:buNone/>
              <a:defRPr/>
            </a:lvl7pPr>
            <a:lvl8pPr marL="3199612" indent="0" algn="ctr">
              <a:buNone/>
              <a:defRPr/>
            </a:lvl8pPr>
            <a:lvl9pPr marL="365669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26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07504" y="0"/>
            <a:ext cx="6984776" cy="908720"/>
          </a:xfrm>
          <a:prstGeom prst="rect">
            <a:avLst/>
          </a:prstGeom>
        </p:spPr>
        <p:txBody>
          <a:bodyPr/>
          <a:lstStyle>
            <a:lvl1pPr algn="l">
              <a:defRPr sz="21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Cn"/>
              </a:defRPr>
            </a:lvl1pPr>
          </a:lstStyle>
          <a:p>
            <a:r>
              <a:rPr lang="es-CO" dirty="0" smtClean="0"/>
              <a:t>Título de la diapositiva</a:t>
            </a:r>
            <a:endParaRPr lang="es-CO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fld id="{B7134FEB-C333-4F17-ACD4-40F64B2BEB89}" type="datetimeFigureOut">
              <a:rPr lang="es-CO" smtClean="0"/>
              <a:t>20/08/2015</a:t>
            </a:fld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fld id="{E6E77613-3950-4BB0-A8E4-940E7DDEAE1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8147248" cy="338554"/>
          </a:xfrm>
          <a:solidFill>
            <a:schemeClr val="bg1">
              <a:lumMod val="95000"/>
              <a:alpha val="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lang="es-ES" sz="1600" kern="1200" dirty="0" smtClean="0">
                <a:latin typeface="Helvetica" pitchFamily="34" charset="0"/>
                <a:cs typeface="Helvetica" pitchFamily="34" charset="0"/>
              </a:defRPr>
            </a:lvl1pPr>
          </a:lstStyle>
          <a:p>
            <a:pPr marL="0" lvl="0" algn="just" defTabSz="914174" latinLnBrk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945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210"/>
            <a:ext cx="9114609" cy="683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s-ES" smtClean="0"/>
              <a:t>PROCOLOMBIA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3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</p:sldLayoutIdLst>
  <p:timing>
    <p:tnLst>
      <p:par>
        <p:cTn id="1" dur="indefinite" restart="never" nodeType="tmRoot"/>
      </p:par>
    </p:tnLst>
  </p:timing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6" indent="-342816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6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4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1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9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6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3" indent="-22854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5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5" tIns="45703" rIns="91405" bIns="45703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5" tIns="45703" rIns="91405" bIns="45703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32"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32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570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4" indent="-342774" algn="l" defTabSz="45703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6" indent="-285645" algn="l" defTabSz="45703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6" algn="l" defTabSz="4570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6" algn="l" defTabSz="45703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1" indent="-228516" algn="l" defTabSz="45703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1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3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6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7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8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9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32" y="1437680"/>
            <a:ext cx="8643938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0" tIns="35700" rIns="35700" bIns="357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>
                <a:sym typeface="Gill Sans Light" charset="0"/>
              </a:rPr>
              <a:t>Clic para editar título</a:t>
            </a:r>
            <a:endParaRPr lang="en-US">
              <a:sym typeface="Gill Sans Light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2" y="3705819"/>
            <a:ext cx="8643938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0" tIns="35700" rIns="35700" bIns="3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>
                <a:sym typeface="Gill Sans Light" charset="0"/>
              </a:rPr>
              <a:t>Haga clic para modificar el estilo de texto del patrón</a:t>
            </a:r>
          </a:p>
          <a:p>
            <a:pPr lvl="1"/>
            <a:r>
              <a:rPr lang="es-ES_tradnl" smtClean="0">
                <a:sym typeface="Gill Sans Light" charset="0"/>
              </a:rPr>
              <a:t>Segundo nivel</a:t>
            </a:r>
          </a:p>
          <a:p>
            <a:pPr lvl="2"/>
            <a:r>
              <a:rPr lang="es-ES_tradnl" smtClean="0">
                <a:sym typeface="Gill Sans Light" charset="0"/>
              </a:rPr>
              <a:t>Tercer nivel</a:t>
            </a:r>
          </a:p>
          <a:p>
            <a:pPr lvl="3"/>
            <a:r>
              <a:rPr lang="es-ES_tradnl" smtClean="0">
                <a:sym typeface="Gill Sans Light" charset="0"/>
              </a:rPr>
              <a:t>Cuarto nivel</a:t>
            </a:r>
          </a:p>
          <a:p>
            <a:pPr lvl="4"/>
            <a:r>
              <a:rPr lang="es-ES_tradnl" smtClean="0">
                <a:sym typeface="Gill Sans Light" charset="0"/>
              </a:rPr>
              <a:t>Quinto nivel</a:t>
            </a:r>
            <a:endParaRPr lang="en-US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5pPr>
      <a:lvl6pPr marL="32131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6pPr>
      <a:lvl7pPr marL="642633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7pPr>
      <a:lvl8pPr marL="96394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8pPr>
      <a:lvl9pPr marL="1285263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Heiti SC Light" charset="0"/>
          <a:cs typeface="Heiti SC Light" charset="0"/>
          <a:sym typeface="Gill Sans Ligh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321315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642633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963948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285263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s-ES"/>
      </a:defPPr>
      <a:lvl1pPr marL="0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15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33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48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63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80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97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12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527" algn="l" defTabSz="321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fld id="{4A2B7B12-90C2-F245-AB62-091B29B62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44"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fld id="{0AD3EA2A-03DF-5841-A719-5CE89CF8D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44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4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3" indent="-228572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205979"/>
            <a:ext cx="8640960" cy="49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dirty="0" smtClean="0"/>
              <a:t>Haga clic para modificar el estilo de texto del patrón</a:t>
            </a:r>
          </a:p>
          <a:p>
            <a:pPr lvl="1"/>
            <a:r>
              <a:rPr lang="es-CO" dirty="0" smtClean="0"/>
              <a:t>Segundo nivel</a:t>
            </a:r>
          </a:p>
          <a:p>
            <a:pPr lvl="2"/>
            <a:r>
              <a:rPr lang="es-CO" dirty="0" smtClean="0"/>
              <a:t>Tercer nivel</a:t>
            </a:r>
          </a:p>
          <a:p>
            <a:pPr lvl="3"/>
            <a:r>
              <a:rPr lang="es-CO" dirty="0" smtClean="0"/>
              <a:t>Cuarto nivel</a:t>
            </a:r>
          </a:p>
          <a:p>
            <a:pPr lvl="4"/>
            <a:r>
              <a:rPr lang="es-CO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2B272-F852-4D32-BEFD-D2C0E35DDDFC}" type="slidenum">
              <a:rPr lang="es-C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dirty="0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60660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p8HPzzZaS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mbiatrade.com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procolombia.c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mobando@procolombia.co" TargetMode="External"/><Relationship Id="rId5" Type="http://schemas.openxmlformats.org/officeDocument/2006/relationships/hyperlink" Target="mailto:medell&#237;n@procolombia.co" TargetMode="External"/><Relationship Id="rId4" Type="http://schemas.openxmlformats.org/officeDocument/2006/relationships/hyperlink" Target="mailto:sviera@procolombia.co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2836" y="2348880"/>
            <a:ext cx="5038328" cy="1470025"/>
          </a:xfrm>
        </p:spPr>
        <p:txBody>
          <a:bodyPr>
            <a:normAutofit fontScale="90000"/>
          </a:bodyPr>
          <a:lstStyle/>
          <a:p>
            <a:r>
              <a:rPr lang="es-CO" sz="3600" dirty="0" smtClean="0"/>
              <a:t>Las Mipymes impulsan la competitividad de Colombia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9286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Las Alianza del Pacífico como plataforma de ingreso de las Mipymes a Asia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82" y="75099"/>
            <a:ext cx="7493554" cy="908720"/>
          </a:xfrm>
        </p:spPr>
        <p:txBody>
          <a:bodyPr/>
          <a:lstStyle/>
          <a:p>
            <a:r>
              <a:rPr lang="es-CO" dirty="0"/>
              <a:t>La Alianza del Pacífico es la octava economía </a:t>
            </a:r>
            <a:r>
              <a:rPr lang="es-CO" dirty="0" smtClean="0"/>
              <a:t>en el mundo y es el quinto mayor mercado en términos de población</a:t>
            </a:r>
            <a:endParaRPr lang="es-CO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86080"/>
              </p:ext>
            </p:extLst>
          </p:nvPr>
        </p:nvGraphicFramePr>
        <p:xfrm>
          <a:off x="3779912" y="2241940"/>
          <a:ext cx="5121049" cy="2457009"/>
        </p:xfrm>
        <a:graphic>
          <a:graphicData uri="http://schemas.openxmlformats.org/drawingml/2006/table">
            <a:tbl>
              <a:tblPr/>
              <a:tblGrid>
                <a:gridCol w="813252"/>
                <a:gridCol w="312478"/>
                <a:gridCol w="719512"/>
                <a:gridCol w="722045"/>
                <a:gridCol w="851254"/>
                <a:gridCol w="851254"/>
                <a:gridCol w="851254"/>
              </a:tblGrid>
              <a:tr h="621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Países Miembros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PBI</a:t>
                      </a: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(US$ Miles de Millones) 2014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(Millones)</a:t>
                      </a: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2015e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PBI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PPP</a:t>
                      </a: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Dólares)</a:t>
                      </a: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Índice</a:t>
                      </a:r>
                      <a:r>
                        <a:rPr lang="es-PE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Apertura</a:t>
                      </a:r>
                      <a:endParaRPr lang="es-PE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(X+M)/PBI %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IED</a:t>
                      </a:r>
                    </a:p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Flujo Neto</a:t>
                      </a:r>
                    </a:p>
                    <a:p>
                      <a:pPr algn="ctr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(Millones US$)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  <a:r>
                        <a:rPr lang="es-PE" sz="1100" b="0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21.942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57,0%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22.500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48,20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12.423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16.772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1.327</a:t>
                      </a:r>
                      <a:r>
                        <a:rPr lang="es-PE" sz="1100" b="0" i="0" u="none" strike="noStrike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121,08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16.369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58,9%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25.221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31,91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11.774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47,2%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10.172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Alianza del Pacífico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2,118</a:t>
                      </a:r>
                      <a:r>
                        <a:rPr lang="es-PE" sz="1100" b="0" i="0" u="none" strike="noStrike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smtClean="0">
                          <a:solidFill>
                            <a:schemeClr val="tx1"/>
                          </a:solidFill>
                          <a:latin typeface="+mn-lt"/>
                        </a:rPr>
                        <a:t>219,21</a:t>
                      </a:r>
                      <a:r>
                        <a:rPr lang="es-PE" sz="1100" b="0" i="0" u="none" strike="noStrike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62.509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48,4%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74.665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2 Imagen" descr="Chil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65" y="2985481"/>
            <a:ext cx="266700" cy="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 Imagen" descr="Colombia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65" y="3288880"/>
            <a:ext cx="257175" cy="2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4 Imagen" descr="Mexico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65" y="3606211"/>
            <a:ext cx="266700" cy="20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5 Imagen" descr="Peru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15" y="3867980"/>
            <a:ext cx="242888" cy="2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79512" y="6540152"/>
            <a:ext cx="1792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es-MX" altLang="es-PE" sz="1000" dirty="0">
                <a:solidFill>
                  <a:prstClr val="black"/>
                </a:solidFill>
              </a:rPr>
              <a:t>Fuente: </a:t>
            </a:r>
            <a:r>
              <a:rPr lang="es-MX" altLang="es-PE" sz="1000" dirty="0" smtClean="0">
                <a:solidFill>
                  <a:prstClr val="black"/>
                </a:solidFill>
              </a:rPr>
              <a:t>Banco Mundial (</a:t>
            </a:r>
            <a:r>
              <a:rPr lang="es-MX" altLang="es-PE" sz="1000" smtClean="0">
                <a:solidFill>
                  <a:prstClr val="black"/>
                </a:solidFill>
              </a:rPr>
              <a:t>2015).</a:t>
            </a:r>
            <a:endParaRPr lang="es-MX" altLang="es-PE" sz="1000" dirty="0">
              <a:solidFill>
                <a:prstClr val="black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828"/>
            <a:ext cx="1487107" cy="71547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153" y="1293875"/>
            <a:ext cx="3382869" cy="4997944"/>
            <a:chOff x="72428" y="887213"/>
            <a:chExt cx="3382869" cy="4997944"/>
          </a:xfrm>
        </p:grpSpPr>
        <p:sp>
          <p:nvSpPr>
            <p:cNvPr id="24" name="Puerto Rico"/>
            <p:cNvSpPr>
              <a:spLocks/>
            </p:cNvSpPr>
            <p:nvPr/>
          </p:nvSpPr>
          <p:spPr bwMode="auto">
            <a:xfrm>
              <a:off x="2068078" y="2193209"/>
              <a:ext cx="85180" cy="36506"/>
            </a:xfrm>
            <a:custGeom>
              <a:avLst/>
              <a:gdLst>
                <a:gd name="T0" fmla="*/ 544651279 w 138"/>
                <a:gd name="T1" fmla="*/ 536870647 h 60"/>
                <a:gd name="T2" fmla="*/ 544651279 w 138"/>
                <a:gd name="T3" fmla="*/ 536870647 h 60"/>
                <a:gd name="T4" fmla="*/ 544651279 w 138"/>
                <a:gd name="T5" fmla="*/ 0 h 60"/>
                <a:gd name="T6" fmla="*/ 544651279 w 138"/>
                <a:gd name="T7" fmla="*/ 0 h 60"/>
                <a:gd name="T8" fmla="*/ 544651279 w 138"/>
                <a:gd name="T9" fmla="*/ 536870647 h 60"/>
                <a:gd name="T10" fmla="*/ 0 w 138"/>
                <a:gd name="T11" fmla="*/ 536870647 h 60"/>
                <a:gd name="T12" fmla="*/ 0 w 138"/>
                <a:gd name="T13" fmla="*/ 536870647 h 60"/>
                <a:gd name="T14" fmla="*/ 544651279 w 138"/>
                <a:gd name="T15" fmla="*/ 536870647 h 60"/>
                <a:gd name="T16" fmla="*/ 544651279 w 138"/>
                <a:gd name="T17" fmla="*/ 536870647 h 60"/>
                <a:gd name="T18" fmla="*/ 544651279 w 138"/>
                <a:gd name="T19" fmla="*/ 536870647 h 60"/>
                <a:gd name="T20" fmla="*/ 544651279 w 138"/>
                <a:gd name="T21" fmla="*/ 536870647 h 60"/>
                <a:gd name="T22" fmla="*/ 544651279 w 138"/>
                <a:gd name="T23" fmla="*/ 536870647 h 60"/>
                <a:gd name="T24" fmla="*/ 544651279 w 138"/>
                <a:gd name="T25" fmla="*/ 536870647 h 60"/>
                <a:gd name="T26" fmla="*/ 544651279 w 138"/>
                <a:gd name="T27" fmla="*/ 536870647 h 60"/>
                <a:gd name="T28" fmla="*/ 544651279 w 138"/>
                <a:gd name="T29" fmla="*/ 536870647 h 60"/>
                <a:gd name="T30" fmla="*/ 544651279 w 138"/>
                <a:gd name="T31" fmla="*/ 536870647 h 60"/>
                <a:gd name="T32" fmla="*/ 544651279 w 138"/>
                <a:gd name="T33" fmla="*/ 536870647 h 60"/>
                <a:gd name="T34" fmla="*/ 544651279 w 138"/>
                <a:gd name="T35" fmla="*/ 536870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25" name="Panama"/>
            <p:cNvSpPr>
              <a:spLocks/>
            </p:cNvSpPr>
            <p:nvPr/>
          </p:nvSpPr>
          <p:spPr bwMode="auto">
            <a:xfrm>
              <a:off x="1328227" y="2633712"/>
              <a:ext cx="253107" cy="121686"/>
            </a:xfrm>
            <a:custGeom>
              <a:avLst/>
              <a:gdLst>
                <a:gd name="T0" fmla="*/ 547397498 w 408"/>
                <a:gd name="T1" fmla="*/ 542293554 h 198"/>
                <a:gd name="T2" fmla="*/ 547397498 w 408"/>
                <a:gd name="T3" fmla="*/ 542293554 h 198"/>
                <a:gd name="T4" fmla="*/ 547397498 w 408"/>
                <a:gd name="T5" fmla="*/ 542293554 h 198"/>
                <a:gd name="T6" fmla="*/ 547397498 w 408"/>
                <a:gd name="T7" fmla="*/ 542293554 h 198"/>
                <a:gd name="T8" fmla="*/ 547397498 w 408"/>
                <a:gd name="T9" fmla="*/ 542293554 h 198"/>
                <a:gd name="T10" fmla="*/ 547397498 w 408"/>
                <a:gd name="T11" fmla="*/ 542293554 h 198"/>
                <a:gd name="T12" fmla="*/ 547397498 w 408"/>
                <a:gd name="T13" fmla="*/ 542293554 h 198"/>
                <a:gd name="T14" fmla="*/ 547397498 w 408"/>
                <a:gd name="T15" fmla="*/ 542293554 h 198"/>
                <a:gd name="T16" fmla="*/ 547397498 w 408"/>
                <a:gd name="T17" fmla="*/ 542293554 h 198"/>
                <a:gd name="T18" fmla="*/ 547397498 w 408"/>
                <a:gd name="T19" fmla="*/ 542293554 h 198"/>
                <a:gd name="T20" fmla="*/ 547397498 w 408"/>
                <a:gd name="T21" fmla="*/ 542293554 h 198"/>
                <a:gd name="T22" fmla="*/ 547397498 w 408"/>
                <a:gd name="T23" fmla="*/ 542293554 h 198"/>
                <a:gd name="T24" fmla="*/ 547397498 w 408"/>
                <a:gd name="T25" fmla="*/ 542293554 h 198"/>
                <a:gd name="T26" fmla="*/ 547397498 w 408"/>
                <a:gd name="T27" fmla="*/ 542293554 h 198"/>
                <a:gd name="T28" fmla="*/ 547397498 w 408"/>
                <a:gd name="T29" fmla="*/ 542293554 h 198"/>
                <a:gd name="T30" fmla="*/ 547397498 w 408"/>
                <a:gd name="T31" fmla="*/ 542293554 h 198"/>
                <a:gd name="T32" fmla="*/ 547397498 w 408"/>
                <a:gd name="T33" fmla="*/ 0 h 198"/>
                <a:gd name="T34" fmla="*/ 547397498 w 408"/>
                <a:gd name="T35" fmla="*/ 542293554 h 198"/>
                <a:gd name="T36" fmla="*/ 547397498 w 408"/>
                <a:gd name="T37" fmla="*/ 542293554 h 198"/>
                <a:gd name="T38" fmla="*/ 547397498 w 408"/>
                <a:gd name="T39" fmla="*/ 542293554 h 198"/>
                <a:gd name="T40" fmla="*/ 547397498 w 408"/>
                <a:gd name="T41" fmla="*/ 542293554 h 198"/>
                <a:gd name="T42" fmla="*/ 547397498 w 408"/>
                <a:gd name="T43" fmla="*/ 542293554 h 198"/>
                <a:gd name="T44" fmla="*/ 547397498 w 408"/>
                <a:gd name="T45" fmla="*/ 542293554 h 198"/>
                <a:gd name="T46" fmla="*/ 547397498 w 408"/>
                <a:gd name="T47" fmla="*/ 542293554 h 198"/>
                <a:gd name="T48" fmla="*/ 547397498 w 408"/>
                <a:gd name="T49" fmla="*/ 542293554 h 198"/>
                <a:gd name="T50" fmla="*/ 547397498 w 408"/>
                <a:gd name="T51" fmla="*/ 542293554 h 198"/>
                <a:gd name="T52" fmla="*/ 547397498 w 408"/>
                <a:gd name="T53" fmla="*/ 542293554 h 198"/>
                <a:gd name="T54" fmla="*/ 547397498 w 408"/>
                <a:gd name="T55" fmla="*/ 542293554 h 198"/>
                <a:gd name="T56" fmla="*/ 0 w 408"/>
                <a:gd name="T57" fmla="*/ 542293554 h 198"/>
                <a:gd name="T58" fmla="*/ 547397498 w 408"/>
                <a:gd name="T59" fmla="*/ 542293554 h 198"/>
                <a:gd name="T60" fmla="*/ 547397498 w 408"/>
                <a:gd name="T61" fmla="*/ 542293554 h 198"/>
                <a:gd name="T62" fmla="*/ 547397498 w 408"/>
                <a:gd name="T63" fmla="*/ 542293554 h 198"/>
                <a:gd name="T64" fmla="*/ 0 w 408"/>
                <a:gd name="T65" fmla="*/ 542293554 h 198"/>
                <a:gd name="T66" fmla="*/ 547397498 w 408"/>
                <a:gd name="T67" fmla="*/ 542293554 h 198"/>
                <a:gd name="T68" fmla="*/ 547397498 w 408"/>
                <a:gd name="T69" fmla="*/ 542293554 h 198"/>
                <a:gd name="T70" fmla="*/ 547397498 w 408"/>
                <a:gd name="T71" fmla="*/ 542293554 h 198"/>
                <a:gd name="T72" fmla="*/ 547397498 w 408"/>
                <a:gd name="T73" fmla="*/ 542293554 h 198"/>
                <a:gd name="T74" fmla="*/ 547397498 w 408"/>
                <a:gd name="T75" fmla="*/ 542293554 h 198"/>
                <a:gd name="T76" fmla="*/ 547397498 w 408"/>
                <a:gd name="T77" fmla="*/ 542293554 h 198"/>
                <a:gd name="T78" fmla="*/ 547397498 w 408"/>
                <a:gd name="T79" fmla="*/ 542293554 h 198"/>
                <a:gd name="T80" fmla="*/ 547397498 w 408"/>
                <a:gd name="T81" fmla="*/ 542293554 h 198"/>
                <a:gd name="T82" fmla="*/ 547397498 w 408"/>
                <a:gd name="T83" fmla="*/ 542293554 h 198"/>
                <a:gd name="T84" fmla="*/ 547397498 w 408"/>
                <a:gd name="T85" fmla="*/ 542293554 h 198"/>
                <a:gd name="T86" fmla="*/ 547397498 w 408"/>
                <a:gd name="T87" fmla="*/ 542293554 h 198"/>
                <a:gd name="T88" fmla="*/ 547397498 w 408"/>
                <a:gd name="T89" fmla="*/ 542293554 h 198"/>
                <a:gd name="T90" fmla="*/ 547397498 w 408"/>
                <a:gd name="T91" fmla="*/ 542293554 h 198"/>
                <a:gd name="T92" fmla="*/ 547397498 w 408"/>
                <a:gd name="T93" fmla="*/ 542293554 h 198"/>
                <a:gd name="T94" fmla="*/ 547397498 w 408"/>
                <a:gd name="T95" fmla="*/ 542293554 h 198"/>
                <a:gd name="T96" fmla="*/ 547397498 w 408"/>
                <a:gd name="T97" fmla="*/ 542293554 h 198"/>
                <a:gd name="T98" fmla="*/ 547397498 w 408"/>
                <a:gd name="T99" fmla="*/ 542293554 h 198"/>
                <a:gd name="T100" fmla="*/ 547397498 w 408"/>
                <a:gd name="T101" fmla="*/ 542293554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26" name="Nicaragua"/>
            <p:cNvSpPr>
              <a:spLocks/>
            </p:cNvSpPr>
            <p:nvPr/>
          </p:nvSpPr>
          <p:spPr bwMode="auto">
            <a:xfrm>
              <a:off x="1140831" y="2370870"/>
              <a:ext cx="201999" cy="206866"/>
            </a:xfrm>
            <a:custGeom>
              <a:avLst/>
              <a:gdLst>
                <a:gd name="T0" fmla="*/ 550126645 w 324"/>
                <a:gd name="T1" fmla="*/ 553139391 h 330"/>
                <a:gd name="T2" fmla="*/ 550126645 w 324"/>
                <a:gd name="T3" fmla="*/ 0 h 330"/>
                <a:gd name="T4" fmla="*/ 550126645 w 324"/>
                <a:gd name="T5" fmla="*/ 553139391 h 330"/>
                <a:gd name="T6" fmla="*/ 550126645 w 324"/>
                <a:gd name="T7" fmla="*/ 553139391 h 330"/>
                <a:gd name="T8" fmla="*/ 550126645 w 324"/>
                <a:gd name="T9" fmla="*/ 0 h 330"/>
                <a:gd name="T10" fmla="*/ 550126645 w 324"/>
                <a:gd name="T11" fmla="*/ 553139391 h 330"/>
                <a:gd name="T12" fmla="*/ 550126645 w 324"/>
                <a:gd name="T13" fmla="*/ 553139391 h 330"/>
                <a:gd name="T14" fmla="*/ 550126645 w 324"/>
                <a:gd name="T15" fmla="*/ 553139391 h 330"/>
                <a:gd name="T16" fmla="*/ 550126645 w 324"/>
                <a:gd name="T17" fmla="*/ 553139391 h 330"/>
                <a:gd name="T18" fmla="*/ 550126645 w 324"/>
                <a:gd name="T19" fmla="*/ 553139391 h 330"/>
                <a:gd name="T20" fmla="*/ 550126645 w 324"/>
                <a:gd name="T21" fmla="*/ 553139391 h 330"/>
                <a:gd name="T22" fmla="*/ 550126645 w 324"/>
                <a:gd name="T23" fmla="*/ 553139391 h 330"/>
                <a:gd name="T24" fmla="*/ 550126645 w 324"/>
                <a:gd name="T25" fmla="*/ 553139391 h 330"/>
                <a:gd name="T26" fmla="*/ 550126645 w 324"/>
                <a:gd name="T27" fmla="*/ 553139391 h 330"/>
                <a:gd name="T28" fmla="*/ 550126645 w 324"/>
                <a:gd name="T29" fmla="*/ 553139391 h 330"/>
                <a:gd name="T30" fmla="*/ 550126645 w 324"/>
                <a:gd name="T31" fmla="*/ 553139391 h 330"/>
                <a:gd name="T32" fmla="*/ 550126645 w 324"/>
                <a:gd name="T33" fmla="*/ 553139391 h 330"/>
                <a:gd name="T34" fmla="*/ 550126645 w 324"/>
                <a:gd name="T35" fmla="*/ 553139391 h 330"/>
                <a:gd name="T36" fmla="*/ 550126645 w 324"/>
                <a:gd name="T37" fmla="*/ 553139391 h 330"/>
                <a:gd name="T38" fmla="*/ 550126645 w 324"/>
                <a:gd name="T39" fmla="*/ 553139391 h 330"/>
                <a:gd name="T40" fmla="*/ 550126645 w 324"/>
                <a:gd name="T41" fmla="*/ 553139391 h 330"/>
                <a:gd name="T42" fmla="*/ 550126645 w 324"/>
                <a:gd name="T43" fmla="*/ 553139391 h 330"/>
                <a:gd name="T44" fmla="*/ 550126645 w 324"/>
                <a:gd name="T45" fmla="*/ 553139391 h 330"/>
                <a:gd name="T46" fmla="*/ 550126645 w 324"/>
                <a:gd name="T47" fmla="*/ 553139391 h 330"/>
                <a:gd name="T48" fmla="*/ 550126645 w 324"/>
                <a:gd name="T49" fmla="*/ 553139391 h 330"/>
                <a:gd name="T50" fmla="*/ 550126645 w 324"/>
                <a:gd name="T51" fmla="*/ 553139391 h 330"/>
                <a:gd name="T52" fmla="*/ 550126645 w 324"/>
                <a:gd name="T53" fmla="*/ 553139391 h 330"/>
                <a:gd name="T54" fmla="*/ 550126645 w 324"/>
                <a:gd name="T55" fmla="*/ 553139391 h 330"/>
                <a:gd name="T56" fmla="*/ 550126645 w 324"/>
                <a:gd name="T57" fmla="*/ 553139391 h 330"/>
                <a:gd name="T58" fmla="*/ 550126645 w 324"/>
                <a:gd name="T59" fmla="*/ 553139391 h 330"/>
                <a:gd name="T60" fmla="*/ 550126645 w 324"/>
                <a:gd name="T61" fmla="*/ 553139391 h 330"/>
                <a:gd name="T62" fmla="*/ 550126645 w 324"/>
                <a:gd name="T63" fmla="*/ 553139391 h 330"/>
                <a:gd name="T64" fmla="*/ 550126645 w 324"/>
                <a:gd name="T65" fmla="*/ 553139391 h 330"/>
                <a:gd name="T66" fmla="*/ 550126645 w 324"/>
                <a:gd name="T67" fmla="*/ 553139391 h 330"/>
                <a:gd name="T68" fmla="*/ 550126645 w 324"/>
                <a:gd name="T69" fmla="*/ 553139391 h 330"/>
                <a:gd name="T70" fmla="*/ 550126645 w 324"/>
                <a:gd name="T71" fmla="*/ 553139391 h 330"/>
                <a:gd name="T72" fmla="*/ 550126645 w 324"/>
                <a:gd name="T73" fmla="*/ 553139391 h 330"/>
                <a:gd name="T74" fmla="*/ 550126645 w 324"/>
                <a:gd name="T75" fmla="*/ 553139391 h 330"/>
                <a:gd name="T76" fmla="*/ 550126645 w 324"/>
                <a:gd name="T77" fmla="*/ 553139391 h 330"/>
                <a:gd name="T78" fmla="*/ 550126645 w 324"/>
                <a:gd name="T79" fmla="*/ 553139391 h 330"/>
                <a:gd name="T80" fmla="*/ 550126645 w 324"/>
                <a:gd name="T81" fmla="*/ 553139391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29" name="Jamaica"/>
            <p:cNvSpPr>
              <a:spLocks/>
            </p:cNvSpPr>
            <p:nvPr/>
          </p:nvSpPr>
          <p:spPr bwMode="auto">
            <a:xfrm>
              <a:off x="1569165" y="2193209"/>
              <a:ext cx="97349" cy="31638"/>
            </a:xfrm>
            <a:custGeom>
              <a:avLst/>
              <a:gdLst>
                <a:gd name="T0" fmla="*/ 550636486 w 156"/>
                <a:gd name="T1" fmla="*/ 516986535 h 54"/>
                <a:gd name="T2" fmla="*/ 550636486 w 156"/>
                <a:gd name="T3" fmla="*/ 516986535 h 54"/>
                <a:gd name="T4" fmla="*/ 550636486 w 156"/>
                <a:gd name="T5" fmla="*/ 516986535 h 54"/>
                <a:gd name="T6" fmla="*/ 550636486 w 156"/>
                <a:gd name="T7" fmla="*/ 516986535 h 54"/>
                <a:gd name="T8" fmla="*/ 550636486 w 156"/>
                <a:gd name="T9" fmla="*/ 516986535 h 54"/>
                <a:gd name="T10" fmla="*/ 550636486 w 156"/>
                <a:gd name="T11" fmla="*/ 516986535 h 54"/>
                <a:gd name="T12" fmla="*/ 550636486 w 156"/>
                <a:gd name="T13" fmla="*/ 516986535 h 54"/>
                <a:gd name="T14" fmla="*/ 550636486 w 156"/>
                <a:gd name="T15" fmla="*/ 516986535 h 54"/>
                <a:gd name="T16" fmla="*/ 550636486 w 156"/>
                <a:gd name="T17" fmla="*/ 0 h 54"/>
                <a:gd name="T18" fmla="*/ 550636486 w 156"/>
                <a:gd name="T19" fmla="*/ 0 h 54"/>
                <a:gd name="T20" fmla="*/ 550636486 w 156"/>
                <a:gd name="T21" fmla="*/ 516986535 h 54"/>
                <a:gd name="T22" fmla="*/ 0 w 156"/>
                <a:gd name="T23" fmla="*/ 516986535 h 54"/>
                <a:gd name="T24" fmla="*/ 550636486 w 156"/>
                <a:gd name="T25" fmla="*/ 516986535 h 54"/>
                <a:gd name="T26" fmla="*/ 550636486 w 156"/>
                <a:gd name="T27" fmla="*/ 516986535 h 54"/>
                <a:gd name="T28" fmla="*/ 550636486 w 156"/>
                <a:gd name="T29" fmla="*/ 516986535 h 54"/>
                <a:gd name="T30" fmla="*/ 550636486 w 156"/>
                <a:gd name="T31" fmla="*/ 516986535 h 54"/>
                <a:gd name="T32" fmla="*/ 550636486 w 156"/>
                <a:gd name="T33" fmla="*/ 516986535 h 54"/>
                <a:gd name="T34" fmla="*/ 550636486 w 156"/>
                <a:gd name="T35" fmla="*/ 516986535 h 54"/>
                <a:gd name="T36" fmla="*/ 550636486 w 156"/>
                <a:gd name="T37" fmla="*/ 516986535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0" name="Honduras"/>
            <p:cNvSpPr>
              <a:spLocks/>
            </p:cNvSpPr>
            <p:nvPr/>
          </p:nvSpPr>
          <p:spPr bwMode="auto">
            <a:xfrm>
              <a:off x="1072687" y="2312461"/>
              <a:ext cx="277444" cy="153324"/>
            </a:xfrm>
            <a:custGeom>
              <a:avLst/>
              <a:gdLst>
                <a:gd name="T0" fmla="*/ 551380654 w 444"/>
                <a:gd name="T1" fmla="*/ 549965057 h 246"/>
                <a:gd name="T2" fmla="*/ 551380654 w 444"/>
                <a:gd name="T3" fmla="*/ 549965057 h 246"/>
                <a:gd name="T4" fmla="*/ 551380654 w 444"/>
                <a:gd name="T5" fmla="*/ 549965057 h 246"/>
                <a:gd name="T6" fmla="*/ 551380654 w 444"/>
                <a:gd name="T7" fmla="*/ 549965057 h 246"/>
                <a:gd name="T8" fmla="*/ 551380654 w 444"/>
                <a:gd name="T9" fmla="*/ 549965057 h 246"/>
                <a:gd name="T10" fmla="*/ 551380654 w 444"/>
                <a:gd name="T11" fmla="*/ 549965057 h 246"/>
                <a:gd name="T12" fmla="*/ 551380654 w 444"/>
                <a:gd name="T13" fmla="*/ 549965057 h 246"/>
                <a:gd name="T14" fmla="*/ 551380654 w 444"/>
                <a:gd name="T15" fmla="*/ 549965057 h 246"/>
                <a:gd name="T16" fmla="*/ 551380654 w 444"/>
                <a:gd name="T17" fmla="*/ 549965057 h 246"/>
                <a:gd name="T18" fmla="*/ 551380654 w 444"/>
                <a:gd name="T19" fmla="*/ 549965057 h 246"/>
                <a:gd name="T20" fmla="*/ 551380654 w 444"/>
                <a:gd name="T21" fmla="*/ 549965057 h 246"/>
                <a:gd name="T22" fmla="*/ 551380654 w 444"/>
                <a:gd name="T23" fmla="*/ 549965057 h 246"/>
                <a:gd name="T24" fmla="*/ 551380654 w 444"/>
                <a:gd name="T25" fmla="*/ 549965057 h 246"/>
                <a:gd name="T26" fmla="*/ 551380654 w 444"/>
                <a:gd name="T27" fmla="*/ 549965057 h 246"/>
                <a:gd name="T28" fmla="*/ 551380654 w 444"/>
                <a:gd name="T29" fmla="*/ 549965057 h 246"/>
                <a:gd name="T30" fmla="*/ 551380654 w 444"/>
                <a:gd name="T31" fmla="*/ 549965057 h 246"/>
                <a:gd name="T32" fmla="*/ 551380654 w 444"/>
                <a:gd name="T33" fmla="*/ 549965057 h 246"/>
                <a:gd name="T34" fmla="*/ 551380654 w 444"/>
                <a:gd name="T35" fmla="*/ 549965057 h 246"/>
                <a:gd name="T36" fmla="*/ 551380654 w 444"/>
                <a:gd name="T37" fmla="*/ 549965057 h 246"/>
                <a:gd name="T38" fmla="*/ 551380654 w 444"/>
                <a:gd name="T39" fmla="*/ 0 h 246"/>
                <a:gd name="T40" fmla="*/ 551380654 w 444"/>
                <a:gd name="T41" fmla="*/ 549965057 h 246"/>
                <a:gd name="T42" fmla="*/ 551380654 w 444"/>
                <a:gd name="T43" fmla="*/ 549965057 h 246"/>
                <a:gd name="T44" fmla="*/ 551380654 w 444"/>
                <a:gd name="T45" fmla="*/ 0 h 246"/>
                <a:gd name="T46" fmla="*/ 551380654 w 444"/>
                <a:gd name="T47" fmla="*/ 549965057 h 246"/>
                <a:gd name="T48" fmla="*/ 551380654 w 444"/>
                <a:gd name="T49" fmla="*/ 549965057 h 246"/>
                <a:gd name="T50" fmla="*/ 551380654 w 444"/>
                <a:gd name="T51" fmla="*/ 549965057 h 246"/>
                <a:gd name="T52" fmla="*/ 551380654 w 444"/>
                <a:gd name="T53" fmla="*/ 549965057 h 246"/>
                <a:gd name="T54" fmla="*/ 551380654 w 444"/>
                <a:gd name="T55" fmla="*/ 549965057 h 246"/>
                <a:gd name="T56" fmla="*/ 551380654 w 444"/>
                <a:gd name="T57" fmla="*/ 549965057 h 246"/>
                <a:gd name="T58" fmla="*/ 551380654 w 444"/>
                <a:gd name="T59" fmla="*/ 549965057 h 246"/>
                <a:gd name="T60" fmla="*/ 551380654 w 444"/>
                <a:gd name="T61" fmla="*/ 0 h 246"/>
                <a:gd name="T62" fmla="*/ 551380654 w 444"/>
                <a:gd name="T63" fmla="*/ 549965057 h 246"/>
                <a:gd name="T64" fmla="*/ 551380654 w 444"/>
                <a:gd name="T65" fmla="*/ 549965057 h 246"/>
                <a:gd name="T66" fmla="*/ 551380654 w 444"/>
                <a:gd name="T67" fmla="*/ 549965057 h 246"/>
                <a:gd name="T68" fmla="*/ 551380654 w 444"/>
                <a:gd name="T69" fmla="*/ 549965057 h 246"/>
                <a:gd name="T70" fmla="*/ 551380654 w 444"/>
                <a:gd name="T71" fmla="*/ 549965057 h 246"/>
                <a:gd name="T72" fmla="*/ 0 w 444"/>
                <a:gd name="T73" fmla="*/ 549965057 h 246"/>
                <a:gd name="T74" fmla="*/ 551380654 w 444"/>
                <a:gd name="T75" fmla="*/ 549965057 h 246"/>
                <a:gd name="T76" fmla="*/ 551380654 w 444"/>
                <a:gd name="T77" fmla="*/ 549965057 h 246"/>
                <a:gd name="T78" fmla="*/ 551380654 w 444"/>
                <a:gd name="T79" fmla="*/ 549965057 h 246"/>
                <a:gd name="T80" fmla="*/ 551380654 w 444"/>
                <a:gd name="T81" fmla="*/ 549965057 h 246"/>
                <a:gd name="T82" fmla="*/ 551380654 w 444"/>
                <a:gd name="T83" fmla="*/ 549965057 h 246"/>
                <a:gd name="T84" fmla="*/ 551380654 w 444"/>
                <a:gd name="T85" fmla="*/ 549965057 h 246"/>
                <a:gd name="T86" fmla="*/ 551380654 w 444"/>
                <a:gd name="T87" fmla="*/ 54996505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1" name="Haiti"/>
            <p:cNvSpPr>
              <a:spLocks/>
            </p:cNvSpPr>
            <p:nvPr/>
          </p:nvSpPr>
          <p:spPr bwMode="auto">
            <a:xfrm>
              <a:off x="1754128" y="2117763"/>
              <a:ext cx="121686" cy="97349"/>
            </a:xfrm>
            <a:custGeom>
              <a:avLst/>
              <a:gdLst>
                <a:gd name="T0" fmla="*/ 542293554 w 198"/>
                <a:gd name="T1" fmla="*/ 550636486 h 156"/>
                <a:gd name="T2" fmla="*/ 542293554 w 198"/>
                <a:gd name="T3" fmla="*/ 550636486 h 156"/>
                <a:gd name="T4" fmla="*/ 542293554 w 198"/>
                <a:gd name="T5" fmla="*/ 550636486 h 156"/>
                <a:gd name="T6" fmla="*/ 542293554 w 198"/>
                <a:gd name="T7" fmla="*/ 550636486 h 156"/>
                <a:gd name="T8" fmla="*/ 542293554 w 198"/>
                <a:gd name="T9" fmla="*/ 550636486 h 156"/>
                <a:gd name="T10" fmla="*/ 542293554 w 198"/>
                <a:gd name="T11" fmla="*/ 550636486 h 156"/>
                <a:gd name="T12" fmla="*/ 542293554 w 198"/>
                <a:gd name="T13" fmla="*/ 550636486 h 156"/>
                <a:gd name="T14" fmla="*/ 542293554 w 198"/>
                <a:gd name="T15" fmla="*/ 550636486 h 156"/>
                <a:gd name="T16" fmla="*/ 542293554 w 198"/>
                <a:gd name="T17" fmla="*/ 550636486 h 156"/>
                <a:gd name="T18" fmla="*/ 542293554 w 198"/>
                <a:gd name="T19" fmla="*/ 550636486 h 156"/>
                <a:gd name="T20" fmla="*/ 542293554 w 198"/>
                <a:gd name="T21" fmla="*/ 550636486 h 156"/>
                <a:gd name="T22" fmla="*/ 542293554 w 198"/>
                <a:gd name="T23" fmla="*/ 550636486 h 156"/>
                <a:gd name="T24" fmla="*/ 542293554 w 198"/>
                <a:gd name="T25" fmla="*/ 550636486 h 156"/>
                <a:gd name="T26" fmla="*/ 542293554 w 198"/>
                <a:gd name="T27" fmla="*/ 550636486 h 156"/>
                <a:gd name="T28" fmla="*/ 542293554 w 198"/>
                <a:gd name="T29" fmla="*/ 550636486 h 156"/>
                <a:gd name="T30" fmla="*/ 542293554 w 198"/>
                <a:gd name="T31" fmla="*/ 550636486 h 156"/>
                <a:gd name="T32" fmla="*/ 542293554 w 198"/>
                <a:gd name="T33" fmla="*/ 550636486 h 156"/>
                <a:gd name="T34" fmla="*/ 542293554 w 198"/>
                <a:gd name="T35" fmla="*/ 0 h 156"/>
                <a:gd name="T36" fmla="*/ 542293554 w 198"/>
                <a:gd name="T37" fmla="*/ 0 h 156"/>
                <a:gd name="T38" fmla="*/ 542293554 w 198"/>
                <a:gd name="T39" fmla="*/ 550636486 h 156"/>
                <a:gd name="T40" fmla="*/ 542293554 w 198"/>
                <a:gd name="T41" fmla="*/ 550636486 h 156"/>
                <a:gd name="T42" fmla="*/ 542293554 w 198"/>
                <a:gd name="T43" fmla="*/ 550636486 h 156"/>
                <a:gd name="T44" fmla="*/ 542293554 w 198"/>
                <a:gd name="T45" fmla="*/ 550636486 h 156"/>
                <a:gd name="T46" fmla="*/ 542293554 w 198"/>
                <a:gd name="T47" fmla="*/ 550636486 h 156"/>
                <a:gd name="T48" fmla="*/ 542293554 w 198"/>
                <a:gd name="T49" fmla="*/ 550636486 h 156"/>
                <a:gd name="T50" fmla="*/ 542293554 w 198"/>
                <a:gd name="T51" fmla="*/ 550636486 h 156"/>
                <a:gd name="T52" fmla="*/ 542293554 w 198"/>
                <a:gd name="T53" fmla="*/ 550636486 h 156"/>
                <a:gd name="T54" fmla="*/ 542293554 w 198"/>
                <a:gd name="T55" fmla="*/ 550636486 h 156"/>
                <a:gd name="T56" fmla="*/ 542293554 w 198"/>
                <a:gd name="T57" fmla="*/ 550636486 h 156"/>
                <a:gd name="T58" fmla="*/ 542293554 w 198"/>
                <a:gd name="T59" fmla="*/ 550636486 h 156"/>
                <a:gd name="T60" fmla="*/ 542293554 w 198"/>
                <a:gd name="T61" fmla="*/ 550636486 h 156"/>
                <a:gd name="T62" fmla="*/ 542293554 w 198"/>
                <a:gd name="T63" fmla="*/ 550636486 h 156"/>
                <a:gd name="T64" fmla="*/ 542293554 w 198"/>
                <a:gd name="T65" fmla="*/ 550636486 h 156"/>
                <a:gd name="T66" fmla="*/ 542293554 w 198"/>
                <a:gd name="T67" fmla="*/ 550636486 h 156"/>
                <a:gd name="T68" fmla="*/ 542293554 w 198"/>
                <a:gd name="T69" fmla="*/ 550636486 h 156"/>
                <a:gd name="T70" fmla="*/ 542293554 w 198"/>
                <a:gd name="T71" fmla="*/ 550636486 h 156"/>
                <a:gd name="T72" fmla="*/ 542293554 w 198"/>
                <a:gd name="T73" fmla="*/ 550636486 h 156"/>
                <a:gd name="T74" fmla="*/ 542293554 w 198"/>
                <a:gd name="T75" fmla="*/ 550636486 h 156"/>
                <a:gd name="T76" fmla="*/ 542293554 w 198"/>
                <a:gd name="T77" fmla="*/ 550636486 h 156"/>
                <a:gd name="T78" fmla="*/ 542293554 w 198"/>
                <a:gd name="T79" fmla="*/ 550636486 h 156"/>
                <a:gd name="T80" fmla="*/ 542293554 w 198"/>
                <a:gd name="T81" fmla="*/ 550636486 h 156"/>
                <a:gd name="T82" fmla="*/ 0 w 198"/>
                <a:gd name="T83" fmla="*/ 550636486 h 156"/>
                <a:gd name="T84" fmla="*/ 0 w 198"/>
                <a:gd name="T85" fmla="*/ 550636486 h 156"/>
                <a:gd name="T86" fmla="*/ 542293554 w 198"/>
                <a:gd name="T87" fmla="*/ 550636486 h 156"/>
                <a:gd name="T88" fmla="*/ 542293554 w 198"/>
                <a:gd name="T89" fmla="*/ 550636486 h 156"/>
                <a:gd name="T90" fmla="*/ 542293554 w 198"/>
                <a:gd name="T91" fmla="*/ 550636486 h 156"/>
                <a:gd name="T92" fmla="*/ 542293554 w 198"/>
                <a:gd name="T93" fmla="*/ 550636486 h 156"/>
                <a:gd name="T94" fmla="*/ 542293554 w 198"/>
                <a:gd name="T95" fmla="*/ 550636486 h 156"/>
                <a:gd name="T96" fmla="*/ 542293554 w 198"/>
                <a:gd name="T97" fmla="*/ 550636486 h 156"/>
                <a:gd name="T98" fmla="*/ 542293554 w 198"/>
                <a:gd name="T99" fmla="*/ 550636486 h 156"/>
                <a:gd name="T100" fmla="*/ 542293554 w 198"/>
                <a:gd name="T101" fmla="*/ 550636486 h 156"/>
                <a:gd name="T102" fmla="*/ 542293554 w 198"/>
                <a:gd name="T103" fmla="*/ 550636486 h 156"/>
                <a:gd name="T104" fmla="*/ 542293554 w 198"/>
                <a:gd name="T105" fmla="*/ 550636486 h 156"/>
                <a:gd name="T106" fmla="*/ 542293554 w 198"/>
                <a:gd name="T107" fmla="*/ 550636486 h 156"/>
                <a:gd name="T108" fmla="*/ 542293554 w 198"/>
                <a:gd name="T109" fmla="*/ 550636486 h 156"/>
                <a:gd name="T110" fmla="*/ 542293554 w 198"/>
                <a:gd name="T111" fmla="*/ 550636486 h 156"/>
                <a:gd name="T112" fmla="*/ 542293554 w 198"/>
                <a:gd name="T113" fmla="*/ 550636486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2" name="Guatemala"/>
            <p:cNvSpPr>
              <a:spLocks/>
            </p:cNvSpPr>
            <p:nvPr/>
          </p:nvSpPr>
          <p:spPr bwMode="auto">
            <a:xfrm>
              <a:off x="943700" y="2217546"/>
              <a:ext cx="184963" cy="209300"/>
            </a:xfrm>
            <a:custGeom>
              <a:avLst/>
              <a:gdLst>
                <a:gd name="T0" fmla="*/ 544028840 w 300"/>
                <a:gd name="T1" fmla="*/ 549653222 h 336"/>
                <a:gd name="T2" fmla="*/ 544028840 w 300"/>
                <a:gd name="T3" fmla="*/ 549653222 h 336"/>
                <a:gd name="T4" fmla="*/ 544028840 w 300"/>
                <a:gd name="T5" fmla="*/ 549653222 h 336"/>
                <a:gd name="T6" fmla="*/ 544028840 w 300"/>
                <a:gd name="T7" fmla="*/ 549653222 h 336"/>
                <a:gd name="T8" fmla="*/ 544028840 w 300"/>
                <a:gd name="T9" fmla="*/ 549653222 h 336"/>
                <a:gd name="T10" fmla="*/ 544028840 w 300"/>
                <a:gd name="T11" fmla="*/ 0 h 336"/>
                <a:gd name="T12" fmla="*/ 544028840 w 300"/>
                <a:gd name="T13" fmla="*/ 549653222 h 336"/>
                <a:gd name="T14" fmla="*/ 544028840 w 300"/>
                <a:gd name="T15" fmla="*/ 549653222 h 336"/>
                <a:gd name="T16" fmla="*/ 544028840 w 300"/>
                <a:gd name="T17" fmla="*/ 549653222 h 336"/>
                <a:gd name="T18" fmla="*/ 544028840 w 300"/>
                <a:gd name="T19" fmla="*/ 549653222 h 336"/>
                <a:gd name="T20" fmla="*/ 544028840 w 300"/>
                <a:gd name="T21" fmla="*/ 549653222 h 336"/>
                <a:gd name="T22" fmla="*/ 544028840 w 300"/>
                <a:gd name="T23" fmla="*/ 549653222 h 336"/>
                <a:gd name="T24" fmla="*/ 544028840 w 300"/>
                <a:gd name="T25" fmla="*/ 549653222 h 336"/>
                <a:gd name="T26" fmla="*/ 544028840 w 300"/>
                <a:gd name="T27" fmla="*/ 549653222 h 336"/>
                <a:gd name="T28" fmla="*/ 544028840 w 300"/>
                <a:gd name="T29" fmla="*/ 549653222 h 336"/>
                <a:gd name="T30" fmla="*/ 544028840 w 300"/>
                <a:gd name="T31" fmla="*/ 549653222 h 336"/>
                <a:gd name="T32" fmla="*/ 544028840 w 300"/>
                <a:gd name="T33" fmla="*/ 549653222 h 336"/>
                <a:gd name="T34" fmla="*/ 544028840 w 300"/>
                <a:gd name="T35" fmla="*/ 549653222 h 336"/>
                <a:gd name="T36" fmla="*/ 544028840 w 300"/>
                <a:gd name="T37" fmla="*/ 549653222 h 336"/>
                <a:gd name="T38" fmla="*/ 544028840 w 300"/>
                <a:gd name="T39" fmla="*/ 549653222 h 336"/>
                <a:gd name="T40" fmla="*/ 544028840 w 300"/>
                <a:gd name="T41" fmla="*/ 549653222 h 336"/>
                <a:gd name="T42" fmla="*/ 544028840 w 300"/>
                <a:gd name="T43" fmla="*/ 549653222 h 336"/>
                <a:gd name="T44" fmla="*/ 544028840 w 300"/>
                <a:gd name="T45" fmla="*/ 549653222 h 336"/>
                <a:gd name="T46" fmla="*/ 544028840 w 300"/>
                <a:gd name="T47" fmla="*/ 549653222 h 336"/>
                <a:gd name="T48" fmla="*/ 544028840 w 300"/>
                <a:gd name="T49" fmla="*/ 549653222 h 336"/>
                <a:gd name="T50" fmla="*/ 544028840 w 300"/>
                <a:gd name="T51" fmla="*/ 549653222 h 336"/>
                <a:gd name="T52" fmla="*/ 544028840 w 300"/>
                <a:gd name="T53" fmla="*/ 549653222 h 336"/>
                <a:gd name="T54" fmla="*/ 544028840 w 300"/>
                <a:gd name="T55" fmla="*/ 549653222 h 336"/>
                <a:gd name="T56" fmla="*/ 544028840 w 300"/>
                <a:gd name="T57" fmla="*/ 549653222 h 336"/>
                <a:gd name="T58" fmla="*/ 0 w 300"/>
                <a:gd name="T59" fmla="*/ 549653222 h 336"/>
                <a:gd name="T60" fmla="*/ 544028840 w 300"/>
                <a:gd name="T61" fmla="*/ 549653222 h 336"/>
                <a:gd name="T62" fmla="*/ 544028840 w 300"/>
                <a:gd name="T63" fmla="*/ 549653222 h 336"/>
                <a:gd name="T64" fmla="*/ 544028840 w 300"/>
                <a:gd name="T65" fmla="*/ 549653222 h 336"/>
                <a:gd name="T66" fmla="*/ 544028840 w 300"/>
                <a:gd name="T67" fmla="*/ 549653222 h 336"/>
                <a:gd name="T68" fmla="*/ 544028840 w 300"/>
                <a:gd name="T69" fmla="*/ 549653222 h 336"/>
                <a:gd name="T70" fmla="*/ 544028840 w 300"/>
                <a:gd name="T71" fmla="*/ 549653222 h 336"/>
                <a:gd name="T72" fmla="*/ 544028840 w 300"/>
                <a:gd name="T73" fmla="*/ 549653222 h 336"/>
                <a:gd name="T74" fmla="*/ 544028840 w 300"/>
                <a:gd name="T75" fmla="*/ 549653222 h 336"/>
                <a:gd name="T76" fmla="*/ 544028840 w 300"/>
                <a:gd name="T77" fmla="*/ 549653222 h 336"/>
                <a:gd name="T78" fmla="*/ 544028840 w 300"/>
                <a:gd name="T79" fmla="*/ 549653222 h 336"/>
                <a:gd name="T80" fmla="*/ 544028840 w 300"/>
                <a:gd name="T81" fmla="*/ 549653222 h 336"/>
                <a:gd name="T82" fmla="*/ 544028840 w 300"/>
                <a:gd name="T83" fmla="*/ 549653222 h 336"/>
                <a:gd name="T84" fmla="*/ 544028840 w 300"/>
                <a:gd name="T85" fmla="*/ 549653222 h 336"/>
                <a:gd name="T86" fmla="*/ 544028840 w 300"/>
                <a:gd name="T87" fmla="*/ 549653222 h 336"/>
                <a:gd name="T88" fmla="*/ 544028840 w 300"/>
                <a:gd name="T89" fmla="*/ 549653222 h 336"/>
                <a:gd name="T90" fmla="*/ 544028840 w 300"/>
                <a:gd name="T91" fmla="*/ 549653222 h 336"/>
                <a:gd name="T92" fmla="*/ 544028840 w 300"/>
                <a:gd name="T93" fmla="*/ 549653222 h 336"/>
                <a:gd name="T94" fmla="*/ 544028840 w 300"/>
                <a:gd name="T95" fmla="*/ 549653222 h 336"/>
                <a:gd name="T96" fmla="*/ 544028840 w 300"/>
                <a:gd name="T97" fmla="*/ 549653222 h 336"/>
                <a:gd name="T98" fmla="*/ 544028840 w 300"/>
                <a:gd name="T99" fmla="*/ 549653222 h 336"/>
                <a:gd name="T100" fmla="*/ 544028840 w 300"/>
                <a:gd name="T101" fmla="*/ 549653222 h 336"/>
                <a:gd name="T102" fmla="*/ 544028840 w 300"/>
                <a:gd name="T103" fmla="*/ 549653222 h 336"/>
                <a:gd name="T104" fmla="*/ 544028840 w 300"/>
                <a:gd name="T105" fmla="*/ 549653222 h 336"/>
                <a:gd name="T106" fmla="*/ 544028840 w 300"/>
                <a:gd name="T107" fmla="*/ 549653222 h 336"/>
                <a:gd name="T108" fmla="*/ 544028840 w 300"/>
                <a:gd name="T109" fmla="*/ 549653222 h 336"/>
                <a:gd name="T110" fmla="*/ 544028840 w 300"/>
                <a:gd name="T111" fmla="*/ 549653222 h 336"/>
                <a:gd name="T112" fmla="*/ 544028840 w 300"/>
                <a:gd name="T113" fmla="*/ 549653222 h 336"/>
                <a:gd name="T114" fmla="*/ 544028840 w 300"/>
                <a:gd name="T115" fmla="*/ 549653222 h 336"/>
                <a:gd name="T116" fmla="*/ 544028840 w 300"/>
                <a:gd name="T117" fmla="*/ 549653222 h 336"/>
                <a:gd name="T118" fmla="*/ 544028840 w 300"/>
                <a:gd name="T119" fmla="*/ 549653222 h 336"/>
                <a:gd name="T120" fmla="*/ 544028840 w 300"/>
                <a:gd name="T121" fmla="*/ 549653222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4" name="El Salvador"/>
            <p:cNvSpPr>
              <a:spLocks/>
            </p:cNvSpPr>
            <p:nvPr/>
          </p:nvSpPr>
          <p:spPr bwMode="auto">
            <a:xfrm>
              <a:off x="1028880" y="2390340"/>
              <a:ext cx="107084" cy="70578"/>
            </a:xfrm>
            <a:custGeom>
              <a:avLst/>
              <a:gdLst>
                <a:gd name="T0" fmla="*/ 543041522 w 174"/>
                <a:gd name="T1" fmla="*/ 546289423 h 114"/>
                <a:gd name="T2" fmla="*/ 543041522 w 174"/>
                <a:gd name="T3" fmla="*/ 546289423 h 114"/>
                <a:gd name="T4" fmla="*/ 543041522 w 174"/>
                <a:gd name="T5" fmla="*/ 546289423 h 114"/>
                <a:gd name="T6" fmla="*/ 543041522 w 174"/>
                <a:gd name="T7" fmla="*/ 546289423 h 114"/>
                <a:gd name="T8" fmla="*/ 543041522 w 174"/>
                <a:gd name="T9" fmla="*/ 546289423 h 114"/>
                <a:gd name="T10" fmla="*/ 543041522 w 174"/>
                <a:gd name="T11" fmla="*/ 546289423 h 114"/>
                <a:gd name="T12" fmla="*/ 543041522 w 174"/>
                <a:gd name="T13" fmla="*/ 546289423 h 114"/>
                <a:gd name="T14" fmla="*/ 543041522 w 174"/>
                <a:gd name="T15" fmla="*/ 546289423 h 114"/>
                <a:gd name="T16" fmla="*/ 543041522 w 174"/>
                <a:gd name="T17" fmla="*/ 546289423 h 114"/>
                <a:gd name="T18" fmla="*/ 543041522 w 174"/>
                <a:gd name="T19" fmla="*/ 0 h 114"/>
                <a:gd name="T20" fmla="*/ 543041522 w 174"/>
                <a:gd name="T21" fmla="*/ 546289423 h 114"/>
                <a:gd name="T22" fmla="*/ 543041522 w 174"/>
                <a:gd name="T23" fmla="*/ 546289423 h 114"/>
                <a:gd name="T24" fmla="*/ 543041522 w 174"/>
                <a:gd name="T25" fmla="*/ 546289423 h 114"/>
                <a:gd name="T26" fmla="*/ 543041522 w 174"/>
                <a:gd name="T27" fmla="*/ 546289423 h 114"/>
                <a:gd name="T28" fmla="*/ 543041522 w 174"/>
                <a:gd name="T29" fmla="*/ 546289423 h 114"/>
                <a:gd name="T30" fmla="*/ 543041522 w 174"/>
                <a:gd name="T31" fmla="*/ 546289423 h 114"/>
                <a:gd name="T32" fmla="*/ 543041522 w 174"/>
                <a:gd name="T33" fmla="*/ 546289423 h 114"/>
                <a:gd name="T34" fmla="*/ 543041522 w 174"/>
                <a:gd name="T35" fmla="*/ 546289423 h 114"/>
                <a:gd name="T36" fmla="*/ 0 w 174"/>
                <a:gd name="T37" fmla="*/ 546289423 h 114"/>
                <a:gd name="T38" fmla="*/ 543041522 w 174"/>
                <a:gd name="T39" fmla="*/ 546289423 h 114"/>
                <a:gd name="T40" fmla="*/ 543041522 w 174"/>
                <a:gd name="T41" fmla="*/ 546289423 h 114"/>
                <a:gd name="T42" fmla="*/ 543041522 w 174"/>
                <a:gd name="T43" fmla="*/ 546289423 h 114"/>
                <a:gd name="T44" fmla="*/ 543041522 w 174"/>
                <a:gd name="T45" fmla="*/ 546289423 h 114"/>
                <a:gd name="T46" fmla="*/ 543041522 w 174"/>
                <a:gd name="T47" fmla="*/ 546289423 h 114"/>
                <a:gd name="T48" fmla="*/ 543041522 w 174"/>
                <a:gd name="T49" fmla="*/ 546289423 h 114"/>
                <a:gd name="T50" fmla="*/ 543041522 w 174"/>
                <a:gd name="T51" fmla="*/ 546289423 h 114"/>
                <a:gd name="T52" fmla="*/ 543041522 w 174"/>
                <a:gd name="T53" fmla="*/ 546289423 h 114"/>
                <a:gd name="T54" fmla="*/ 543041522 w 174"/>
                <a:gd name="T55" fmla="*/ 546289423 h 114"/>
                <a:gd name="T56" fmla="*/ 543041522 w 174"/>
                <a:gd name="T57" fmla="*/ 546289423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5" name="Dominican Republic"/>
            <p:cNvSpPr>
              <a:spLocks/>
            </p:cNvSpPr>
            <p:nvPr/>
          </p:nvSpPr>
          <p:spPr bwMode="auto">
            <a:xfrm>
              <a:off x="1858778" y="2117763"/>
              <a:ext cx="155758" cy="104650"/>
            </a:xfrm>
            <a:custGeom>
              <a:avLst/>
              <a:gdLst>
                <a:gd name="T0" fmla="*/ 545392410 w 252"/>
                <a:gd name="T1" fmla="*/ 549653222 h 168"/>
                <a:gd name="T2" fmla="*/ 545392410 w 252"/>
                <a:gd name="T3" fmla="*/ 549653222 h 168"/>
                <a:gd name="T4" fmla="*/ 545392410 w 252"/>
                <a:gd name="T5" fmla="*/ 549653222 h 168"/>
                <a:gd name="T6" fmla="*/ 545392410 w 252"/>
                <a:gd name="T7" fmla="*/ 549653222 h 168"/>
                <a:gd name="T8" fmla="*/ 545392410 w 252"/>
                <a:gd name="T9" fmla="*/ 549653222 h 168"/>
                <a:gd name="T10" fmla="*/ 545392410 w 252"/>
                <a:gd name="T11" fmla="*/ 549653222 h 168"/>
                <a:gd name="T12" fmla="*/ 545392410 w 252"/>
                <a:gd name="T13" fmla="*/ 549653222 h 168"/>
                <a:gd name="T14" fmla="*/ 545392410 w 252"/>
                <a:gd name="T15" fmla="*/ 549653222 h 168"/>
                <a:gd name="T16" fmla="*/ 545392410 w 252"/>
                <a:gd name="T17" fmla="*/ 549653222 h 168"/>
                <a:gd name="T18" fmla="*/ 545392410 w 252"/>
                <a:gd name="T19" fmla="*/ 549653222 h 168"/>
                <a:gd name="T20" fmla="*/ 545392410 w 252"/>
                <a:gd name="T21" fmla="*/ 0 h 168"/>
                <a:gd name="T22" fmla="*/ 545392410 w 252"/>
                <a:gd name="T23" fmla="*/ 0 h 168"/>
                <a:gd name="T24" fmla="*/ 545392410 w 252"/>
                <a:gd name="T25" fmla="*/ 549653222 h 168"/>
                <a:gd name="T26" fmla="*/ 545392410 w 252"/>
                <a:gd name="T27" fmla="*/ 549653222 h 168"/>
                <a:gd name="T28" fmla="*/ 545392410 w 252"/>
                <a:gd name="T29" fmla="*/ 549653222 h 168"/>
                <a:gd name="T30" fmla="*/ 545392410 w 252"/>
                <a:gd name="T31" fmla="*/ 549653222 h 168"/>
                <a:gd name="T32" fmla="*/ 545392410 w 252"/>
                <a:gd name="T33" fmla="*/ 549653222 h 168"/>
                <a:gd name="T34" fmla="*/ 545392410 w 252"/>
                <a:gd name="T35" fmla="*/ 549653222 h 168"/>
                <a:gd name="T36" fmla="*/ 545392410 w 252"/>
                <a:gd name="T37" fmla="*/ 549653222 h 168"/>
                <a:gd name="T38" fmla="*/ 545392410 w 252"/>
                <a:gd name="T39" fmla="*/ 549653222 h 168"/>
                <a:gd name="T40" fmla="*/ 545392410 w 252"/>
                <a:gd name="T41" fmla="*/ 549653222 h 168"/>
                <a:gd name="T42" fmla="*/ 0 w 252"/>
                <a:gd name="T43" fmla="*/ 549653222 h 168"/>
                <a:gd name="T44" fmla="*/ 0 w 252"/>
                <a:gd name="T45" fmla="*/ 549653222 h 168"/>
                <a:gd name="T46" fmla="*/ 545392410 w 252"/>
                <a:gd name="T47" fmla="*/ 549653222 h 168"/>
                <a:gd name="T48" fmla="*/ 0 w 252"/>
                <a:gd name="T49" fmla="*/ 549653222 h 168"/>
                <a:gd name="T50" fmla="*/ 545392410 w 252"/>
                <a:gd name="T51" fmla="*/ 549653222 h 168"/>
                <a:gd name="T52" fmla="*/ 545392410 w 252"/>
                <a:gd name="T53" fmla="*/ 549653222 h 168"/>
                <a:gd name="T54" fmla="*/ 545392410 w 252"/>
                <a:gd name="T55" fmla="*/ 549653222 h 168"/>
                <a:gd name="T56" fmla="*/ 545392410 w 252"/>
                <a:gd name="T57" fmla="*/ 549653222 h 168"/>
                <a:gd name="T58" fmla="*/ 545392410 w 252"/>
                <a:gd name="T59" fmla="*/ 549653222 h 168"/>
                <a:gd name="T60" fmla="*/ 545392410 w 252"/>
                <a:gd name="T61" fmla="*/ 549653222 h 168"/>
                <a:gd name="T62" fmla="*/ 545392410 w 252"/>
                <a:gd name="T63" fmla="*/ 549653222 h 168"/>
                <a:gd name="T64" fmla="*/ 545392410 w 252"/>
                <a:gd name="T65" fmla="*/ 549653222 h 168"/>
                <a:gd name="T66" fmla="*/ 545392410 w 252"/>
                <a:gd name="T67" fmla="*/ 549653222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6" name="Cuba"/>
            <p:cNvSpPr>
              <a:spLocks noEditPoints="1"/>
            </p:cNvSpPr>
            <p:nvPr/>
          </p:nvSpPr>
          <p:spPr bwMode="auto">
            <a:xfrm>
              <a:off x="1316059" y="1949837"/>
              <a:ext cx="459973" cy="167927"/>
            </a:xfrm>
            <a:custGeom>
              <a:avLst/>
              <a:gdLst>
                <a:gd name="T0" fmla="*/ 549965011 w 738"/>
                <a:gd name="T1" fmla="*/ 548800998 h 270"/>
                <a:gd name="T2" fmla="*/ 549965011 w 738"/>
                <a:gd name="T3" fmla="*/ 548800998 h 270"/>
                <a:gd name="T4" fmla="*/ 549965011 w 738"/>
                <a:gd name="T5" fmla="*/ 548800998 h 270"/>
                <a:gd name="T6" fmla="*/ 549965011 w 738"/>
                <a:gd name="T7" fmla="*/ 548800998 h 270"/>
                <a:gd name="T8" fmla="*/ 549965011 w 738"/>
                <a:gd name="T9" fmla="*/ 548800998 h 270"/>
                <a:gd name="T10" fmla="*/ 549965011 w 738"/>
                <a:gd name="T11" fmla="*/ 548800998 h 270"/>
                <a:gd name="T12" fmla="*/ 549965011 w 738"/>
                <a:gd name="T13" fmla="*/ 548800998 h 270"/>
                <a:gd name="T14" fmla="*/ 549965011 w 738"/>
                <a:gd name="T15" fmla="*/ 548800998 h 270"/>
                <a:gd name="T16" fmla="*/ 549965011 w 738"/>
                <a:gd name="T17" fmla="*/ 548800998 h 270"/>
                <a:gd name="T18" fmla="*/ 549965011 w 738"/>
                <a:gd name="T19" fmla="*/ 548800998 h 270"/>
                <a:gd name="T20" fmla="*/ 549965011 w 738"/>
                <a:gd name="T21" fmla="*/ 548800998 h 270"/>
                <a:gd name="T22" fmla="*/ 549965011 w 738"/>
                <a:gd name="T23" fmla="*/ 548800998 h 270"/>
                <a:gd name="T24" fmla="*/ 549965011 w 738"/>
                <a:gd name="T25" fmla="*/ 548800998 h 270"/>
                <a:gd name="T26" fmla="*/ 549965011 w 738"/>
                <a:gd name="T27" fmla="*/ 548800998 h 270"/>
                <a:gd name="T28" fmla="*/ 549965011 w 738"/>
                <a:gd name="T29" fmla="*/ 548800998 h 270"/>
                <a:gd name="T30" fmla="*/ 549965011 w 738"/>
                <a:gd name="T31" fmla="*/ 548800998 h 270"/>
                <a:gd name="T32" fmla="*/ 549965011 w 738"/>
                <a:gd name="T33" fmla="*/ 548800998 h 270"/>
                <a:gd name="T34" fmla="*/ 549965011 w 738"/>
                <a:gd name="T35" fmla="*/ 548800998 h 270"/>
                <a:gd name="T36" fmla="*/ 549965011 w 738"/>
                <a:gd name="T37" fmla="*/ 0 h 270"/>
                <a:gd name="T38" fmla="*/ 549965011 w 738"/>
                <a:gd name="T39" fmla="*/ 548800998 h 270"/>
                <a:gd name="T40" fmla="*/ 549965011 w 738"/>
                <a:gd name="T41" fmla="*/ 548800998 h 270"/>
                <a:gd name="T42" fmla="*/ 549965011 w 738"/>
                <a:gd name="T43" fmla="*/ 548800998 h 270"/>
                <a:gd name="T44" fmla="*/ 549965011 w 738"/>
                <a:gd name="T45" fmla="*/ 548800998 h 270"/>
                <a:gd name="T46" fmla="*/ 549965011 w 738"/>
                <a:gd name="T47" fmla="*/ 548800998 h 270"/>
                <a:gd name="T48" fmla="*/ 549965011 w 738"/>
                <a:gd name="T49" fmla="*/ 548800998 h 270"/>
                <a:gd name="T50" fmla="*/ 549965011 w 738"/>
                <a:gd name="T51" fmla="*/ 548800998 h 270"/>
                <a:gd name="T52" fmla="*/ 549965011 w 738"/>
                <a:gd name="T53" fmla="*/ 548800998 h 270"/>
                <a:gd name="T54" fmla="*/ 549965011 w 738"/>
                <a:gd name="T55" fmla="*/ 548800998 h 270"/>
                <a:gd name="T56" fmla="*/ 549965011 w 738"/>
                <a:gd name="T57" fmla="*/ 548800998 h 270"/>
                <a:gd name="T58" fmla="*/ 549965011 w 738"/>
                <a:gd name="T59" fmla="*/ 548800998 h 270"/>
                <a:gd name="T60" fmla="*/ 549965011 w 738"/>
                <a:gd name="T61" fmla="*/ 548800998 h 270"/>
                <a:gd name="T62" fmla="*/ 549965011 w 738"/>
                <a:gd name="T63" fmla="*/ 548800998 h 270"/>
                <a:gd name="T64" fmla="*/ 549965011 w 738"/>
                <a:gd name="T65" fmla="*/ 548800998 h 270"/>
                <a:gd name="T66" fmla="*/ 549965011 w 738"/>
                <a:gd name="T67" fmla="*/ 548800998 h 270"/>
                <a:gd name="T68" fmla="*/ 549965011 w 738"/>
                <a:gd name="T69" fmla="*/ 548800998 h 270"/>
                <a:gd name="T70" fmla="*/ 549965011 w 738"/>
                <a:gd name="T71" fmla="*/ 548800998 h 270"/>
                <a:gd name="T72" fmla="*/ 549965011 w 738"/>
                <a:gd name="T73" fmla="*/ 548800998 h 270"/>
                <a:gd name="T74" fmla="*/ 549965011 w 738"/>
                <a:gd name="T75" fmla="*/ 548800998 h 270"/>
                <a:gd name="T76" fmla="*/ 549965011 w 738"/>
                <a:gd name="T77" fmla="*/ 548800998 h 270"/>
                <a:gd name="T78" fmla="*/ 549965011 w 738"/>
                <a:gd name="T79" fmla="*/ 548800998 h 270"/>
                <a:gd name="T80" fmla="*/ 549965011 w 738"/>
                <a:gd name="T81" fmla="*/ 548800998 h 270"/>
                <a:gd name="T82" fmla="*/ 549965011 w 738"/>
                <a:gd name="T83" fmla="*/ 548800998 h 270"/>
                <a:gd name="T84" fmla="*/ 549965011 w 738"/>
                <a:gd name="T85" fmla="*/ 548800998 h 270"/>
                <a:gd name="T86" fmla="*/ 549965011 w 738"/>
                <a:gd name="T87" fmla="*/ 548800998 h 270"/>
                <a:gd name="T88" fmla="*/ 549965011 w 738"/>
                <a:gd name="T89" fmla="*/ 548800998 h 270"/>
                <a:gd name="T90" fmla="*/ 549965011 w 738"/>
                <a:gd name="T91" fmla="*/ 548800998 h 270"/>
                <a:gd name="T92" fmla="*/ 549965011 w 738"/>
                <a:gd name="T93" fmla="*/ 548800998 h 270"/>
                <a:gd name="T94" fmla="*/ 549965011 w 738"/>
                <a:gd name="T95" fmla="*/ 548800998 h 270"/>
                <a:gd name="T96" fmla="*/ 549965011 w 738"/>
                <a:gd name="T97" fmla="*/ 548800998 h 270"/>
                <a:gd name="T98" fmla="*/ 549965011 w 738"/>
                <a:gd name="T99" fmla="*/ 548800998 h 270"/>
                <a:gd name="T100" fmla="*/ 549965011 w 738"/>
                <a:gd name="T101" fmla="*/ 548800998 h 270"/>
                <a:gd name="T102" fmla="*/ 549965011 w 738"/>
                <a:gd name="T103" fmla="*/ 548800998 h 270"/>
                <a:gd name="T104" fmla="*/ 549965011 w 738"/>
                <a:gd name="T105" fmla="*/ 548800998 h 270"/>
                <a:gd name="T106" fmla="*/ 549965011 w 738"/>
                <a:gd name="T107" fmla="*/ 548800998 h 270"/>
                <a:gd name="T108" fmla="*/ 549965011 w 738"/>
                <a:gd name="T109" fmla="*/ 548800998 h 270"/>
                <a:gd name="T110" fmla="*/ 549965011 w 738"/>
                <a:gd name="T111" fmla="*/ 548800998 h 270"/>
                <a:gd name="T112" fmla="*/ 549965011 w 738"/>
                <a:gd name="T113" fmla="*/ 548800998 h 270"/>
                <a:gd name="T114" fmla="*/ 549965011 w 738"/>
                <a:gd name="T115" fmla="*/ 548800998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7" name="Costa Rica"/>
            <p:cNvSpPr>
              <a:spLocks/>
            </p:cNvSpPr>
            <p:nvPr/>
          </p:nvSpPr>
          <p:spPr bwMode="auto">
            <a:xfrm>
              <a:off x="1201674" y="2553399"/>
              <a:ext cx="148457" cy="143589"/>
            </a:xfrm>
            <a:custGeom>
              <a:avLst/>
              <a:gdLst>
                <a:gd name="T0" fmla="*/ 545818492 w 240"/>
                <a:gd name="T1" fmla="*/ 555708207 h 228"/>
                <a:gd name="T2" fmla="*/ 545818492 w 240"/>
                <a:gd name="T3" fmla="*/ 555708207 h 228"/>
                <a:gd name="T4" fmla="*/ 545818492 w 240"/>
                <a:gd name="T5" fmla="*/ 555708207 h 228"/>
                <a:gd name="T6" fmla="*/ 545818492 w 240"/>
                <a:gd name="T7" fmla="*/ 555708207 h 228"/>
                <a:gd name="T8" fmla="*/ 545818492 w 240"/>
                <a:gd name="T9" fmla="*/ 555708207 h 228"/>
                <a:gd name="T10" fmla="*/ 545818492 w 240"/>
                <a:gd name="T11" fmla="*/ 555708207 h 228"/>
                <a:gd name="T12" fmla="*/ 545818492 w 240"/>
                <a:gd name="T13" fmla="*/ 555708207 h 228"/>
                <a:gd name="T14" fmla="*/ 545818492 w 240"/>
                <a:gd name="T15" fmla="*/ 555708207 h 228"/>
                <a:gd name="T16" fmla="*/ 545818492 w 240"/>
                <a:gd name="T17" fmla="*/ 555708207 h 228"/>
                <a:gd name="T18" fmla="*/ 545818492 w 240"/>
                <a:gd name="T19" fmla="*/ 555708207 h 228"/>
                <a:gd name="T20" fmla="*/ 545818492 w 240"/>
                <a:gd name="T21" fmla="*/ 555708207 h 228"/>
                <a:gd name="T22" fmla="*/ 545818492 w 240"/>
                <a:gd name="T23" fmla="*/ 555708207 h 228"/>
                <a:gd name="T24" fmla="*/ 545818492 w 240"/>
                <a:gd name="T25" fmla="*/ 555708207 h 228"/>
                <a:gd name="T26" fmla="*/ 545818492 w 240"/>
                <a:gd name="T27" fmla="*/ 555708207 h 228"/>
                <a:gd name="T28" fmla="*/ 545818492 w 240"/>
                <a:gd name="T29" fmla="*/ 555708207 h 228"/>
                <a:gd name="T30" fmla="*/ 545818492 w 240"/>
                <a:gd name="T31" fmla="*/ 0 h 228"/>
                <a:gd name="T32" fmla="*/ 545818492 w 240"/>
                <a:gd name="T33" fmla="*/ 555708207 h 228"/>
                <a:gd name="T34" fmla="*/ 545818492 w 240"/>
                <a:gd name="T35" fmla="*/ 555708207 h 228"/>
                <a:gd name="T36" fmla="*/ 0 w 240"/>
                <a:gd name="T37" fmla="*/ 555708207 h 228"/>
                <a:gd name="T38" fmla="*/ 545818492 w 240"/>
                <a:gd name="T39" fmla="*/ 555708207 h 228"/>
                <a:gd name="T40" fmla="*/ 545818492 w 240"/>
                <a:gd name="T41" fmla="*/ 555708207 h 228"/>
                <a:gd name="T42" fmla="*/ 545818492 w 240"/>
                <a:gd name="T43" fmla="*/ 555708207 h 228"/>
                <a:gd name="T44" fmla="*/ 545818492 w 240"/>
                <a:gd name="T45" fmla="*/ 555708207 h 228"/>
                <a:gd name="T46" fmla="*/ 545818492 w 240"/>
                <a:gd name="T47" fmla="*/ 555708207 h 228"/>
                <a:gd name="T48" fmla="*/ 545818492 w 240"/>
                <a:gd name="T49" fmla="*/ 555708207 h 228"/>
                <a:gd name="T50" fmla="*/ 545818492 w 240"/>
                <a:gd name="T51" fmla="*/ 555708207 h 228"/>
                <a:gd name="T52" fmla="*/ 545818492 w 240"/>
                <a:gd name="T53" fmla="*/ 555708207 h 228"/>
                <a:gd name="T54" fmla="*/ 545818492 w 240"/>
                <a:gd name="T55" fmla="*/ 555708207 h 228"/>
                <a:gd name="T56" fmla="*/ 545818492 w 240"/>
                <a:gd name="T57" fmla="*/ 555708207 h 228"/>
                <a:gd name="T58" fmla="*/ 545818492 w 240"/>
                <a:gd name="T59" fmla="*/ 555708207 h 228"/>
                <a:gd name="T60" fmla="*/ 545818492 w 240"/>
                <a:gd name="T61" fmla="*/ 555708207 h 228"/>
                <a:gd name="T62" fmla="*/ 545818492 w 240"/>
                <a:gd name="T63" fmla="*/ 555708207 h 228"/>
                <a:gd name="T64" fmla="*/ 545818492 w 240"/>
                <a:gd name="T65" fmla="*/ 555708207 h 228"/>
                <a:gd name="T66" fmla="*/ 545818492 w 240"/>
                <a:gd name="T67" fmla="*/ 55570820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9" name="Belize"/>
            <p:cNvSpPr>
              <a:spLocks/>
            </p:cNvSpPr>
            <p:nvPr/>
          </p:nvSpPr>
          <p:spPr bwMode="auto">
            <a:xfrm>
              <a:off x="1084855" y="2188341"/>
              <a:ext cx="68144" cy="131421"/>
            </a:xfrm>
            <a:custGeom>
              <a:avLst/>
              <a:gdLst>
                <a:gd name="T0" fmla="*/ 556754730 w 108"/>
                <a:gd name="T1" fmla="*/ 552209789 h 210"/>
                <a:gd name="T2" fmla="*/ 556754730 w 108"/>
                <a:gd name="T3" fmla="*/ 552209789 h 210"/>
                <a:gd name="T4" fmla="*/ 556754730 w 108"/>
                <a:gd name="T5" fmla="*/ 552209789 h 210"/>
                <a:gd name="T6" fmla="*/ 556754730 w 108"/>
                <a:gd name="T7" fmla="*/ 552209789 h 210"/>
                <a:gd name="T8" fmla="*/ 556754730 w 108"/>
                <a:gd name="T9" fmla="*/ 552209789 h 210"/>
                <a:gd name="T10" fmla="*/ 556754730 w 108"/>
                <a:gd name="T11" fmla="*/ 0 h 210"/>
                <a:gd name="T12" fmla="*/ 556754730 w 108"/>
                <a:gd name="T13" fmla="*/ 552209789 h 210"/>
                <a:gd name="T14" fmla="*/ 556754730 w 108"/>
                <a:gd name="T15" fmla="*/ 552209789 h 210"/>
                <a:gd name="T16" fmla="*/ 556754730 w 108"/>
                <a:gd name="T17" fmla="*/ 552209789 h 210"/>
                <a:gd name="T18" fmla="*/ 556754730 w 108"/>
                <a:gd name="T19" fmla="*/ 552209789 h 210"/>
                <a:gd name="T20" fmla="*/ 556754730 w 108"/>
                <a:gd name="T21" fmla="*/ 552209789 h 210"/>
                <a:gd name="T22" fmla="*/ 556754730 w 108"/>
                <a:gd name="T23" fmla="*/ 552209789 h 210"/>
                <a:gd name="T24" fmla="*/ 556754730 w 108"/>
                <a:gd name="T25" fmla="*/ 552209789 h 210"/>
                <a:gd name="T26" fmla="*/ 556754730 w 108"/>
                <a:gd name="T27" fmla="*/ 552209789 h 210"/>
                <a:gd name="T28" fmla="*/ 556754730 w 108"/>
                <a:gd name="T29" fmla="*/ 552209789 h 210"/>
                <a:gd name="T30" fmla="*/ 556754730 w 108"/>
                <a:gd name="T31" fmla="*/ 552209789 h 210"/>
                <a:gd name="T32" fmla="*/ 556754730 w 108"/>
                <a:gd name="T33" fmla="*/ 552209789 h 210"/>
                <a:gd name="T34" fmla="*/ 556754730 w 108"/>
                <a:gd name="T35" fmla="*/ 552209789 h 210"/>
                <a:gd name="T36" fmla="*/ 0 w 108"/>
                <a:gd name="T37" fmla="*/ 552209789 h 210"/>
                <a:gd name="T38" fmla="*/ 556754730 w 108"/>
                <a:gd name="T39" fmla="*/ 552209789 h 210"/>
                <a:gd name="T40" fmla="*/ 556754730 w 108"/>
                <a:gd name="T41" fmla="*/ 552209789 h 210"/>
                <a:gd name="T42" fmla="*/ 556754730 w 108"/>
                <a:gd name="T43" fmla="*/ 552209789 h 210"/>
                <a:gd name="T44" fmla="*/ 556754730 w 108"/>
                <a:gd name="T45" fmla="*/ 552209789 h 210"/>
                <a:gd name="T46" fmla="*/ 556754730 w 108"/>
                <a:gd name="T47" fmla="*/ 552209789 h 210"/>
                <a:gd name="T48" fmla="*/ 556754730 w 108"/>
                <a:gd name="T49" fmla="*/ 552209789 h 210"/>
                <a:gd name="T50" fmla="*/ 556754730 w 108"/>
                <a:gd name="T51" fmla="*/ 552209789 h 210"/>
                <a:gd name="T52" fmla="*/ 556754730 w 108"/>
                <a:gd name="T53" fmla="*/ 552209789 h 210"/>
                <a:gd name="T54" fmla="*/ 556754730 w 108"/>
                <a:gd name="T55" fmla="*/ 552209789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1" name="Venezuela"/>
            <p:cNvSpPr>
              <a:spLocks noEditPoints="1"/>
            </p:cNvSpPr>
            <p:nvPr/>
          </p:nvSpPr>
          <p:spPr bwMode="auto">
            <a:xfrm>
              <a:off x="1756562" y="2504722"/>
              <a:ext cx="593827" cy="579225"/>
            </a:xfrm>
            <a:custGeom>
              <a:avLst/>
              <a:gdLst>
                <a:gd name="T0" fmla="*/ 549251311 w 954"/>
                <a:gd name="T1" fmla="*/ 549570809 h 930"/>
                <a:gd name="T2" fmla="*/ 549251311 w 954"/>
                <a:gd name="T3" fmla="*/ 549570809 h 930"/>
                <a:gd name="T4" fmla="*/ 549251311 w 954"/>
                <a:gd name="T5" fmla="*/ 549570809 h 930"/>
                <a:gd name="T6" fmla="*/ 549251311 w 954"/>
                <a:gd name="T7" fmla="*/ 549570809 h 930"/>
                <a:gd name="T8" fmla="*/ 549251311 w 954"/>
                <a:gd name="T9" fmla="*/ 549570809 h 930"/>
                <a:gd name="T10" fmla="*/ 549251311 w 954"/>
                <a:gd name="T11" fmla="*/ 549570809 h 930"/>
                <a:gd name="T12" fmla="*/ 549251311 w 954"/>
                <a:gd name="T13" fmla="*/ 549570809 h 930"/>
                <a:gd name="T14" fmla="*/ 549251311 w 954"/>
                <a:gd name="T15" fmla="*/ 549570809 h 930"/>
                <a:gd name="T16" fmla="*/ 549251311 w 954"/>
                <a:gd name="T17" fmla="*/ 549570809 h 930"/>
                <a:gd name="T18" fmla="*/ 549251311 w 954"/>
                <a:gd name="T19" fmla="*/ 549570809 h 930"/>
                <a:gd name="T20" fmla="*/ 549251311 w 954"/>
                <a:gd name="T21" fmla="*/ 549570809 h 930"/>
                <a:gd name="T22" fmla="*/ 549251311 w 954"/>
                <a:gd name="T23" fmla="*/ 549570809 h 930"/>
                <a:gd name="T24" fmla="*/ 549251311 w 954"/>
                <a:gd name="T25" fmla="*/ 549570809 h 930"/>
                <a:gd name="T26" fmla="*/ 549251311 w 954"/>
                <a:gd name="T27" fmla="*/ 549570809 h 930"/>
                <a:gd name="T28" fmla="*/ 549251311 w 954"/>
                <a:gd name="T29" fmla="*/ 549570809 h 930"/>
                <a:gd name="T30" fmla="*/ 549251311 w 954"/>
                <a:gd name="T31" fmla="*/ 549570809 h 930"/>
                <a:gd name="T32" fmla="*/ 549251311 w 954"/>
                <a:gd name="T33" fmla="*/ 549570809 h 930"/>
                <a:gd name="T34" fmla="*/ 549251311 w 954"/>
                <a:gd name="T35" fmla="*/ 549570809 h 930"/>
                <a:gd name="T36" fmla="*/ 549251311 w 954"/>
                <a:gd name="T37" fmla="*/ 549570809 h 930"/>
                <a:gd name="T38" fmla="*/ 549251311 w 954"/>
                <a:gd name="T39" fmla="*/ 549570809 h 930"/>
                <a:gd name="T40" fmla="*/ 549251311 w 954"/>
                <a:gd name="T41" fmla="*/ 549570809 h 930"/>
                <a:gd name="T42" fmla="*/ 549251311 w 954"/>
                <a:gd name="T43" fmla="*/ 549570809 h 930"/>
                <a:gd name="T44" fmla="*/ 549251311 w 954"/>
                <a:gd name="T45" fmla="*/ 549570809 h 930"/>
                <a:gd name="T46" fmla="*/ 549251311 w 954"/>
                <a:gd name="T47" fmla="*/ 549570809 h 930"/>
                <a:gd name="T48" fmla="*/ 549251311 w 954"/>
                <a:gd name="T49" fmla="*/ 549570809 h 930"/>
                <a:gd name="T50" fmla="*/ 0 w 954"/>
                <a:gd name="T51" fmla="*/ 549570809 h 930"/>
                <a:gd name="T52" fmla="*/ 549251311 w 954"/>
                <a:gd name="T53" fmla="*/ 549570809 h 930"/>
                <a:gd name="T54" fmla="*/ 549251311 w 954"/>
                <a:gd name="T55" fmla="*/ 549570809 h 930"/>
                <a:gd name="T56" fmla="*/ 549251311 w 954"/>
                <a:gd name="T57" fmla="*/ 549570809 h 930"/>
                <a:gd name="T58" fmla="*/ 549251311 w 954"/>
                <a:gd name="T59" fmla="*/ 549570809 h 930"/>
                <a:gd name="T60" fmla="*/ 549251311 w 954"/>
                <a:gd name="T61" fmla="*/ 549570809 h 930"/>
                <a:gd name="T62" fmla="*/ 549251311 w 954"/>
                <a:gd name="T63" fmla="*/ 549570809 h 930"/>
                <a:gd name="T64" fmla="*/ 549251311 w 954"/>
                <a:gd name="T65" fmla="*/ 549570809 h 930"/>
                <a:gd name="T66" fmla="*/ 549251311 w 954"/>
                <a:gd name="T67" fmla="*/ 549570809 h 930"/>
                <a:gd name="T68" fmla="*/ 549251311 w 954"/>
                <a:gd name="T69" fmla="*/ 549570809 h 930"/>
                <a:gd name="T70" fmla="*/ 549251311 w 954"/>
                <a:gd name="T71" fmla="*/ 549570809 h 930"/>
                <a:gd name="T72" fmla="*/ 549251311 w 954"/>
                <a:gd name="T73" fmla="*/ 549570809 h 930"/>
                <a:gd name="T74" fmla="*/ 549251311 w 954"/>
                <a:gd name="T75" fmla="*/ 549570809 h 930"/>
                <a:gd name="T76" fmla="*/ 549251311 w 954"/>
                <a:gd name="T77" fmla="*/ 549570809 h 930"/>
                <a:gd name="T78" fmla="*/ 549251311 w 954"/>
                <a:gd name="T79" fmla="*/ 549570809 h 930"/>
                <a:gd name="T80" fmla="*/ 549251311 w 954"/>
                <a:gd name="T81" fmla="*/ 549570809 h 930"/>
                <a:gd name="T82" fmla="*/ 549251311 w 954"/>
                <a:gd name="T83" fmla="*/ 549570809 h 930"/>
                <a:gd name="T84" fmla="*/ 549251311 w 954"/>
                <a:gd name="T85" fmla="*/ 549570809 h 930"/>
                <a:gd name="T86" fmla="*/ 549251311 w 954"/>
                <a:gd name="T87" fmla="*/ 549570809 h 930"/>
                <a:gd name="T88" fmla="*/ 549251311 w 954"/>
                <a:gd name="T89" fmla="*/ 549570809 h 930"/>
                <a:gd name="T90" fmla="*/ 549251311 w 954"/>
                <a:gd name="T91" fmla="*/ 549570809 h 930"/>
                <a:gd name="T92" fmla="*/ 549251311 w 954"/>
                <a:gd name="T93" fmla="*/ 549570809 h 930"/>
                <a:gd name="T94" fmla="*/ 549251311 w 954"/>
                <a:gd name="T95" fmla="*/ 549570809 h 930"/>
                <a:gd name="T96" fmla="*/ 549251311 w 954"/>
                <a:gd name="T97" fmla="*/ 549570809 h 930"/>
                <a:gd name="T98" fmla="*/ 549251311 w 954"/>
                <a:gd name="T99" fmla="*/ 549570809 h 930"/>
                <a:gd name="T100" fmla="*/ 549251311 w 954"/>
                <a:gd name="T101" fmla="*/ 549570809 h 930"/>
                <a:gd name="T102" fmla="*/ 549251311 w 954"/>
                <a:gd name="T103" fmla="*/ 549570809 h 930"/>
                <a:gd name="T104" fmla="*/ 549251311 w 954"/>
                <a:gd name="T105" fmla="*/ 549570809 h 930"/>
                <a:gd name="T106" fmla="*/ 549251311 w 954"/>
                <a:gd name="T107" fmla="*/ 549570809 h 930"/>
                <a:gd name="T108" fmla="*/ 549251311 w 954"/>
                <a:gd name="T109" fmla="*/ 549570809 h 930"/>
                <a:gd name="T110" fmla="*/ 549251311 w 954"/>
                <a:gd name="T111" fmla="*/ 549570809 h 930"/>
                <a:gd name="T112" fmla="*/ 549251311 w 954"/>
                <a:gd name="T113" fmla="*/ 549570809 h 930"/>
                <a:gd name="T114" fmla="*/ 549251311 w 954"/>
                <a:gd name="T115" fmla="*/ 549570809 h 930"/>
                <a:gd name="T116" fmla="*/ 549251311 w 954"/>
                <a:gd name="T117" fmla="*/ 549570809 h 930"/>
                <a:gd name="T118" fmla="*/ 549251311 w 954"/>
                <a:gd name="T119" fmla="*/ 549570809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2" name="Uruguay"/>
            <p:cNvSpPr>
              <a:spLocks/>
            </p:cNvSpPr>
            <p:nvPr/>
          </p:nvSpPr>
          <p:spPr bwMode="auto">
            <a:xfrm>
              <a:off x="2547520" y="4626925"/>
              <a:ext cx="228770" cy="238504"/>
            </a:xfrm>
            <a:custGeom>
              <a:avLst/>
              <a:gdLst>
                <a:gd name="T0" fmla="*/ 551539201 w 366"/>
                <a:gd name="T1" fmla="*/ 548055418 h 384"/>
                <a:gd name="T2" fmla="*/ 551539201 w 366"/>
                <a:gd name="T3" fmla="*/ 548055418 h 384"/>
                <a:gd name="T4" fmla="*/ 551539201 w 366"/>
                <a:gd name="T5" fmla="*/ 548055418 h 384"/>
                <a:gd name="T6" fmla="*/ 551539201 w 366"/>
                <a:gd name="T7" fmla="*/ 548055418 h 384"/>
                <a:gd name="T8" fmla="*/ 551539201 w 366"/>
                <a:gd name="T9" fmla="*/ 548055418 h 384"/>
                <a:gd name="T10" fmla="*/ 551539201 w 366"/>
                <a:gd name="T11" fmla="*/ 548055418 h 384"/>
                <a:gd name="T12" fmla="*/ 551539201 w 366"/>
                <a:gd name="T13" fmla="*/ 548055418 h 384"/>
                <a:gd name="T14" fmla="*/ 551539201 w 366"/>
                <a:gd name="T15" fmla="*/ 548055418 h 384"/>
                <a:gd name="T16" fmla="*/ 551539201 w 366"/>
                <a:gd name="T17" fmla="*/ 548055418 h 384"/>
                <a:gd name="T18" fmla="*/ 551539201 w 366"/>
                <a:gd name="T19" fmla="*/ 548055418 h 384"/>
                <a:gd name="T20" fmla="*/ 551539201 w 366"/>
                <a:gd name="T21" fmla="*/ 548055418 h 384"/>
                <a:gd name="T22" fmla="*/ 551539201 w 366"/>
                <a:gd name="T23" fmla="*/ 548055418 h 384"/>
                <a:gd name="T24" fmla="*/ 551539201 w 366"/>
                <a:gd name="T25" fmla="*/ 548055418 h 384"/>
                <a:gd name="T26" fmla="*/ 551539201 w 366"/>
                <a:gd name="T27" fmla="*/ 548055418 h 384"/>
                <a:gd name="T28" fmla="*/ 551539201 w 366"/>
                <a:gd name="T29" fmla="*/ 548055418 h 384"/>
                <a:gd name="T30" fmla="*/ 551539201 w 366"/>
                <a:gd name="T31" fmla="*/ 548055418 h 384"/>
                <a:gd name="T32" fmla="*/ 551539201 w 366"/>
                <a:gd name="T33" fmla="*/ 548055418 h 384"/>
                <a:gd name="T34" fmla="*/ 551539201 w 366"/>
                <a:gd name="T35" fmla="*/ 548055418 h 384"/>
                <a:gd name="T36" fmla="*/ 551539201 w 366"/>
                <a:gd name="T37" fmla="*/ 548055418 h 384"/>
                <a:gd name="T38" fmla="*/ 551539201 w 366"/>
                <a:gd name="T39" fmla="*/ 548055418 h 384"/>
                <a:gd name="T40" fmla="*/ 551539201 w 366"/>
                <a:gd name="T41" fmla="*/ 548055418 h 384"/>
                <a:gd name="T42" fmla="*/ 551539201 w 366"/>
                <a:gd name="T43" fmla="*/ 548055418 h 384"/>
                <a:gd name="T44" fmla="*/ 551539201 w 366"/>
                <a:gd name="T45" fmla="*/ 0 h 384"/>
                <a:gd name="T46" fmla="*/ 551539201 w 366"/>
                <a:gd name="T47" fmla="*/ 548055418 h 384"/>
                <a:gd name="T48" fmla="*/ 551539201 w 366"/>
                <a:gd name="T49" fmla="*/ 548055418 h 384"/>
                <a:gd name="T50" fmla="*/ 0 w 366"/>
                <a:gd name="T51" fmla="*/ 548055418 h 384"/>
                <a:gd name="T52" fmla="*/ 551539201 w 366"/>
                <a:gd name="T53" fmla="*/ 548055418 h 384"/>
                <a:gd name="T54" fmla="*/ 551539201 w 366"/>
                <a:gd name="T55" fmla="*/ 548055418 h 384"/>
                <a:gd name="T56" fmla="*/ 551539201 w 366"/>
                <a:gd name="T57" fmla="*/ 548055418 h 384"/>
                <a:gd name="T58" fmla="*/ 551539201 w 366"/>
                <a:gd name="T59" fmla="*/ 548055418 h 384"/>
                <a:gd name="T60" fmla="*/ 551539201 w 366"/>
                <a:gd name="T61" fmla="*/ 548055418 h 384"/>
                <a:gd name="T62" fmla="*/ 551539201 w 366"/>
                <a:gd name="T63" fmla="*/ 548055418 h 384"/>
                <a:gd name="T64" fmla="*/ 551539201 w 366"/>
                <a:gd name="T65" fmla="*/ 548055418 h 384"/>
                <a:gd name="T66" fmla="*/ 551539201 w 366"/>
                <a:gd name="T67" fmla="*/ 548055418 h 384"/>
                <a:gd name="T68" fmla="*/ 551539201 w 366"/>
                <a:gd name="T69" fmla="*/ 548055418 h 384"/>
                <a:gd name="T70" fmla="*/ 551539201 w 366"/>
                <a:gd name="T71" fmla="*/ 548055418 h 384"/>
                <a:gd name="T72" fmla="*/ 551539201 w 366"/>
                <a:gd name="T73" fmla="*/ 548055418 h 384"/>
                <a:gd name="T74" fmla="*/ 551539201 w 366"/>
                <a:gd name="T75" fmla="*/ 548055418 h 384"/>
                <a:gd name="T76" fmla="*/ 551539201 w 366"/>
                <a:gd name="T77" fmla="*/ 548055418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3" name="Suriname"/>
            <p:cNvSpPr>
              <a:spLocks/>
            </p:cNvSpPr>
            <p:nvPr/>
          </p:nvSpPr>
          <p:spPr bwMode="auto">
            <a:xfrm>
              <a:off x="2420967" y="2816238"/>
              <a:ext cx="182529" cy="209300"/>
            </a:xfrm>
            <a:custGeom>
              <a:avLst/>
              <a:gdLst>
                <a:gd name="T0" fmla="*/ 547827103 w 294"/>
                <a:gd name="T1" fmla="*/ 549653222 h 336"/>
                <a:gd name="T2" fmla="*/ 547827103 w 294"/>
                <a:gd name="T3" fmla="*/ 549653222 h 336"/>
                <a:gd name="T4" fmla="*/ 547827103 w 294"/>
                <a:gd name="T5" fmla="*/ 549653222 h 336"/>
                <a:gd name="T6" fmla="*/ 0 w 294"/>
                <a:gd name="T7" fmla="*/ 549653222 h 336"/>
                <a:gd name="T8" fmla="*/ 547827103 w 294"/>
                <a:gd name="T9" fmla="*/ 549653222 h 336"/>
                <a:gd name="T10" fmla="*/ 547827103 w 294"/>
                <a:gd name="T11" fmla="*/ 549653222 h 336"/>
                <a:gd name="T12" fmla="*/ 547827103 w 294"/>
                <a:gd name="T13" fmla="*/ 549653222 h 336"/>
                <a:gd name="T14" fmla="*/ 547827103 w 294"/>
                <a:gd name="T15" fmla="*/ 549653222 h 336"/>
                <a:gd name="T16" fmla="*/ 547827103 w 294"/>
                <a:gd name="T17" fmla="*/ 549653222 h 336"/>
                <a:gd name="T18" fmla="*/ 547827103 w 294"/>
                <a:gd name="T19" fmla="*/ 549653222 h 336"/>
                <a:gd name="T20" fmla="*/ 547827103 w 294"/>
                <a:gd name="T21" fmla="*/ 549653222 h 336"/>
                <a:gd name="T22" fmla="*/ 547827103 w 294"/>
                <a:gd name="T23" fmla="*/ 549653222 h 336"/>
                <a:gd name="T24" fmla="*/ 547827103 w 294"/>
                <a:gd name="T25" fmla="*/ 549653222 h 336"/>
                <a:gd name="T26" fmla="*/ 547827103 w 294"/>
                <a:gd name="T27" fmla="*/ 549653222 h 336"/>
                <a:gd name="T28" fmla="*/ 547827103 w 294"/>
                <a:gd name="T29" fmla="*/ 549653222 h 336"/>
                <a:gd name="T30" fmla="*/ 547827103 w 294"/>
                <a:gd name="T31" fmla="*/ 549653222 h 336"/>
                <a:gd name="T32" fmla="*/ 547827103 w 294"/>
                <a:gd name="T33" fmla="*/ 549653222 h 336"/>
                <a:gd name="T34" fmla="*/ 547827103 w 294"/>
                <a:gd name="T35" fmla="*/ 549653222 h 336"/>
                <a:gd name="T36" fmla="*/ 547827103 w 294"/>
                <a:gd name="T37" fmla="*/ 549653222 h 336"/>
                <a:gd name="T38" fmla="*/ 547827103 w 294"/>
                <a:gd name="T39" fmla="*/ 549653222 h 336"/>
                <a:gd name="T40" fmla="*/ 547827103 w 294"/>
                <a:gd name="T41" fmla="*/ 549653222 h 336"/>
                <a:gd name="T42" fmla="*/ 547827103 w 294"/>
                <a:gd name="T43" fmla="*/ 549653222 h 336"/>
                <a:gd name="T44" fmla="*/ 547827103 w 294"/>
                <a:gd name="T45" fmla="*/ 549653222 h 336"/>
                <a:gd name="T46" fmla="*/ 547827103 w 294"/>
                <a:gd name="T47" fmla="*/ 549653222 h 336"/>
                <a:gd name="T48" fmla="*/ 547827103 w 294"/>
                <a:gd name="T49" fmla="*/ 549653222 h 336"/>
                <a:gd name="T50" fmla="*/ 547827103 w 294"/>
                <a:gd name="T51" fmla="*/ 549653222 h 336"/>
                <a:gd name="T52" fmla="*/ 547827103 w 294"/>
                <a:gd name="T53" fmla="*/ 549653222 h 336"/>
                <a:gd name="T54" fmla="*/ 547827103 w 294"/>
                <a:gd name="T55" fmla="*/ 549653222 h 336"/>
                <a:gd name="T56" fmla="*/ 547827103 w 294"/>
                <a:gd name="T57" fmla="*/ 549653222 h 336"/>
                <a:gd name="T58" fmla="*/ 547827103 w 294"/>
                <a:gd name="T59" fmla="*/ 549653222 h 336"/>
                <a:gd name="T60" fmla="*/ 547827103 w 294"/>
                <a:gd name="T61" fmla="*/ 549653222 h 336"/>
                <a:gd name="T62" fmla="*/ 547827103 w 294"/>
                <a:gd name="T63" fmla="*/ 549653222 h 336"/>
                <a:gd name="T64" fmla="*/ 547827103 w 294"/>
                <a:gd name="T65" fmla="*/ 549653222 h 336"/>
                <a:gd name="T66" fmla="*/ 547827103 w 294"/>
                <a:gd name="T67" fmla="*/ 549653222 h 336"/>
                <a:gd name="T68" fmla="*/ 547827103 w 294"/>
                <a:gd name="T69" fmla="*/ 549653222 h 336"/>
                <a:gd name="T70" fmla="*/ 547827103 w 294"/>
                <a:gd name="T71" fmla="*/ 0 h 336"/>
                <a:gd name="T72" fmla="*/ 547827103 w 294"/>
                <a:gd name="T73" fmla="*/ 549653222 h 336"/>
                <a:gd name="T74" fmla="*/ 547827103 w 294"/>
                <a:gd name="T75" fmla="*/ 549653222 h 336"/>
                <a:gd name="T76" fmla="*/ 547827103 w 294"/>
                <a:gd name="T77" fmla="*/ 549653222 h 336"/>
                <a:gd name="T78" fmla="*/ 547827103 w 294"/>
                <a:gd name="T79" fmla="*/ 549653222 h 336"/>
                <a:gd name="T80" fmla="*/ 547827103 w 294"/>
                <a:gd name="T81" fmla="*/ 549653222 h 336"/>
                <a:gd name="T82" fmla="*/ 547827103 w 294"/>
                <a:gd name="T83" fmla="*/ 549653222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5" name="Paraguay"/>
            <p:cNvSpPr>
              <a:spLocks/>
            </p:cNvSpPr>
            <p:nvPr/>
          </p:nvSpPr>
          <p:spPr bwMode="auto">
            <a:xfrm>
              <a:off x="2287112" y="4081772"/>
              <a:ext cx="372359" cy="421033"/>
            </a:xfrm>
            <a:custGeom>
              <a:avLst/>
              <a:gdLst>
                <a:gd name="T0" fmla="*/ 547607977 w 600"/>
                <a:gd name="T1" fmla="*/ 547956414 h 678"/>
                <a:gd name="T2" fmla="*/ 547607977 w 600"/>
                <a:gd name="T3" fmla="*/ 547956414 h 678"/>
                <a:gd name="T4" fmla="*/ 547607977 w 600"/>
                <a:gd name="T5" fmla="*/ 547956414 h 678"/>
                <a:gd name="T6" fmla="*/ 547607977 w 600"/>
                <a:gd name="T7" fmla="*/ 547956414 h 678"/>
                <a:gd name="T8" fmla="*/ 547607977 w 600"/>
                <a:gd name="T9" fmla="*/ 547956414 h 678"/>
                <a:gd name="T10" fmla="*/ 547607977 w 600"/>
                <a:gd name="T11" fmla="*/ 547956414 h 678"/>
                <a:gd name="T12" fmla="*/ 547607977 w 600"/>
                <a:gd name="T13" fmla="*/ 547956414 h 678"/>
                <a:gd name="T14" fmla="*/ 547607977 w 600"/>
                <a:gd name="T15" fmla="*/ 547956414 h 678"/>
                <a:gd name="T16" fmla="*/ 547607977 w 600"/>
                <a:gd name="T17" fmla="*/ 547956414 h 678"/>
                <a:gd name="T18" fmla="*/ 547607977 w 600"/>
                <a:gd name="T19" fmla="*/ 547956414 h 678"/>
                <a:gd name="T20" fmla="*/ 547607977 w 600"/>
                <a:gd name="T21" fmla="*/ 547956414 h 678"/>
                <a:gd name="T22" fmla="*/ 547607977 w 600"/>
                <a:gd name="T23" fmla="*/ 547956414 h 678"/>
                <a:gd name="T24" fmla="*/ 547607977 w 600"/>
                <a:gd name="T25" fmla="*/ 547956414 h 678"/>
                <a:gd name="T26" fmla="*/ 547607977 w 600"/>
                <a:gd name="T27" fmla="*/ 547956414 h 678"/>
                <a:gd name="T28" fmla="*/ 547607977 w 600"/>
                <a:gd name="T29" fmla="*/ 547956414 h 678"/>
                <a:gd name="T30" fmla="*/ 547607977 w 600"/>
                <a:gd name="T31" fmla="*/ 547956414 h 678"/>
                <a:gd name="T32" fmla="*/ 547607977 w 600"/>
                <a:gd name="T33" fmla="*/ 547956414 h 678"/>
                <a:gd name="T34" fmla="*/ 547607977 w 600"/>
                <a:gd name="T35" fmla="*/ 547956414 h 678"/>
                <a:gd name="T36" fmla="*/ 547607977 w 600"/>
                <a:gd name="T37" fmla="*/ 547956414 h 678"/>
                <a:gd name="T38" fmla="*/ 547607977 w 600"/>
                <a:gd name="T39" fmla="*/ 547956414 h 678"/>
                <a:gd name="T40" fmla="*/ 547607977 w 600"/>
                <a:gd name="T41" fmla="*/ 547956414 h 678"/>
                <a:gd name="T42" fmla="*/ 547607977 w 600"/>
                <a:gd name="T43" fmla="*/ 547956414 h 678"/>
                <a:gd name="T44" fmla="*/ 547607977 w 600"/>
                <a:gd name="T45" fmla="*/ 547956414 h 678"/>
                <a:gd name="T46" fmla="*/ 547607977 w 600"/>
                <a:gd name="T47" fmla="*/ 547956414 h 678"/>
                <a:gd name="T48" fmla="*/ 547607977 w 600"/>
                <a:gd name="T49" fmla="*/ 547956414 h 678"/>
                <a:gd name="T50" fmla="*/ 547607977 w 600"/>
                <a:gd name="T51" fmla="*/ 547956414 h 678"/>
                <a:gd name="T52" fmla="*/ 547607977 w 600"/>
                <a:gd name="T53" fmla="*/ 0 h 678"/>
                <a:gd name="T54" fmla="*/ 547607977 w 600"/>
                <a:gd name="T55" fmla="*/ 547956414 h 678"/>
                <a:gd name="T56" fmla="*/ 547607977 w 600"/>
                <a:gd name="T57" fmla="*/ 547956414 h 678"/>
                <a:gd name="T58" fmla="*/ 0 w 600"/>
                <a:gd name="T59" fmla="*/ 547956414 h 678"/>
                <a:gd name="T60" fmla="*/ 547607977 w 600"/>
                <a:gd name="T61" fmla="*/ 547956414 h 678"/>
                <a:gd name="T62" fmla="*/ 547607977 w 600"/>
                <a:gd name="T63" fmla="*/ 547956414 h 678"/>
                <a:gd name="T64" fmla="*/ 547607977 w 600"/>
                <a:gd name="T65" fmla="*/ 547956414 h 678"/>
                <a:gd name="T66" fmla="*/ 547607977 w 600"/>
                <a:gd name="T67" fmla="*/ 547956414 h 678"/>
                <a:gd name="T68" fmla="*/ 547607977 w 600"/>
                <a:gd name="T69" fmla="*/ 547956414 h 678"/>
                <a:gd name="T70" fmla="*/ 547607977 w 600"/>
                <a:gd name="T71" fmla="*/ 547956414 h 678"/>
                <a:gd name="T72" fmla="*/ 547607977 w 600"/>
                <a:gd name="T73" fmla="*/ 547956414 h 678"/>
                <a:gd name="T74" fmla="*/ 547607977 w 600"/>
                <a:gd name="T75" fmla="*/ 547956414 h 678"/>
                <a:gd name="T76" fmla="*/ 547607977 w 600"/>
                <a:gd name="T77" fmla="*/ 547956414 h 678"/>
                <a:gd name="T78" fmla="*/ 547607977 w 600"/>
                <a:gd name="T79" fmla="*/ 547956414 h 678"/>
                <a:gd name="T80" fmla="*/ 547607977 w 600"/>
                <a:gd name="T81" fmla="*/ 547956414 h 678"/>
                <a:gd name="T82" fmla="*/ 547607977 w 600"/>
                <a:gd name="T83" fmla="*/ 547956414 h 678"/>
                <a:gd name="T84" fmla="*/ 547607977 w 600"/>
                <a:gd name="T85" fmla="*/ 547956414 h 678"/>
                <a:gd name="T86" fmla="*/ 547607977 w 600"/>
                <a:gd name="T87" fmla="*/ 547956414 h 678"/>
                <a:gd name="T88" fmla="*/ 547607977 w 600"/>
                <a:gd name="T89" fmla="*/ 547956414 h 678"/>
                <a:gd name="T90" fmla="*/ 547607977 w 600"/>
                <a:gd name="T91" fmla="*/ 547956414 h 678"/>
                <a:gd name="T92" fmla="*/ 547607977 w 600"/>
                <a:gd name="T93" fmla="*/ 547956414 h 678"/>
                <a:gd name="T94" fmla="*/ 547607977 w 600"/>
                <a:gd name="T95" fmla="*/ 547956414 h 678"/>
                <a:gd name="T96" fmla="*/ 547607977 w 600"/>
                <a:gd name="T97" fmla="*/ 547956414 h 678"/>
                <a:gd name="T98" fmla="*/ 547607977 w 600"/>
                <a:gd name="T99" fmla="*/ 547956414 h 678"/>
                <a:gd name="T100" fmla="*/ 547607977 w 600"/>
                <a:gd name="T101" fmla="*/ 547956414 h 678"/>
                <a:gd name="T102" fmla="*/ 547607977 w 600"/>
                <a:gd name="T103" fmla="*/ 547956414 h 678"/>
                <a:gd name="T104" fmla="*/ 547607977 w 600"/>
                <a:gd name="T105" fmla="*/ 547956414 h 678"/>
                <a:gd name="T106" fmla="*/ 547607977 w 600"/>
                <a:gd name="T107" fmla="*/ 547956414 h 678"/>
                <a:gd name="T108" fmla="*/ 547607977 w 600"/>
                <a:gd name="T109" fmla="*/ 547956414 h 678"/>
                <a:gd name="T110" fmla="*/ 547607977 w 600"/>
                <a:gd name="T111" fmla="*/ 547956414 h 678"/>
                <a:gd name="T112" fmla="*/ 547607977 w 600"/>
                <a:gd name="T113" fmla="*/ 547956414 h 678"/>
                <a:gd name="T114" fmla="*/ 547607977 w 600"/>
                <a:gd name="T115" fmla="*/ 547956414 h 678"/>
                <a:gd name="T116" fmla="*/ 547607977 w 600"/>
                <a:gd name="T117" fmla="*/ 547956414 h 678"/>
                <a:gd name="T118" fmla="*/ 547607977 w 600"/>
                <a:gd name="T119" fmla="*/ 547956414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6" name="Guyane (French Guiana)"/>
            <p:cNvSpPr>
              <a:spLocks/>
            </p:cNvSpPr>
            <p:nvPr/>
          </p:nvSpPr>
          <p:spPr bwMode="auto">
            <a:xfrm>
              <a:off x="2571857" y="2825973"/>
              <a:ext cx="126553" cy="184963"/>
            </a:xfrm>
            <a:custGeom>
              <a:avLst/>
              <a:gdLst>
                <a:gd name="T0" fmla="*/ 131048122 w 52"/>
                <a:gd name="T1" fmla="*/ 80644992 h 76"/>
                <a:gd name="T2" fmla="*/ 126007803 w 52"/>
                <a:gd name="T3" fmla="*/ 65524022 h 76"/>
                <a:gd name="T4" fmla="*/ 120967485 w 52"/>
                <a:gd name="T5" fmla="*/ 60483736 h 76"/>
                <a:gd name="T6" fmla="*/ 115927166 w 52"/>
                <a:gd name="T7" fmla="*/ 55443418 h 76"/>
                <a:gd name="T8" fmla="*/ 115927166 w 52"/>
                <a:gd name="T9" fmla="*/ 50403100 h 76"/>
                <a:gd name="T10" fmla="*/ 100806210 w 52"/>
                <a:gd name="T11" fmla="*/ 50403100 h 76"/>
                <a:gd name="T12" fmla="*/ 80645000 w 52"/>
                <a:gd name="T13" fmla="*/ 15120934 h 76"/>
                <a:gd name="T14" fmla="*/ 60483742 w 52"/>
                <a:gd name="T15" fmla="*/ 15120934 h 76"/>
                <a:gd name="T16" fmla="*/ 55443424 w 52"/>
                <a:gd name="T17" fmla="*/ 10080624 h 76"/>
                <a:gd name="T18" fmla="*/ 50403105 w 52"/>
                <a:gd name="T19" fmla="*/ 10080624 h 76"/>
                <a:gd name="T20" fmla="*/ 40322500 w 52"/>
                <a:gd name="T21" fmla="*/ 5040312 h 76"/>
                <a:gd name="T22" fmla="*/ 35282182 w 52"/>
                <a:gd name="T23" fmla="*/ 0 h 76"/>
                <a:gd name="T24" fmla="*/ 30241871 w 52"/>
                <a:gd name="T25" fmla="*/ 10080624 h 76"/>
                <a:gd name="T26" fmla="*/ 30241871 w 52"/>
                <a:gd name="T27" fmla="*/ 25201550 h 76"/>
                <a:gd name="T28" fmla="*/ 25201553 w 52"/>
                <a:gd name="T29" fmla="*/ 25201550 h 76"/>
                <a:gd name="T30" fmla="*/ 20161250 w 52"/>
                <a:gd name="T31" fmla="*/ 30241868 h 76"/>
                <a:gd name="T32" fmla="*/ 15120936 w 52"/>
                <a:gd name="T33" fmla="*/ 35282178 h 76"/>
                <a:gd name="T34" fmla="*/ 10080625 w 52"/>
                <a:gd name="T35" fmla="*/ 40322496 h 76"/>
                <a:gd name="T36" fmla="*/ 5040313 w 52"/>
                <a:gd name="T37" fmla="*/ 50403100 h 76"/>
                <a:gd name="T38" fmla="*/ 5040313 w 52"/>
                <a:gd name="T39" fmla="*/ 70564356 h 76"/>
                <a:gd name="T40" fmla="*/ 10080625 w 52"/>
                <a:gd name="T41" fmla="*/ 80644992 h 76"/>
                <a:gd name="T42" fmla="*/ 10080625 w 52"/>
                <a:gd name="T43" fmla="*/ 90725564 h 76"/>
                <a:gd name="T44" fmla="*/ 15120936 w 52"/>
                <a:gd name="T45" fmla="*/ 100806200 h 76"/>
                <a:gd name="T46" fmla="*/ 25201553 w 52"/>
                <a:gd name="T47" fmla="*/ 110886835 h 76"/>
                <a:gd name="T48" fmla="*/ 30241871 w 52"/>
                <a:gd name="T49" fmla="*/ 115927153 h 76"/>
                <a:gd name="T50" fmla="*/ 30241871 w 52"/>
                <a:gd name="T51" fmla="*/ 120967471 h 76"/>
                <a:gd name="T52" fmla="*/ 15120936 w 52"/>
                <a:gd name="T53" fmla="*/ 136088329 h 76"/>
                <a:gd name="T54" fmla="*/ 20161250 w 52"/>
                <a:gd name="T55" fmla="*/ 156249601 h 76"/>
                <a:gd name="T56" fmla="*/ 15120936 w 52"/>
                <a:gd name="T57" fmla="*/ 161289983 h 76"/>
                <a:gd name="T58" fmla="*/ 10080625 w 52"/>
                <a:gd name="T59" fmla="*/ 161289983 h 76"/>
                <a:gd name="T60" fmla="*/ 10080625 w 52"/>
                <a:gd name="T61" fmla="*/ 166330237 h 76"/>
                <a:gd name="T62" fmla="*/ 5040313 w 52"/>
                <a:gd name="T63" fmla="*/ 171370491 h 76"/>
                <a:gd name="T64" fmla="*/ 0 w 52"/>
                <a:gd name="T65" fmla="*/ 181451127 h 76"/>
                <a:gd name="T66" fmla="*/ 0 w 52"/>
                <a:gd name="T67" fmla="*/ 181451127 h 76"/>
                <a:gd name="T68" fmla="*/ 10080625 w 52"/>
                <a:gd name="T69" fmla="*/ 191531763 h 76"/>
                <a:gd name="T70" fmla="*/ 25201553 w 52"/>
                <a:gd name="T71" fmla="*/ 191531763 h 76"/>
                <a:gd name="T72" fmla="*/ 30241871 w 52"/>
                <a:gd name="T73" fmla="*/ 186491509 h 76"/>
                <a:gd name="T74" fmla="*/ 30241871 w 52"/>
                <a:gd name="T75" fmla="*/ 181451127 h 76"/>
                <a:gd name="T76" fmla="*/ 35282182 w 52"/>
                <a:gd name="T77" fmla="*/ 181451127 h 76"/>
                <a:gd name="T78" fmla="*/ 40322500 w 52"/>
                <a:gd name="T79" fmla="*/ 181451127 h 76"/>
                <a:gd name="T80" fmla="*/ 45362787 w 52"/>
                <a:gd name="T81" fmla="*/ 181451127 h 76"/>
                <a:gd name="T82" fmla="*/ 50403105 w 52"/>
                <a:gd name="T83" fmla="*/ 181451127 h 76"/>
                <a:gd name="T84" fmla="*/ 55443424 w 52"/>
                <a:gd name="T85" fmla="*/ 181451127 h 76"/>
                <a:gd name="T86" fmla="*/ 65524061 w 52"/>
                <a:gd name="T87" fmla="*/ 186491509 h 76"/>
                <a:gd name="T88" fmla="*/ 75604682 w 52"/>
                <a:gd name="T89" fmla="*/ 186491509 h 76"/>
                <a:gd name="T90" fmla="*/ 80645000 w 52"/>
                <a:gd name="T91" fmla="*/ 181451127 h 76"/>
                <a:gd name="T92" fmla="*/ 80645000 w 52"/>
                <a:gd name="T93" fmla="*/ 181451127 h 76"/>
                <a:gd name="T94" fmla="*/ 100806210 w 52"/>
                <a:gd name="T95" fmla="*/ 161289983 h 76"/>
                <a:gd name="T96" fmla="*/ 100806210 w 52"/>
                <a:gd name="T97" fmla="*/ 151209347 h 76"/>
                <a:gd name="T98" fmla="*/ 110886847 w 52"/>
                <a:gd name="T99" fmla="*/ 126007789 h 76"/>
                <a:gd name="T100" fmla="*/ 115927166 w 52"/>
                <a:gd name="T101" fmla="*/ 115927153 h 76"/>
                <a:gd name="T102" fmla="*/ 120967485 w 52"/>
                <a:gd name="T103" fmla="*/ 110886835 h 76"/>
                <a:gd name="T104" fmla="*/ 126007803 w 52"/>
                <a:gd name="T105" fmla="*/ 105846517 h 76"/>
                <a:gd name="T106" fmla="*/ 126007803 w 52"/>
                <a:gd name="T107" fmla="*/ 100806200 h 76"/>
                <a:gd name="T108" fmla="*/ 131048122 w 52"/>
                <a:gd name="T109" fmla="*/ 95765882 h 76"/>
                <a:gd name="T110" fmla="*/ 131048122 w 52"/>
                <a:gd name="T111" fmla="*/ 90725564 h 76"/>
                <a:gd name="T112" fmla="*/ 131048122 w 52"/>
                <a:gd name="T113" fmla="*/ 85685246 h 76"/>
                <a:gd name="T114" fmla="*/ 131048122 w 52"/>
                <a:gd name="T115" fmla="*/ 80644992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7" name="Guyana"/>
            <p:cNvSpPr>
              <a:spLocks/>
            </p:cNvSpPr>
            <p:nvPr/>
          </p:nvSpPr>
          <p:spPr bwMode="auto">
            <a:xfrm>
              <a:off x="2274944" y="2692119"/>
              <a:ext cx="201999" cy="362624"/>
            </a:xfrm>
            <a:custGeom>
              <a:avLst/>
              <a:gdLst>
                <a:gd name="T0" fmla="*/ 550126645 w 324"/>
                <a:gd name="T1" fmla="*/ 549784971 h 582"/>
                <a:gd name="T2" fmla="*/ 550126645 w 324"/>
                <a:gd name="T3" fmla="*/ 549784971 h 582"/>
                <a:gd name="T4" fmla="*/ 550126645 w 324"/>
                <a:gd name="T5" fmla="*/ 549784971 h 582"/>
                <a:gd name="T6" fmla="*/ 550126645 w 324"/>
                <a:gd name="T7" fmla="*/ 549784971 h 582"/>
                <a:gd name="T8" fmla="*/ 550126645 w 324"/>
                <a:gd name="T9" fmla="*/ 549784971 h 582"/>
                <a:gd name="T10" fmla="*/ 550126645 w 324"/>
                <a:gd name="T11" fmla="*/ 549784971 h 582"/>
                <a:gd name="T12" fmla="*/ 550126645 w 324"/>
                <a:gd name="T13" fmla="*/ 549784971 h 582"/>
                <a:gd name="T14" fmla="*/ 550126645 w 324"/>
                <a:gd name="T15" fmla="*/ 549784971 h 582"/>
                <a:gd name="T16" fmla="*/ 0 w 324"/>
                <a:gd name="T17" fmla="*/ 549784971 h 582"/>
                <a:gd name="T18" fmla="*/ 550126645 w 324"/>
                <a:gd name="T19" fmla="*/ 549784971 h 582"/>
                <a:gd name="T20" fmla="*/ 550126645 w 324"/>
                <a:gd name="T21" fmla="*/ 549784971 h 582"/>
                <a:gd name="T22" fmla="*/ 550126645 w 324"/>
                <a:gd name="T23" fmla="*/ 549784971 h 582"/>
                <a:gd name="T24" fmla="*/ 550126645 w 324"/>
                <a:gd name="T25" fmla="*/ 549784971 h 582"/>
                <a:gd name="T26" fmla="*/ 550126645 w 324"/>
                <a:gd name="T27" fmla="*/ 549784971 h 582"/>
                <a:gd name="T28" fmla="*/ 550126645 w 324"/>
                <a:gd name="T29" fmla="*/ 549784971 h 582"/>
                <a:gd name="T30" fmla="*/ 550126645 w 324"/>
                <a:gd name="T31" fmla="*/ 549784971 h 582"/>
                <a:gd name="T32" fmla="*/ 550126645 w 324"/>
                <a:gd name="T33" fmla="*/ 549784971 h 582"/>
                <a:gd name="T34" fmla="*/ 550126645 w 324"/>
                <a:gd name="T35" fmla="*/ 549784971 h 582"/>
                <a:gd name="T36" fmla="*/ 550126645 w 324"/>
                <a:gd name="T37" fmla="*/ 549784971 h 582"/>
                <a:gd name="T38" fmla="*/ 550126645 w 324"/>
                <a:gd name="T39" fmla="*/ 549784971 h 582"/>
                <a:gd name="T40" fmla="*/ 550126645 w 324"/>
                <a:gd name="T41" fmla="*/ 549784971 h 582"/>
                <a:gd name="T42" fmla="*/ 550126645 w 324"/>
                <a:gd name="T43" fmla="*/ 549784971 h 582"/>
                <a:gd name="T44" fmla="*/ 550126645 w 324"/>
                <a:gd name="T45" fmla="*/ 549784971 h 582"/>
                <a:gd name="T46" fmla="*/ 550126645 w 324"/>
                <a:gd name="T47" fmla="*/ 549784971 h 582"/>
                <a:gd name="T48" fmla="*/ 550126645 w 324"/>
                <a:gd name="T49" fmla="*/ 549784971 h 582"/>
                <a:gd name="T50" fmla="*/ 550126645 w 324"/>
                <a:gd name="T51" fmla="*/ 549784971 h 582"/>
                <a:gd name="T52" fmla="*/ 550126645 w 324"/>
                <a:gd name="T53" fmla="*/ 549784971 h 582"/>
                <a:gd name="T54" fmla="*/ 550126645 w 324"/>
                <a:gd name="T55" fmla="*/ 549784971 h 582"/>
                <a:gd name="T56" fmla="*/ 550126645 w 324"/>
                <a:gd name="T57" fmla="*/ 549784971 h 582"/>
                <a:gd name="T58" fmla="*/ 550126645 w 324"/>
                <a:gd name="T59" fmla="*/ 549784971 h 582"/>
                <a:gd name="T60" fmla="*/ 550126645 w 324"/>
                <a:gd name="T61" fmla="*/ 549784971 h 582"/>
                <a:gd name="T62" fmla="*/ 550126645 w 324"/>
                <a:gd name="T63" fmla="*/ 549784971 h 582"/>
                <a:gd name="T64" fmla="*/ 550126645 w 324"/>
                <a:gd name="T65" fmla="*/ 549784971 h 582"/>
                <a:gd name="T66" fmla="*/ 550126645 w 324"/>
                <a:gd name="T67" fmla="*/ 549784971 h 582"/>
                <a:gd name="T68" fmla="*/ 550126645 w 324"/>
                <a:gd name="T69" fmla="*/ 549784971 h 582"/>
                <a:gd name="T70" fmla="*/ 550126645 w 324"/>
                <a:gd name="T71" fmla="*/ 549784971 h 582"/>
                <a:gd name="T72" fmla="*/ 550126645 w 324"/>
                <a:gd name="T73" fmla="*/ 549784971 h 582"/>
                <a:gd name="T74" fmla="*/ 550126645 w 324"/>
                <a:gd name="T75" fmla="*/ 549784971 h 582"/>
                <a:gd name="T76" fmla="*/ 550126645 w 324"/>
                <a:gd name="T77" fmla="*/ 549784971 h 582"/>
                <a:gd name="T78" fmla="*/ 550126645 w 324"/>
                <a:gd name="T79" fmla="*/ 549784971 h 582"/>
                <a:gd name="T80" fmla="*/ 550126645 w 324"/>
                <a:gd name="T81" fmla="*/ 549784971 h 582"/>
                <a:gd name="T82" fmla="*/ 550126645 w 324"/>
                <a:gd name="T83" fmla="*/ 549784971 h 582"/>
                <a:gd name="T84" fmla="*/ 550126645 w 324"/>
                <a:gd name="T85" fmla="*/ 549784971 h 582"/>
                <a:gd name="T86" fmla="*/ 550126645 w 324"/>
                <a:gd name="T87" fmla="*/ 549784971 h 582"/>
                <a:gd name="T88" fmla="*/ 550126645 w 324"/>
                <a:gd name="T89" fmla="*/ 549784971 h 582"/>
                <a:gd name="T90" fmla="*/ 550126645 w 324"/>
                <a:gd name="T91" fmla="*/ 549784971 h 582"/>
                <a:gd name="T92" fmla="*/ 550126645 w 324"/>
                <a:gd name="T93" fmla="*/ 549784971 h 582"/>
                <a:gd name="T94" fmla="*/ 550126645 w 324"/>
                <a:gd name="T95" fmla="*/ 549784971 h 582"/>
                <a:gd name="T96" fmla="*/ 550126645 w 324"/>
                <a:gd name="T97" fmla="*/ 549784971 h 582"/>
                <a:gd name="T98" fmla="*/ 550126645 w 324"/>
                <a:gd name="T99" fmla="*/ 549784971 h 582"/>
                <a:gd name="T100" fmla="*/ 550126645 w 324"/>
                <a:gd name="T101" fmla="*/ 549784971 h 582"/>
                <a:gd name="T102" fmla="*/ 550126645 w 324"/>
                <a:gd name="T103" fmla="*/ 549784971 h 582"/>
                <a:gd name="T104" fmla="*/ 550126645 w 324"/>
                <a:gd name="T105" fmla="*/ 549784971 h 582"/>
                <a:gd name="T106" fmla="*/ 550126645 w 324"/>
                <a:gd name="T107" fmla="*/ 549784971 h 582"/>
                <a:gd name="T108" fmla="*/ 550126645 w 324"/>
                <a:gd name="T109" fmla="*/ 549784971 h 582"/>
                <a:gd name="T110" fmla="*/ 550126645 w 324"/>
                <a:gd name="T111" fmla="*/ 549784971 h 582"/>
                <a:gd name="T112" fmla="*/ 550126645 w 324"/>
                <a:gd name="T113" fmla="*/ 549784971 h 582"/>
                <a:gd name="T114" fmla="*/ 550126645 w 324"/>
                <a:gd name="T115" fmla="*/ 549784971 h 582"/>
                <a:gd name="T116" fmla="*/ 550126645 w 324"/>
                <a:gd name="T117" fmla="*/ 549784971 h 582"/>
                <a:gd name="T118" fmla="*/ 550126645 w 324"/>
                <a:gd name="T119" fmla="*/ 549784971 h 582"/>
                <a:gd name="T120" fmla="*/ 550126645 w 324"/>
                <a:gd name="T121" fmla="*/ 549784971 h 582"/>
                <a:gd name="T122" fmla="*/ 550126645 w 324"/>
                <a:gd name="T123" fmla="*/ 0 h 582"/>
                <a:gd name="T124" fmla="*/ 550126645 w 324"/>
                <a:gd name="T125" fmla="*/ 549784971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48" name="Ecuador"/>
            <p:cNvSpPr>
              <a:spLocks noEditPoints="1"/>
            </p:cNvSpPr>
            <p:nvPr/>
          </p:nvSpPr>
          <p:spPr bwMode="auto">
            <a:xfrm>
              <a:off x="1398805" y="3035273"/>
              <a:ext cx="257974" cy="328552"/>
            </a:xfrm>
            <a:custGeom>
              <a:avLst/>
              <a:gdLst>
                <a:gd name="T0" fmla="*/ 549838515 w 414"/>
                <a:gd name="T1" fmla="*/ 549072139 h 528"/>
                <a:gd name="T2" fmla="*/ 549838515 w 414"/>
                <a:gd name="T3" fmla="*/ 549072139 h 528"/>
                <a:gd name="T4" fmla="*/ 549838515 w 414"/>
                <a:gd name="T5" fmla="*/ 549072139 h 528"/>
                <a:gd name="T6" fmla="*/ 549838515 w 414"/>
                <a:gd name="T7" fmla="*/ 549072139 h 528"/>
                <a:gd name="T8" fmla="*/ 549838515 w 414"/>
                <a:gd name="T9" fmla="*/ 549072139 h 528"/>
                <a:gd name="T10" fmla="*/ 549838515 w 414"/>
                <a:gd name="T11" fmla="*/ 549072139 h 528"/>
                <a:gd name="T12" fmla="*/ 549838515 w 414"/>
                <a:gd name="T13" fmla="*/ 549072139 h 528"/>
                <a:gd name="T14" fmla="*/ 549838515 w 414"/>
                <a:gd name="T15" fmla="*/ 549072139 h 528"/>
                <a:gd name="T16" fmla="*/ 549838515 w 414"/>
                <a:gd name="T17" fmla="*/ 549072139 h 528"/>
                <a:gd name="T18" fmla="*/ 549838515 w 414"/>
                <a:gd name="T19" fmla="*/ 549072139 h 528"/>
                <a:gd name="T20" fmla="*/ 549838515 w 414"/>
                <a:gd name="T21" fmla="*/ 549072139 h 528"/>
                <a:gd name="T22" fmla="*/ 549838515 w 414"/>
                <a:gd name="T23" fmla="*/ 549072139 h 528"/>
                <a:gd name="T24" fmla="*/ 549838515 w 414"/>
                <a:gd name="T25" fmla="*/ 549072139 h 528"/>
                <a:gd name="T26" fmla="*/ 549838515 w 414"/>
                <a:gd name="T27" fmla="*/ 549072139 h 528"/>
                <a:gd name="T28" fmla="*/ 549838515 w 414"/>
                <a:gd name="T29" fmla="*/ 549072139 h 528"/>
                <a:gd name="T30" fmla="*/ 549838515 w 414"/>
                <a:gd name="T31" fmla="*/ 549072139 h 528"/>
                <a:gd name="T32" fmla="*/ 549838515 w 414"/>
                <a:gd name="T33" fmla="*/ 549072139 h 528"/>
                <a:gd name="T34" fmla="*/ 549838515 w 414"/>
                <a:gd name="T35" fmla="*/ 549072139 h 528"/>
                <a:gd name="T36" fmla="*/ 549838515 w 414"/>
                <a:gd name="T37" fmla="*/ 549072139 h 528"/>
                <a:gd name="T38" fmla="*/ 549838515 w 414"/>
                <a:gd name="T39" fmla="*/ 549072139 h 528"/>
                <a:gd name="T40" fmla="*/ 549838515 w 414"/>
                <a:gd name="T41" fmla="*/ 549072139 h 528"/>
                <a:gd name="T42" fmla="*/ 549838515 w 414"/>
                <a:gd name="T43" fmla="*/ 549072139 h 528"/>
                <a:gd name="T44" fmla="*/ 549838515 w 414"/>
                <a:gd name="T45" fmla="*/ 549072139 h 528"/>
                <a:gd name="T46" fmla="*/ 549838515 w 414"/>
                <a:gd name="T47" fmla="*/ 549072139 h 528"/>
                <a:gd name="T48" fmla="*/ 549838515 w 414"/>
                <a:gd name="T49" fmla="*/ 549072139 h 528"/>
                <a:gd name="T50" fmla="*/ 549838515 w 414"/>
                <a:gd name="T51" fmla="*/ 549072139 h 528"/>
                <a:gd name="T52" fmla="*/ 549838515 w 414"/>
                <a:gd name="T53" fmla="*/ 549072139 h 528"/>
                <a:gd name="T54" fmla="*/ 549838515 w 414"/>
                <a:gd name="T55" fmla="*/ 549072139 h 528"/>
                <a:gd name="T56" fmla="*/ 549838515 w 414"/>
                <a:gd name="T57" fmla="*/ 549072139 h 528"/>
                <a:gd name="T58" fmla="*/ 549838515 w 414"/>
                <a:gd name="T59" fmla="*/ 549072139 h 528"/>
                <a:gd name="T60" fmla="*/ 549838515 w 414"/>
                <a:gd name="T61" fmla="*/ 549072139 h 528"/>
                <a:gd name="T62" fmla="*/ 549838515 w 414"/>
                <a:gd name="T63" fmla="*/ 549072139 h 528"/>
                <a:gd name="T64" fmla="*/ 549838515 w 414"/>
                <a:gd name="T65" fmla="*/ 549072139 h 528"/>
                <a:gd name="T66" fmla="*/ 549838515 w 414"/>
                <a:gd name="T67" fmla="*/ 549072139 h 528"/>
                <a:gd name="T68" fmla="*/ 549838515 w 414"/>
                <a:gd name="T69" fmla="*/ 549072139 h 528"/>
                <a:gd name="T70" fmla="*/ 549838515 w 414"/>
                <a:gd name="T71" fmla="*/ 549072139 h 528"/>
                <a:gd name="T72" fmla="*/ 549838515 w 414"/>
                <a:gd name="T73" fmla="*/ 549072139 h 528"/>
                <a:gd name="T74" fmla="*/ 549838515 w 414"/>
                <a:gd name="T75" fmla="*/ 549072139 h 528"/>
                <a:gd name="T76" fmla="*/ 549838515 w 414"/>
                <a:gd name="T77" fmla="*/ 549072139 h 528"/>
                <a:gd name="T78" fmla="*/ 549838515 w 414"/>
                <a:gd name="T79" fmla="*/ 549072139 h 528"/>
                <a:gd name="T80" fmla="*/ 549838515 w 414"/>
                <a:gd name="T81" fmla="*/ 549072139 h 528"/>
                <a:gd name="T82" fmla="*/ 549838515 w 414"/>
                <a:gd name="T83" fmla="*/ 549072139 h 528"/>
                <a:gd name="T84" fmla="*/ 549838515 w 414"/>
                <a:gd name="T85" fmla="*/ 549072139 h 528"/>
                <a:gd name="T86" fmla="*/ 549838515 w 414"/>
                <a:gd name="T87" fmla="*/ 549072139 h 528"/>
                <a:gd name="T88" fmla="*/ 549838515 w 414"/>
                <a:gd name="T89" fmla="*/ 549072139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grpSp>
          <p:nvGrpSpPr>
            <p:cNvPr id="56" name="55 Grupo"/>
            <p:cNvGrpSpPr/>
            <p:nvPr/>
          </p:nvGrpSpPr>
          <p:grpSpPr>
            <a:xfrm>
              <a:off x="72428" y="1477695"/>
              <a:ext cx="2572441" cy="4407462"/>
              <a:chOff x="72428" y="1477695"/>
              <a:chExt cx="2572441" cy="4407462"/>
            </a:xfrm>
            <a:solidFill>
              <a:srgbClr val="FFC000"/>
            </a:solidFill>
          </p:grpSpPr>
          <p:sp>
            <p:nvSpPr>
              <p:cNvPr id="28" name="Mexico"/>
              <p:cNvSpPr>
                <a:spLocks/>
              </p:cNvSpPr>
              <p:nvPr/>
            </p:nvSpPr>
            <p:spPr bwMode="auto">
              <a:xfrm>
                <a:off x="72428" y="1477695"/>
                <a:ext cx="1158450" cy="907778"/>
              </a:xfrm>
              <a:custGeom>
                <a:avLst/>
                <a:gdLst>
                  <a:gd name="T0" fmla="*/ 549570809 w 1860"/>
                  <a:gd name="T1" fmla="*/ 549390220 h 1458"/>
                  <a:gd name="T2" fmla="*/ 549570809 w 1860"/>
                  <a:gd name="T3" fmla="*/ 549390220 h 1458"/>
                  <a:gd name="T4" fmla="*/ 549570809 w 1860"/>
                  <a:gd name="T5" fmla="*/ 549390220 h 1458"/>
                  <a:gd name="T6" fmla="*/ 549570809 w 1860"/>
                  <a:gd name="T7" fmla="*/ 549390220 h 1458"/>
                  <a:gd name="T8" fmla="*/ 549570809 w 1860"/>
                  <a:gd name="T9" fmla="*/ 549390220 h 1458"/>
                  <a:gd name="T10" fmla="*/ 549570809 w 1860"/>
                  <a:gd name="T11" fmla="*/ 549390220 h 1458"/>
                  <a:gd name="T12" fmla="*/ 549570809 w 1860"/>
                  <a:gd name="T13" fmla="*/ 549390220 h 1458"/>
                  <a:gd name="T14" fmla="*/ 549570809 w 1860"/>
                  <a:gd name="T15" fmla="*/ 549390220 h 1458"/>
                  <a:gd name="T16" fmla="*/ 549570809 w 1860"/>
                  <a:gd name="T17" fmla="*/ 549390220 h 1458"/>
                  <a:gd name="T18" fmla="*/ 549570809 w 1860"/>
                  <a:gd name="T19" fmla="*/ 549390220 h 1458"/>
                  <a:gd name="T20" fmla="*/ 549570809 w 1860"/>
                  <a:gd name="T21" fmla="*/ 549390220 h 1458"/>
                  <a:gd name="T22" fmla="*/ 549570809 w 1860"/>
                  <a:gd name="T23" fmla="*/ 549390220 h 1458"/>
                  <a:gd name="T24" fmla="*/ 549570809 w 1860"/>
                  <a:gd name="T25" fmla="*/ 549390220 h 1458"/>
                  <a:gd name="T26" fmla="*/ 549570809 w 1860"/>
                  <a:gd name="T27" fmla="*/ 549390220 h 1458"/>
                  <a:gd name="T28" fmla="*/ 549570809 w 1860"/>
                  <a:gd name="T29" fmla="*/ 549390220 h 1458"/>
                  <a:gd name="T30" fmla="*/ 549570809 w 1860"/>
                  <a:gd name="T31" fmla="*/ 549390220 h 1458"/>
                  <a:gd name="T32" fmla="*/ 549570809 w 1860"/>
                  <a:gd name="T33" fmla="*/ 549390220 h 1458"/>
                  <a:gd name="T34" fmla="*/ 549570809 w 1860"/>
                  <a:gd name="T35" fmla="*/ 549390220 h 1458"/>
                  <a:gd name="T36" fmla="*/ 549570809 w 1860"/>
                  <a:gd name="T37" fmla="*/ 549390220 h 1458"/>
                  <a:gd name="T38" fmla="*/ 549570809 w 1860"/>
                  <a:gd name="T39" fmla="*/ 549390220 h 1458"/>
                  <a:gd name="T40" fmla="*/ 549570809 w 1860"/>
                  <a:gd name="T41" fmla="*/ 549390220 h 1458"/>
                  <a:gd name="T42" fmla="*/ 549570809 w 1860"/>
                  <a:gd name="T43" fmla="*/ 549390220 h 1458"/>
                  <a:gd name="T44" fmla="*/ 549570809 w 1860"/>
                  <a:gd name="T45" fmla="*/ 549390220 h 1458"/>
                  <a:gd name="T46" fmla="*/ 549570809 w 1860"/>
                  <a:gd name="T47" fmla="*/ 549390220 h 1458"/>
                  <a:gd name="T48" fmla="*/ 549570809 w 1860"/>
                  <a:gd name="T49" fmla="*/ 549390220 h 1458"/>
                  <a:gd name="T50" fmla="*/ 549570809 w 1860"/>
                  <a:gd name="T51" fmla="*/ 549390220 h 1458"/>
                  <a:gd name="T52" fmla="*/ 549570809 w 1860"/>
                  <a:gd name="T53" fmla="*/ 549390220 h 1458"/>
                  <a:gd name="T54" fmla="*/ 549570809 w 1860"/>
                  <a:gd name="T55" fmla="*/ 549390220 h 1458"/>
                  <a:gd name="T56" fmla="*/ 0 w 1860"/>
                  <a:gd name="T57" fmla="*/ 549390220 h 1458"/>
                  <a:gd name="T58" fmla="*/ 549570809 w 1860"/>
                  <a:gd name="T59" fmla="*/ 549390220 h 1458"/>
                  <a:gd name="T60" fmla="*/ 549570809 w 1860"/>
                  <a:gd name="T61" fmla="*/ 549390220 h 1458"/>
                  <a:gd name="T62" fmla="*/ 549570809 w 1860"/>
                  <a:gd name="T63" fmla="*/ 549390220 h 1458"/>
                  <a:gd name="T64" fmla="*/ 549570809 w 1860"/>
                  <a:gd name="T65" fmla="*/ 549390220 h 1458"/>
                  <a:gd name="T66" fmla="*/ 549570809 w 1860"/>
                  <a:gd name="T67" fmla="*/ 549390220 h 1458"/>
                  <a:gd name="T68" fmla="*/ 549570809 w 1860"/>
                  <a:gd name="T69" fmla="*/ 549390220 h 1458"/>
                  <a:gd name="T70" fmla="*/ 549570809 w 1860"/>
                  <a:gd name="T71" fmla="*/ 549390220 h 1458"/>
                  <a:gd name="T72" fmla="*/ 549570809 w 1860"/>
                  <a:gd name="T73" fmla="*/ 549390220 h 1458"/>
                  <a:gd name="T74" fmla="*/ 549570809 w 1860"/>
                  <a:gd name="T75" fmla="*/ 549390220 h 1458"/>
                  <a:gd name="T76" fmla="*/ 549570809 w 1860"/>
                  <a:gd name="T77" fmla="*/ 549390220 h 1458"/>
                  <a:gd name="T78" fmla="*/ 549570809 w 1860"/>
                  <a:gd name="T79" fmla="*/ 549390220 h 1458"/>
                  <a:gd name="T80" fmla="*/ 549570809 w 1860"/>
                  <a:gd name="T81" fmla="*/ 549390220 h 1458"/>
                  <a:gd name="T82" fmla="*/ 549570809 w 1860"/>
                  <a:gd name="T83" fmla="*/ 549390220 h 1458"/>
                  <a:gd name="T84" fmla="*/ 549570809 w 1860"/>
                  <a:gd name="T85" fmla="*/ 549390220 h 1458"/>
                  <a:gd name="T86" fmla="*/ 549570809 w 1860"/>
                  <a:gd name="T87" fmla="*/ 549390220 h 1458"/>
                  <a:gd name="T88" fmla="*/ 549570809 w 1860"/>
                  <a:gd name="T89" fmla="*/ 549390220 h 1458"/>
                  <a:gd name="T90" fmla="*/ 549570809 w 1860"/>
                  <a:gd name="T91" fmla="*/ 549390220 h 1458"/>
                  <a:gd name="T92" fmla="*/ 549570809 w 1860"/>
                  <a:gd name="T93" fmla="*/ 549390220 h 1458"/>
                  <a:gd name="T94" fmla="*/ 549570809 w 1860"/>
                  <a:gd name="T95" fmla="*/ 549390220 h 1458"/>
                  <a:gd name="T96" fmla="*/ 549570809 w 1860"/>
                  <a:gd name="T97" fmla="*/ 549390220 h 1458"/>
                  <a:gd name="T98" fmla="*/ 549570809 w 1860"/>
                  <a:gd name="T99" fmla="*/ 549390220 h 1458"/>
                  <a:gd name="T100" fmla="*/ 549570809 w 1860"/>
                  <a:gd name="T101" fmla="*/ 549390220 h 1458"/>
                  <a:gd name="T102" fmla="*/ 549570809 w 1860"/>
                  <a:gd name="T103" fmla="*/ 549390220 h 1458"/>
                  <a:gd name="T104" fmla="*/ 549570809 w 1860"/>
                  <a:gd name="T105" fmla="*/ 549390220 h 1458"/>
                  <a:gd name="T106" fmla="*/ 549570809 w 1860"/>
                  <a:gd name="T107" fmla="*/ 549390220 h 1458"/>
                  <a:gd name="T108" fmla="*/ 549570809 w 1860"/>
                  <a:gd name="T109" fmla="*/ 549390220 h 1458"/>
                  <a:gd name="T110" fmla="*/ 549570809 w 1860"/>
                  <a:gd name="T111" fmla="*/ 549390220 h 1458"/>
                  <a:gd name="T112" fmla="*/ 549570809 w 1860"/>
                  <a:gd name="T113" fmla="*/ 549390220 h 1458"/>
                  <a:gd name="T114" fmla="*/ 549570809 w 1860"/>
                  <a:gd name="T115" fmla="*/ 549390220 h 1458"/>
                  <a:gd name="T116" fmla="*/ 549570809 w 1860"/>
                  <a:gd name="T117" fmla="*/ 549390220 h 1458"/>
                  <a:gd name="T118" fmla="*/ 549570809 w 1860"/>
                  <a:gd name="T119" fmla="*/ 549390220 h 1458"/>
                  <a:gd name="T120" fmla="*/ 549570809 w 1860"/>
                  <a:gd name="T121" fmla="*/ 549390220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rgbClr val="00B050"/>
              </a:solidFill>
              <a:ln w="31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s-CO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Peru"/>
              <p:cNvSpPr>
                <a:spLocks/>
              </p:cNvSpPr>
              <p:nvPr/>
            </p:nvSpPr>
            <p:spPr bwMode="auto">
              <a:xfrm>
                <a:off x="1391504" y="3113152"/>
                <a:ext cx="586526" cy="927247"/>
              </a:xfrm>
              <a:custGeom>
                <a:avLst/>
                <a:gdLst>
                  <a:gd name="T0" fmla="*/ 549409025 w 942"/>
                  <a:gd name="T1" fmla="*/ 549859413 h 1488"/>
                  <a:gd name="T2" fmla="*/ 549409025 w 942"/>
                  <a:gd name="T3" fmla="*/ 549859413 h 1488"/>
                  <a:gd name="T4" fmla="*/ 549409025 w 942"/>
                  <a:gd name="T5" fmla="*/ 549859413 h 1488"/>
                  <a:gd name="T6" fmla="*/ 549409025 w 942"/>
                  <a:gd name="T7" fmla="*/ 549859413 h 1488"/>
                  <a:gd name="T8" fmla="*/ 549409025 w 942"/>
                  <a:gd name="T9" fmla="*/ 549859413 h 1488"/>
                  <a:gd name="T10" fmla="*/ 549409025 w 942"/>
                  <a:gd name="T11" fmla="*/ 549859413 h 1488"/>
                  <a:gd name="T12" fmla="*/ 549409025 w 942"/>
                  <a:gd name="T13" fmla="*/ 549859413 h 1488"/>
                  <a:gd name="T14" fmla="*/ 549409025 w 942"/>
                  <a:gd name="T15" fmla="*/ 549859413 h 1488"/>
                  <a:gd name="T16" fmla="*/ 549409025 w 942"/>
                  <a:gd name="T17" fmla="*/ 549859413 h 1488"/>
                  <a:gd name="T18" fmla="*/ 549409025 w 942"/>
                  <a:gd name="T19" fmla="*/ 549859413 h 1488"/>
                  <a:gd name="T20" fmla="*/ 549409025 w 942"/>
                  <a:gd name="T21" fmla="*/ 549859413 h 1488"/>
                  <a:gd name="T22" fmla="*/ 549409025 w 942"/>
                  <a:gd name="T23" fmla="*/ 549859413 h 1488"/>
                  <a:gd name="T24" fmla="*/ 549409025 w 942"/>
                  <a:gd name="T25" fmla="*/ 549859413 h 1488"/>
                  <a:gd name="T26" fmla="*/ 549409025 w 942"/>
                  <a:gd name="T27" fmla="*/ 549859413 h 1488"/>
                  <a:gd name="T28" fmla="*/ 549409025 w 942"/>
                  <a:gd name="T29" fmla="*/ 549859413 h 1488"/>
                  <a:gd name="T30" fmla="*/ 549409025 w 942"/>
                  <a:gd name="T31" fmla="*/ 549859413 h 1488"/>
                  <a:gd name="T32" fmla="*/ 549409025 w 942"/>
                  <a:gd name="T33" fmla="*/ 549859413 h 1488"/>
                  <a:gd name="T34" fmla="*/ 549409025 w 942"/>
                  <a:gd name="T35" fmla="*/ 549859413 h 1488"/>
                  <a:gd name="T36" fmla="*/ 549409025 w 942"/>
                  <a:gd name="T37" fmla="*/ 549859413 h 1488"/>
                  <a:gd name="T38" fmla="*/ 549409025 w 942"/>
                  <a:gd name="T39" fmla="*/ 549859413 h 1488"/>
                  <a:gd name="T40" fmla="*/ 549409025 w 942"/>
                  <a:gd name="T41" fmla="*/ 549859413 h 1488"/>
                  <a:gd name="T42" fmla="*/ 549409025 w 942"/>
                  <a:gd name="T43" fmla="*/ 549859413 h 1488"/>
                  <a:gd name="T44" fmla="*/ 549409025 w 942"/>
                  <a:gd name="T45" fmla="*/ 549859413 h 1488"/>
                  <a:gd name="T46" fmla="*/ 549409025 w 942"/>
                  <a:gd name="T47" fmla="*/ 549859413 h 1488"/>
                  <a:gd name="T48" fmla="*/ 549409025 w 942"/>
                  <a:gd name="T49" fmla="*/ 549859413 h 1488"/>
                  <a:gd name="T50" fmla="*/ 549409025 w 942"/>
                  <a:gd name="T51" fmla="*/ 549859413 h 1488"/>
                  <a:gd name="T52" fmla="*/ 549409025 w 942"/>
                  <a:gd name="T53" fmla="*/ 549859413 h 1488"/>
                  <a:gd name="T54" fmla="*/ 549409025 w 942"/>
                  <a:gd name="T55" fmla="*/ 549859413 h 1488"/>
                  <a:gd name="T56" fmla="*/ 549409025 w 942"/>
                  <a:gd name="T57" fmla="*/ 549859413 h 1488"/>
                  <a:gd name="T58" fmla="*/ 549409025 w 942"/>
                  <a:gd name="T59" fmla="*/ 549859413 h 1488"/>
                  <a:gd name="T60" fmla="*/ 549409025 w 942"/>
                  <a:gd name="T61" fmla="*/ 549859413 h 1488"/>
                  <a:gd name="T62" fmla="*/ 549409025 w 942"/>
                  <a:gd name="T63" fmla="*/ 0 h 1488"/>
                  <a:gd name="T64" fmla="*/ 549409025 w 942"/>
                  <a:gd name="T65" fmla="*/ 549859413 h 1488"/>
                  <a:gd name="T66" fmla="*/ 549409025 w 942"/>
                  <a:gd name="T67" fmla="*/ 549859413 h 1488"/>
                  <a:gd name="T68" fmla="*/ 549409025 w 942"/>
                  <a:gd name="T69" fmla="*/ 549859413 h 1488"/>
                  <a:gd name="T70" fmla="*/ 549409025 w 942"/>
                  <a:gd name="T71" fmla="*/ 549859413 h 1488"/>
                  <a:gd name="T72" fmla="*/ 549409025 w 942"/>
                  <a:gd name="T73" fmla="*/ 549859413 h 1488"/>
                  <a:gd name="T74" fmla="*/ 549409025 w 942"/>
                  <a:gd name="T75" fmla="*/ 549859413 h 1488"/>
                  <a:gd name="T76" fmla="*/ 549409025 w 942"/>
                  <a:gd name="T77" fmla="*/ 549859413 h 1488"/>
                  <a:gd name="T78" fmla="*/ 549409025 w 942"/>
                  <a:gd name="T79" fmla="*/ 549859413 h 1488"/>
                  <a:gd name="T80" fmla="*/ 549409025 w 942"/>
                  <a:gd name="T81" fmla="*/ 549859413 h 1488"/>
                  <a:gd name="T82" fmla="*/ 549409025 w 942"/>
                  <a:gd name="T83" fmla="*/ 549859413 h 1488"/>
                  <a:gd name="T84" fmla="*/ 0 w 942"/>
                  <a:gd name="T85" fmla="*/ 549859413 h 1488"/>
                  <a:gd name="T86" fmla="*/ 549409025 w 942"/>
                  <a:gd name="T87" fmla="*/ 549859413 h 1488"/>
                  <a:gd name="T88" fmla="*/ 549409025 w 942"/>
                  <a:gd name="T89" fmla="*/ 549859413 h 1488"/>
                  <a:gd name="T90" fmla="*/ 549409025 w 942"/>
                  <a:gd name="T91" fmla="*/ 549859413 h 1488"/>
                  <a:gd name="T92" fmla="*/ 549409025 w 942"/>
                  <a:gd name="T93" fmla="*/ 549859413 h 1488"/>
                  <a:gd name="T94" fmla="*/ 549409025 w 942"/>
                  <a:gd name="T95" fmla="*/ 549859413 h 1488"/>
                  <a:gd name="T96" fmla="*/ 549409025 w 942"/>
                  <a:gd name="T97" fmla="*/ 549859413 h 1488"/>
                  <a:gd name="T98" fmla="*/ 549409025 w 942"/>
                  <a:gd name="T99" fmla="*/ 549859413 h 1488"/>
                  <a:gd name="T100" fmla="*/ 549409025 w 942"/>
                  <a:gd name="T101" fmla="*/ 549859413 h 1488"/>
                  <a:gd name="T102" fmla="*/ 549409025 w 942"/>
                  <a:gd name="T103" fmla="*/ 549859413 h 1488"/>
                  <a:gd name="T104" fmla="*/ 549409025 w 942"/>
                  <a:gd name="T105" fmla="*/ 549859413 h 1488"/>
                  <a:gd name="T106" fmla="*/ 549409025 w 942"/>
                  <a:gd name="T107" fmla="*/ 549859413 h 1488"/>
                  <a:gd name="T108" fmla="*/ 549409025 w 942"/>
                  <a:gd name="T109" fmla="*/ 549859413 h 1488"/>
                  <a:gd name="T110" fmla="*/ 549409025 w 942"/>
                  <a:gd name="T111" fmla="*/ 549859413 h 1488"/>
                  <a:gd name="T112" fmla="*/ 549409025 w 942"/>
                  <a:gd name="T113" fmla="*/ 549859413 h 1488"/>
                  <a:gd name="T114" fmla="*/ 549409025 w 942"/>
                  <a:gd name="T115" fmla="*/ 549859413 h 1488"/>
                  <a:gd name="T116" fmla="*/ 549409025 w 942"/>
                  <a:gd name="T117" fmla="*/ 549859413 h 1488"/>
                  <a:gd name="T118" fmla="*/ 549409025 w 942"/>
                  <a:gd name="T119" fmla="*/ 549859413 h 1488"/>
                  <a:gd name="T120" fmla="*/ 549409025 w 942"/>
                  <a:gd name="T121" fmla="*/ 549859413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s-CO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Colombia"/>
              <p:cNvSpPr>
                <a:spLocks/>
              </p:cNvSpPr>
              <p:nvPr/>
            </p:nvSpPr>
            <p:spPr bwMode="auto">
              <a:xfrm>
                <a:off x="1488853" y="2490120"/>
                <a:ext cx="540285" cy="837199"/>
              </a:xfrm>
              <a:custGeom>
                <a:avLst/>
                <a:gdLst>
                  <a:gd name="T0" fmla="*/ 547978302 w 870"/>
                  <a:gd name="T1" fmla="*/ 549653222 h 1344"/>
                  <a:gd name="T2" fmla="*/ 547978302 w 870"/>
                  <a:gd name="T3" fmla="*/ 549653222 h 1344"/>
                  <a:gd name="T4" fmla="*/ 547978302 w 870"/>
                  <a:gd name="T5" fmla="*/ 549653222 h 1344"/>
                  <a:gd name="T6" fmla="*/ 547978302 w 870"/>
                  <a:gd name="T7" fmla="*/ 549653222 h 1344"/>
                  <a:gd name="T8" fmla="*/ 547978302 w 870"/>
                  <a:gd name="T9" fmla="*/ 549653222 h 1344"/>
                  <a:gd name="T10" fmla="*/ 547978302 w 870"/>
                  <a:gd name="T11" fmla="*/ 549653222 h 1344"/>
                  <a:gd name="T12" fmla="*/ 547978302 w 870"/>
                  <a:gd name="T13" fmla="*/ 549653222 h 1344"/>
                  <a:gd name="T14" fmla="*/ 547978302 w 870"/>
                  <a:gd name="T15" fmla="*/ 549653222 h 1344"/>
                  <a:gd name="T16" fmla="*/ 547978302 w 870"/>
                  <a:gd name="T17" fmla="*/ 549653222 h 1344"/>
                  <a:gd name="T18" fmla="*/ 547978302 w 870"/>
                  <a:gd name="T19" fmla="*/ 549653222 h 1344"/>
                  <a:gd name="T20" fmla="*/ 547978302 w 870"/>
                  <a:gd name="T21" fmla="*/ 549653222 h 1344"/>
                  <a:gd name="T22" fmla="*/ 547978302 w 870"/>
                  <a:gd name="T23" fmla="*/ 549653222 h 1344"/>
                  <a:gd name="T24" fmla="*/ 547978302 w 870"/>
                  <a:gd name="T25" fmla="*/ 549653222 h 1344"/>
                  <a:gd name="T26" fmla="*/ 547978302 w 870"/>
                  <a:gd name="T27" fmla="*/ 549653222 h 1344"/>
                  <a:gd name="T28" fmla="*/ 547978302 w 870"/>
                  <a:gd name="T29" fmla="*/ 549653222 h 1344"/>
                  <a:gd name="T30" fmla="*/ 547978302 w 870"/>
                  <a:gd name="T31" fmla="*/ 549653222 h 1344"/>
                  <a:gd name="T32" fmla="*/ 547978302 w 870"/>
                  <a:gd name="T33" fmla="*/ 549653222 h 1344"/>
                  <a:gd name="T34" fmla="*/ 547978302 w 870"/>
                  <a:gd name="T35" fmla="*/ 549653222 h 1344"/>
                  <a:gd name="T36" fmla="*/ 547978302 w 870"/>
                  <a:gd name="T37" fmla="*/ 549653222 h 1344"/>
                  <a:gd name="T38" fmla="*/ 547978302 w 870"/>
                  <a:gd name="T39" fmla="*/ 549653222 h 1344"/>
                  <a:gd name="T40" fmla="*/ 547978302 w 870"/>
                  <a:gd name="T41" fmla="*/ 549653222 h 1344"/>
                  <a:gd name="T42" fmla="*/ 547978302 w 870"/>
                  <a:gd name="T43" fmla="*/ 549653222 h 1344"/>
                  <a:gd name="T44" fmla="*/ 547978302 w 870"/>
                  <a:gd name="T45" fmla="*/ 549653222 h 1344"/>
                  <a:gd name="T46" fmla="*/ 547978302 w 870"/>
                  <a:gd name="T47" fmla="*/ 549653222 h 1344"/>
                  <a:gd name="T48" fmla="*/ 547978302 w 870"/>
                  <a:gd name="T49" fmla="*/ 549653222 h 1344"/>
                  <a:gd name="T50" fmla="*/ 547978302 w 870"/>
                  <a:gd name="T51" fmla="*/ 549653222 h 1344"/>
                  <a:gd name="T52" fmla="*/ 547978302 w 870"/>
                  <a:gd name="T53" fmla="*/ 549653222 h 1344"/>
                  <a:gd name="T54" fmla="*/ 547978302 w 870"/>
                  <a:gd name="T55" fmla="*/ 549653222 h 1344"/>
                  <a:gd name="T56" fmla="*/ 547978302 w 870"/>
                  <a:gd name="T57" fmla="*/ 549653222 h 1344"/>
                  <a:gd name="T58" fmla="*/ 547978302 w 870"/>
                  <a:gd name="T59" fmla="*/ 549653222 h 1344"/>
                  <a:gd name="T60" fmla="*/ 547978302 w 870"/>
                  <a:gd name="T61" fmla="*/ 549653222 h 1344"/>
                  <a:gd name="T62" fmla="*/ 547978302 w 870"/>
                  <a:gd name="T63" fmla="*/ 549653222 h 1344"/>
                  <a:gd name="T64" fmla="*/ 547978302 w 870"/>
                  <a:gd name="T65" fmla="*/ 549653222 h 1344"/>
                  <a:gd name="T66" fmla="*/ 547978302 w 870"/>
                  <a:gd name="T67" fmla="*/ 549653222 h 1344"/>
                  <a:gd name="T68" fmla="*/ 547978302 w 870"/>
                  <a:gd name="T69" fmla="*/ 549653222 h 1344"/>
                  <a:gd name="T70" fmla="*/ 547978302 w 870"/>
                  <a:gd name="T71" fmla="*/ 549653222 h 1344"/>
                  <a:gd name="T72" fmla="*/ 547978302 w 870"/>
                  <a:gd name="T73" fmla="*/ 0 h 1344"/>
                  <a:gd name="T74" fmla="*/ 547978302 w 870"/>
                  <a:gd name="T75" fmla="*/ 549653222 h 1344"/>
                  <a:gd name="T76" fmla="*/ 547978302 w 870"/>
                  <a:gd name="T77" fmla="*/ 549653222 h 1344"/>
                  <a:gd name="T78" fmla="*/ 547978302 w 870"/>
                  <a:gd name="T79" fmla="*/ 549653222 h 1344"/>
                  <a:gd name="T80" fmla="*/ 547978302 w 870"/>
                  <a:gd name="T81" fmla="*/ 549653222 h 1344"/>
                  <a:gd name="T82" fmla="*/ 547978302 w 870"/>
                  <a:gd name="T83" fmla="*/ 549653222 h 1344"/>
                  <a:gd name="T84" fmla="*/ 547978302 w 870"/>
                  <a:gd name="T85" fmla="*/ 549653222 h 1344"/>
                  <a:gd name="T86" fmla="*/ 547978302 w 870"/>
                  <a:gd name="T87" fmla="*/ 549653222 h 1344"/>
                  <a:gd name="T88" fmla="*/ 547978302 w 870"/>
                  <a:gd name="T89" fmla="*/ 549653222 h 1344"/>
                  <a:gd name="T90" fmla="*/ 547978302 w 870"/>
                  <a:gd name="T91" fmla="*/ 549653222 h 1344"/>
                  <a:gd name="T92" fmla="*/ 547978302 w 870"/>
                  <a:gd name="T93" fmla="*/ 549653222 h 1344"/>
                  <a:gd name="T94" fmla="*/ 547978302 w 870"/>
                  <a:gd name="T95" fmla="*/ 549653222 h 1344"/>
                  <a:gd name="T96" fmla="*/ 547978302 w 870"/>
                  <a:gd name="T97" fmla="*/ 549653222 h 1344"/>
                  <a:gd name="T98" fmla="*/ 547978302 w 870"/>
                  <a:gd name="T99" fmla="*/ 549653222 h 1344"/>
                  <a:gd name="T100" fmla="*/ 547978302 w 870"/>
                  <a:gd name="T101" fmla="*/ 549653222 h 1344"/>
                  <a:gd name="T102" fmla="*/ 547978302 w 870"/>
                  <a:gd name="T103" fmla="*/ 549653222 h 1344"/>
                  <a:gd name="T104" fmla="*/ 547978302 w 870"/>
                  <a:gd name="T105" fmla="*/ 549653222 h 1344"/>
                  <a:gd name="T106" fmla="*/ 547978302 w 870"/>
                  <a:gd name="T107" fmla="*/ 549653222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s-CO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Chile"/>
              <p:cNvSpPr>
                <a:spLocks noEditPoints="1"/>
              </p:cNvSpPr>
              <p:nvPr/>
            </p:nvSpPr>
            <p:spPr bwMode="auto">
              <a:xfrm>
                <a:off x="1924488" y="3999025"/>
                <a:ext cx="720381" cy="1886132"/>
              </a:xfrm>
              <a:custGeom>
                <a:avLst/>
                <a:gdLst>
                  <a:gd name="T0" fmla="*/ 548924646 w 1158"/>
                  <a:gd name="T1" fmla="*/ 549273562 h 3030"/>
                  <a:gd name="T2" fmla="*/ 548924646 w 1158"/>
                  <a:gd name="T3" fmla="*/ 549273562 h 3030"/>
                  <a:gd name="T4" fmla="*/ 548924646 w 1158"/>
                  <a:gd name="T5" fmla="*/ 549273562 h 3030"/>
                  <a:gd name="T6" fmla="*/ 548924646 w 1158"/>
                  <a:gd name="T7" fmla="*/ 549273562 h 3030"/>
                  <a:gd name="T8" fmla="*/ 548924646 w 1158"/>
                  <a:gd name="T9" fmla="*/ 549273562 h 3030"/>
                  <a:gd name="T10" fmla="*/ 548924646 w 1158"/>
                  <a:gd name="T11" fmla="*/ 549273562 h 3030"/>
                  <a:gd name="T12" fmla="*/ 548924646 w 1158"/>
                  <a:gd name="T13" fmla="*/ 549273562 h 3030"/>
                  <a:gd name="T14" fmla="*/ 548924646 w 1158"/>
                  <a:gd name="T15" fmla="*/ 549273562 h 3030"/>
                  <a:gd name="T16" fmla="*/ 548924646 w 1158"/>
                  <a:gd name="T17" fmla="*/ 549273562 h 3030"/>
                  <a:gd name="T18" fmla="*/ 548924646 w 1158"/>
                  <a:gd name="T19" fmla="*/ 549273562 h 3030"/>
                  <a:gd name="T20" fmla="*/ 548924646 w 1158"/>
                  <a:gd name="T21" fmla="*/ 549273562 h 3030"/>
                  <a:gd name="T22" fmla="*/ 548924646 w 1158"/>
                  <a:gd name="T23" fmla="*/ 549273562 h 3030"/>
                  <a:gd name="T24" fmla="*/ 548924646 w 1158"/>
                  <a:gd name="T25" fmla="*/ 549273562 h 3030"/>
                  <a:gd name="T26" fmla="*/ 548924646 w 1158"/>
                  <a:gd name="T27" fmla="*/ 549273562 h 3030"/>
                  <a:gd name="T28" fmla="*/ 548924646 w 1158"/>
                  <a:gd name="T29" fmla="*/ 549273562 h 3030"/>
                  <a:gd name="T30" fmla="*/ 548924646 w 1158"/>
                  <a:gd name="T31" fmla="*/ 549273562 h 3030"/>
                  <a:gd name="T32" fmla="*/ 548924646 w 1158"/>
                  <a:gd name="T33" fmla="*/ 549273562 h 3030"/>
                  <a:gd name="T34" fmla="*/ 548924646 w 1158"/>
                  <a:gd name="T35" fmla="*/ 549273562 h 3030"/>
                  <a:gd name="T36" fmla="*/ 548924646 w 1158"/>
                  <a:gd name="T37" fmla="*/ 549273562 h 3030"/>
                  <a:gd name="T38" fmla="*/ 548924646 w 1158"/>
                  <a:gd name="T39" fmla="*/ 549273562 h 3030"/>
                  <a:gd name="T40" fmla="*/ 548924646 w 1158"/>
                  <a:gd name="T41" fmla="*/ 549273562 h 3030"/>
                  <a:gd name="T42" fmla="*/ 548924646 w 1158"/>
                  <a:gd name="T43" fmla="*/ 549273562 h 3030"/>
                  <a:gd name="T44" fmla="*/ 548924646 w 1158"/>
                  <a:gd name="T45" fmla="*/ 549273562 h 3030"/>
                  <a:gd name="T46" fmla="*/ 548924646 w 1158"/>
                  <a:gd name="T47" fmla="*/ 549273562 h 3030"/>
                  <a:gd name="T48" fmla="*/ 548924646 w 1158"/>
                  <a:gd name="T49" fmla="*/ 549273562 h 3030"/>
                  <a:gd name="T50" fmla="*/ 548924646 w 1158"/>
                  <a:gd name="T51" fmla="*/ 549273562 h 3030"/>
                  <a:gd name="T52" fmla="*/ 548924646 w 1158"/>
                  <a:gd name="T53" fmla="*/ 549273562 h 3030"/>
                  <a:gd name="T54" fmla="*/ 548924646 w 1158"/>
                  <a:gd name="T55" fmla="*/ 549273562 h 3030"/>
                  <a:gd name="T56" fmla="*/ 548924646 w 1158"/>
                  <a:gd name="T57" fmla="*/ 549273562 h 3030"/>
                  <a:gd name="T58" fmla="*/ 548924646 w 1158"/>
                  <a:gd name="T59" fmla="*/ 549273562 h 3030"/>
                  <a:gd name="T60" fmla="*/ 548924646 w 1158"/>
                  <a:gd name="T61" fmla="*/ 549273562 h 3030"/>
                  <a:gd name="T62" fmla="*/ 548924646 w 1158"/>
                  <a:gd name="T63" fmla="*/ 549273562 h 3030"/>
                  <a:gd name="T64" fmla="*/ 548924646 w 1158"/>
                  <a:gd name="T65" fmla="*/ 549273562 h 3030"/>
                  <a:gd name="T66" fmla="*/ 548924646 w 1158"/>
                  <a:gd name="T67" fmla="*/ 549273562 h 3030"/>
                  <a:gd name="T68" fmla="*/ 548924646 w 1158"/>
                  <a:gd name="T69" fmla="*/ 549273562 h 3030"/>
                  <a:gd name="T70" fmla="*/ 548924646 w 1158"/>
                  <a:gd name="T71" fmla="*/ 549273562 h 3030"/>
                  <a:gd name="T72" fmla="*/ 548924646 w 1158"/>
                  <a:gd name="T73" fmla="*/ 549273562 h 3030"/>
                  <a:gd name="T74" fmla="*/ 548924646 w 1158"/>
                  <a:gd name="T75" fmla="*/ 549273562 h 3030"/>
                  <a:gd name="T76" fmla="*/ 548924646 w 1158"/>
                  <a:gd name="T77" fmla="*/ 549273562 h 3030"/>
                  <a:gd name="T78" fmla="*/ 0 w 1158"/>
                  <a:gd name="T79" fmla="*/ 549273562 h 3030"/>
                  <a:gd name="T80" fmla="*/ 548924646 w 1158"/>
                  <a:gd name="T81" fmla="*/ 549273562 h 3030"/>
                  <a:gd name="T82" fmla="*/ 548924646 w 1158"/>
                  <a:gd name="T83" fmla="*/ 549273562 h 3030"/>
                  <a:gd name="T84" fmla="*/ 548924646 w 1158"/>
                  <a:gd name="T85" fmla="*/ 549273562 h 3030"/>
                  <a:gd name="T86" fmla="*/ 548924646 w 1158"/>
                  <a:gd name="T87" fmla="*/ 549273562 h 3030"/>
                  <a:gd name="T88" fmla="*/ 548924646 w 1158"/>
                  <a:gd name="T89" fmla="*/ 549273562 h 3030"/>
                  <a:gd name="T90" fmla="*/ 548924646 w 1158"/>
                  <a:gd name="T91" fmla="*/ 549273562 h 3030"/>
                  <a:gd name="T92" fmla="*/ 548924646 w 1158"/>
                  <a:gd name="T93" fmla="*/ 549273562 h 3030"/>
                  <a:gd name="T94" fmla="*/ 548924646 w 1158"/>
                  <a:gd name="T95" fmla="*/ 549273562 h 3030"/>
                  <a:gd name="T96" fmla="*/ 548924646 w 1158"/>
                  <a:gd name="T97" fmla="*/ 549273562 h 3030"/>
                  <a:gd name="T98" fmla="*/ 548924646 w 1158"/>
                  <a:gd name="T99" fmla="*/ 549273562 h 3030"/>
                  <a:gd name="T100" fmla="*/ 548924646 w 1158"/>
                  <a:gd name="T101" fmla="*/ 549273562 h 3030"/>
                  <a:gd name="T102" fmla="*/ 548924646 w 1158"/>
                  <a:gd name="T103" fmla="*/ 549273562 h 3030"/>
                  <a:gd name="T104" fmla="*/ 548924646 w 1158"/>
                  <a:gd name="T105" fmla="*/ 549273562 h 3030"/>
                  <a:gd name="T106" fmla="*/ 548924646 w 1158"/>
                  <a:gd name="T107" fmla="*/ 549273562 h 3030"/>
                  <a:gd name="T108" fmla="*/ 548924646 w 1158"/>
                  <a:gd name="T109" fmla="*/ 549273562 h 3030"/>
                  <a:gd name="T110" fmla="*/ 548924646 w 1158"/>
                  <a:gd name="T111" fmla="*/ 549273562 h 3030"/>
                  <a:gd name="T112" fmla="*/ 548924646 w 1158"/>
                  <a:gd name="T113" fmla="*/ 549273562 h 3030"/>
                  <a:gd name="T114" fmla="*/ 548924646 w 1158"/>
                  <a:gd name="T115" fmla="*/ 549273562 h 3030"/>
                  <a:gd name="T116" fmla="*/ 548924646 w 1158"/>
                  <a:gd name="T117" fmla="*/ 549273562 h 3030"/>
                  <a:gd name="T118" fmla="*/ 548924646 w 1158"/>
                  <a:gd name="T119" fmla="*/ 549273562 h 3030"/>
                  <a:gd name="T120" fmla="*/ 548924646 w 1158"/>
                  <a:gd name="T121" fmla="*/ 549273562 h 3030"/>
                  <a:gd name="T122" fmla="*/ 548924646 w 1158"/>
                  <a:gd name="T123" fmla="*/ 549273562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solidFill>
                <a:srgbClr val="0070C0"/>
              </a:solidFill>
              <a:ln w="31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s-CO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Brazil"/>
            <p:cNvSpPr>
              <a:spLocks noEditPoints="1"/>
            </p:cNvSpPr>
            <p:nvPr/>
          </p:nvSpPr>
          <p:spPr bwMode="auto">
            <a:xfrm>
              <a:off x="1722490" y="2850310"/>
              <a:ext cx="1732807" cy="1959143"/>
            </a:xfrm>
            <a:custGeom>
              <a:avLst/>
              <a:gdLst>
                <a:gd name="T0" fmla="*/ 549212448 w 2784"/>
                <a:gd name="T1" fmla="*/ 548801076 h 3150"/>
                <a:gd name="T2" fmla="*/ 549212448 w 2784"/>
                <a:gd name="T3" fmla="*/ 548801076 h 3150"/>
                <a:gd name="T4" fmla="*/ 549212448 w 2784"/>
                <a:gd name="T5" fmla="*/ 548801076 h 3150"/>
                <a:gd name="T6" fmla="*/ 549212448 w 2784"/>
                <a:gd name="T7" fmla="*/ 548801076 h 3150"/>
                <a:gd name="T8" fmla="*/ 549212448 w 2784"/>
                <a:gd name="T9" fmla="*/ 548801076 h 3150"/>
                <a:gd name="T10" fmla="*/ 549212448 w 2784"/>
                <a:gd name="T11" fmla="*/ 548801076 h 3150"/>
                <a:gd name="T12" fmla="*/ 549212448 w 2784"/>
                <a:gd name="T13" fmla="*/ 548801076 h 3150"/>
                <a:gd name="T14" fmla="*/ 549212448 w 2784"/>
                <a:gd name="T15" fmla="*/ 548801076 h 3150"/>
                <a:gd name="T16" fmla="*/ 549212448 w 2784"/>
                <a:gd name="T17" fmla="*/ 548801076 h 3150"/>
                <a:gd name="T18" fmla="*/ 549212448 w 2784"/>
                <a:gd name="T19" fmla="*/ 548801076 h 3150"/>
                <a:gd name="T20" fmla="*/ 549212448 w 2784"/>
                <a:gd name="T21" fmla="*/ 548801076 h 3150"/>
                <a:gd name="T22" fmla="*/ 549212448 w 2784"/>
                <a:gd name="T23" fmla="*/ 548801076 h 3150"/>
                <a:gd name="T24" fmla="*/ 549212448 w 2784"/>
                <a:gd name="T25" fmla="*/ 548801076 h 3150"/>
                <a:gd name="T26" fmla="*/ 549212448 w 2784"/>
                <a:gd name="T27" fmla="*/ 548801076 h 3150"/>
                <a:gd name="T28" fmla="*/ 549212448 w 2784"/>
                <a:gd name="T29" fmla="*/ 548801076 h 3150"/>
                <a:gd name="T30" fmla="*/ 549212448 w 2784"/>
                <a:gd name="T31" fmla="*/ 548801076 h 3150"/>
                <a:gd name="T32" fmla="*/ 549212448 w 2784"/>
                <a:gd name="T33" fmla="*/ 548801076 h 3150"/>
                <a:gd name="T34" fmla="*/ 549212448 w 2784"/>
                <a:gd name="T35" fmla="*/ 548801076 h 3150"/>
                <a:gd name="T36" fmla="*/ 549212448 w 2784"/>
                <a:gd name="T37" fmla="*/ 548801076 h 3150"/>
                <a:gd name="T38" fmla="*/ 549212448 w 2784"/>
                <a:gd name="T39" fmla="*/ 548801076 h 3150"/>
                <a:gd name="T40" fmla="*/ 549212448 w 2784"/>
                <a:gd name="T41" fmla="*/ 548801076 h 3150"/>
                <a:gd name="T42" fmla="*/ 549212448 w 2784"/>
                <a:gd name="T43" fmla="*/ 548801076 h 3150"/>
                <a:gd name="T44" fmla="*/ 549212448 w 2784"/>
                <a:gd name="T45" fmla="*/ 548801076 h 3150"/>
                <a:gd name="T46" fmla="*/ 549212448 w 2784"/>
                <a:gd name="T47" fmla="*/ 548801076 h 3150"/>
                <a:gd name="T48" fmla="*/ 549212448 w 2784"/>
                <a:gd name="T49" fmla="*/ 548801076 h 3150"/>
                <a:gd name="T50" fmla="*/ 549212448 w 2784"/>
                <a:gd name="T51" fmla="*/ 548801076 h 3150"/>
                <a:gd name="T52" fmla="*/ 549212448 w 2784"/>
                <a:gd name="T53" fmla="*/ 548801076 h 3150"/>
                <a:gd name="T54" fmla="*/ 549212448 w 2784"/>
                <a:gd name="T55" fmla="*/ 548801076 h 3150"/>
                <a:gd name="T56" fmla="*/ 549212448 w 2784"/>
                <a:gd name="T57" fmla="*/ 548801076 h 3150"/>
                <a:gd name="T58" fmla="*/ 549212448 w 2784"/>
                <a:gd name="T59" fmla="*/ 548801076 h 3150"/>
                <a:gd name="T60" fmla="*/ 549212448 w 2784"/>
                <a:gd name="T61" fmla="*/ 548801076 h 3150"/>
                <a:gd name="T62" fmla="*/ 549212448 w 2784"/>
                <a:gd name="T63" fmla="*/ 548801076 h 3150"/>
                <a:gd name="T64" fmla="*/ 549212448 w 2784"/>
                <a:gd name="T65" fmla="*/ 548801076 h 3150"/>
                <a:gd name="T66" fmla="*/ 549212448 w 2784"/>
                <a:gd name="T67" fmla="*/ 548801076 h 3150"/>
                <a:gd name="T68" fmla="*/ 549212448 w 2784"/>
                <a:gd name="T69" fmla="*/ 548801076 h 3150"/>
                <a:gd name="T70" fmla="*/ 549212448 w 2784"/>
                <a:gd name="T71" fmla="*/ 548801076 h 3150"/>
                <a:gd name="T72" fmla="*/ 549212448 w 2784"/>
                <a:gd name="T73" fmla="*/ 548801076 h 3150"/>
                <a:gd name="T74" fmla="*/ 549212448 w 2784"/>
                <a:gd name="T75" fmla="*/ 548801076 h 3150"/>
                <a:gd name="T76" fmla="*/ 549212448 w 2784"/>
                <a:gd name="T77" fmla="*/ 548801076 h 3150"/>
                <a:gd name="T78" fmla="*/ 549212448 w 2784"/>
                <a:gd name="T79" fmla="*/ 548801076 h 3150"/>
                <a:gd name="T80" fmla="*/ 549212448 w 2784"/>
                <a:gd name="T81" fmla="*/ 548801076 h 3150"/>
                <a:gd name="T82" fmla="*/ 549212448 w 2784"/>
                <a:gd name="T83" fmla="*/ 548801076 h 3150"/>
                <a:gd name="T84" fmla="*/ 549212448 w 2784"/>
                <a:gd name="T85" fmla="*/ 548801076 h 3150"/>
                <a:gd name="T86" fmla="*/ 549212448 w 2784"/>
                <a:gd name="T87" fmla="*/ 548801076 h 3150"/>
                <a:gd name="T88" fmla="*/ 549212448 w 2784"/>
                <a:gd name="T89" fmla="*/ 548801076 h 3150"/>
                <a:gd name="T90" fmla="*/ 549212448 w 2784"/>
                <a:gd name="T91" fmla="*/ 548801076 h 3150"/>
                <a:gd name="T92" fmla="*/ 549212448 w 2784"/>
                <a:gd name="T93" fmla="*/ 548801076 h 3150"/>
                <a:gd name="T94" fmla="*/ 549212448 w 2784"/>
                <a:gd name="T95" fmla="*/ 548801076 h 3150"/>
                <a:gd name="T96" fmla="*/ 549212448 w 2784"/>
                <a:gd name="T97" fmla="*/ 548801076 h 3150"/>
                <a:gd name="T98" fmla="*/ 549212448 w 2784"/>
                <a:gd name="T99" fmla="*/ 548801076 h 3150"/>
                <a:gd name="T100" fmla="*/ 549212448 w 2784"/>
                <a:gd name="T101" fmla="*/ 548801076 h 3150"/>
                <a:gd name="T102" fmla="*/ 549212448 w 2784"/>
                <a:gd name="T103" fmla="*/ 548801076 h 3150"/>
                <a:gd name="T104" fmla="*/ 549212448 w 2784"/>
                <a:gd name="T105" fmla="*/ 548801076 h 3150"/>
                <a:gd name="T106" fmla="*/ 549212448 w 2784"/>
                <a:gd name="T107" fmla="*/ 548801076 h 3150"/>
                <a:gd name="T108" fmla="*/ 549212448 w 2784"/>
                <a:gd name="T109" fmla="*/ 548801076 h 3150"/>
                <a:gd name="T110" fmla="*/ 549212448 w 2784"/>
                <a:gd name="T111" fmla="*/ 548801076 h 3150"/>
                <a:gd name="T112" fmla="*/ 549212448 w 2784"/>
                <a:gd name="T113" fmla="*/ 548801076 h 3150"/>
                <a:gd name="T114" fmla="*/ 549212448 w 2784"/>
                <a:gd name="T115" fmla="*/ 548801076 h 3150"/>
                <a:gd name="T116" fmla="*/ 549212448 w 2784"/>
                <a:gd name="T117" fmla="*/ 548801076 h 3150"/>
                <a:gd name="T118" fmla="*/ 549212448 w 2784"/>
                <a:gd name="T119" fmla="*/ 548801076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52" name="Bolivia"/>
            <p:cNvSpPr>
              <a:spLocks/>
            </p:cNvSpPr>
            <p:nvPr/>
          </p:nvSpPr>
          <p:spPr bwMode="auto">
            <a:xfrm>
              <a:off x="1929356" y="3602329"/>
              <a:ext cx="554888" cy="659538"/>
            </a:xfrm>
            <a:custGeom>
              <a:avLst/>
              <a:gdLst>
                <a:gd name="T0" fmla="*/ 547680113 w 894"/>
                <a:gd name="T1" fmla="*/ 551105739 h 1056"/>
                <a:gd name="T2" fmla="*/ 547680113 w 894"/>
                <a:gd name="T3" fmla="*/ 551105739 h 1056"/>
                <a:gd name="T4" fmla="*/ 547680113 w 894"/>
                <a:gd name="T5" fmla="*/ 551105739 h 1056"/>
                <a:gd name="T6" fmla="*/ 547680113 w 894"/>
                <a:gd name="T7" fmla="*/ 551105739 h 1056"/>
                <a:gd name="T8" fmla="*/ 547680113 w 894"/>
                <a:gd name="T9" fmla="*/ 551105739 h 1056"/>
                <a:gd name="T10" fmla="*/ 547680113 w 894"/>
                <a:gd name="T11" fmla="*/ 551105739 h 1056"/>
                <a:gd name="T12" fmla="*/ 547680113 w 894"/>
                <a:gd name="T13" fmla="*/ 551105739 h 1056"/>
                <a:gd name="T14" fmla="*/ 547680113 w 894"/>
                <a:gd name="T15" fmla="*/ 551105739 h 1056"/>
                <a:gd name="T16" fmla="*/ 547680113 w 894"/>
                <a:gd name="T17" fmla="*/ 551105739 h 1056"/>
                <a:gd name="T18" fmla="*/ 547680113 w 894"/>
                <a:gd name="T19" fmla="*/ 551105739 h 1056"/>
                <a:gd name="T20" fmla="*/ 547680113 w 894"/>
                <a:gd name="T21" fmla="*/ 551105739 h 1056"/>
                <a:gd name="T22" fmla="*/ 547680113 w 894"/>
                <a:gd name="T23" fmla="*/ 551105739 h 1056"/>
                <a:gd name="T24" fmla="*/ 547680113 w 894"/>
                <a:gd name="T25" fmla="*/ 551105739 h 1056"/>
                <a:gd name="T26" fmla="*/ 547680113 w 894"/>
                <a:gd name="T27" fmla="*/ 551105739 h 1056"/>
                <a:gd name="T28" fmla="*/ 547680113 w 894"/>
                <a:gd name="T29" fmla="*/ 551105739 h 1056"/>
                <a:gd name="T30" fmla="*/ 547680113 w 894"/>
                <a:gd name="T31" fmla="*/ 551105739 h 1056"/>
                <a:gd name="T32" fmla="*/ 547680113 w 894"/>
                <a:gd name="T33" fmla="*/ 551105739 h 1056"/>
                <a:gd name="T34" fmla="*/ 547680113 w 894"/>
                <a:gd name="T35" fmla="*/ 551105739 h 1056"/>
                <a:gd name="T36" fmla="*/ 547680113 w 894"/>
                <a:gd name="T37" fmla="*/ 551105739 h 1056"/>
                <a:gd name="T38" fmla="*/ 547680113 w 894"/>
                <a:gd name="T39" fmla="*/ 551105739 h 1056"/>
                <a:gd name="T40" fmla="*/ 547680113 w 894"/>
                <a:gd name="T41" fmla="*/ 551105739 h 1056"/>
                <a:gd name="T42" fmla="*/ 547680113 w 894"/>
                <a:gd name="T43" fmla="*/ 551105739 h 1056"/>
                <a:gd name="T44" fmla="*/ 547680113 w 894"/>
                <a:gd name="T45" fmla="*/ 551105739 h 1056"/>
                <a:gd name="T46" fmla="*/ 547680113 w 894"/>
                <a:gd name="T47" fmla="*/ 551105739 h 1056"/>
                <a:gd name="T48" fmla="*/ 0 w 894"/>
                <a:gd name="T49" fmla="*/ 551105739 h 1056"/>
                <a:gd name="T50" fmla="*/ 547680113 w 894"/>
                <a:gd name="T51" fmla="*/ 551105739 h 1056"/>
                <a:gd name="T52" fmla="*/ 547680113 w 894"/>
                <a:gd name="T53" fmla="*/ 551105739 h 1056"/>
                <a:gd name="T54" fmla="*/ 547680113 w 894"/>
                <a:gd name="T55" fmla="*/ 551105739 h 1056"/>
                <a:gd name="T56" fmla="*/ 547680113 w 894"/>
                <a:gd name="T57" fmla="*/ 551105739 h 1056"/>
                <a:gd name="T58" fmla="*/ 547680113 w 894"/>
                <a:gd name="T59" fmla="*/ 551105739 h 1056"/>
                <a:gd name="T60" fmla="*/ 547680113 w 894"/>
                <a:gd name="T61" fmla="*/ 551105739 h 1056"/>
                <a:gd name="T62" fmla="*/ 547680113 w 894"/>
                <a:gd name="T63" fmla="*/ 551105739 h 1056"/>
                <a:gd name="T64" fmla="*/ 547680113 w 894"/>
                <a:gd name="T65" fmla="*/ 551105739 h 1056"/>
                <a:gd name="T66" fmla="*/ 547680113 w 894"/>
                <a:gd name="T67" fmla="*/ 551105739 h 1056"/>
                <a:gd name="T68" fmla="*/ 547680113 w 894"/>
                <a:gd name="T69" fmla="*/ 551105739 h 1056"/>
                <a:gd name="T70" fmla="*/ 547680113 w 894"/>
                <a:gd name="T71" fmla="*/ 551105739 h 1056"/>
                <a:gd name="T72" fmla="*/ 547680113 w 894"/>
                <a:gd name="T73" fmla="*/ 551105739 h 1056"/>
                <a:gd name="T74" fmla="*/ 547680113 w 894"/>
                <a:gd name="T75" fmla="*/ 551105739 h 1056"/>
                <a:gd name="T76" fmla="*/ 547680113 w 894"/>
                <a:gd name="T77" fmla="*/ 551105739 h 1056"/>
                <a:gd name="T78" fmla="*/ 547680113 w 894"/>
                <a:gd name="T79" fmla="*/ 551105739 h 1056"/>
                <a:gd name="T80" fmla="*/ 547680113 w 894"/>
                <a:gd name="T81" fmla="*/ 551105739 h 1056"/>
                <a:gd name="T82" fmla="*/ 547680113 w 894"/>
                <a:gd name="T83" fmla="*/ 551105739 h 1056"/>
                <a:gd name="T84" fmla="*/ 547680113 w 894"/>
                <a:gd name="T85" fmla="*/ 551105739 h 1056"/>
                <a:gd name="T86" fmla="*/ 547680113 w 894"/>
                <a:gd name="T87" fmla="*/ 551105739 h 1056"/>
                <a:gd name="T88" fmla="*/ 547680113 w 894"/>
                <a:gd name="T89" fmla="*/ 551105739 h 1056"/>
                <a:gd name="T90" fmla="*/ 547680113 w 894"/>
                <a:gd name="T91" fmla="*/ 551105739 h 1056"/>
                <a:gd name="T92" fmla="*/ 547680113 w 894"/>
                <a:gd name="T93" fmla="*/ 551105739 h 1056"/>
                <a:gd name="T94" fmla="*/ 547680113 w 894"/>
                <a:gd name="T95" fmla="*/ 551105739 h 1056"/>
                <a:gd name="T96" fmla="*/ 547680113 w 894"/>
                <a:gd name="T97" fmla="*/ 551105739 h 1056"/>
                <a:gd name="T98" fmla="*/ 547680113 w 894"/>
                <a:gd name="T99" fmla="*/ 551105739 h 1056"/>
                <a:gd name="T100" fmla="*/ 547680113 w 894"/>
                <a:gd name="T101" fmla="*/ 551105739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53" name="Argentina"/>
            <p:cNvSpPr>
              <a:spLocks noEditPoints="1"/>
            </p:cNvSpPr>
            <p:nvPr/>
          </p:nvSpPr>
          <p:spPr bwMode="auto">
            <a:xfrm>
              <a:off x="2019403" y="4213193"/>
              <a:ext cx="679007" cy="1518640"/>
            </a:xfrm>
            <a:custGeom>
              <a:avLst/>
              <a:gdLst>
                <a:gd name="T0" fmla="*/ 548669897 w 1092"/>
                <a:gd name="T1" fmla="*/ 548742400 h 2442"/>
                <a:gd name="T2" fmla="*/ 548669897 w 1092"/>
                <a:gd name="T3" fmla="*/ 548742400 h 2442"/>
                <a:gd name="T4" fmla="*/ 548669897 w 1092"/>
                <a:gd name="T5" fmla="*/ 548742400 h 2442"/>
                <a:gd name="T6" fmla="*/ 548669897 w 1092"/>
                <a:gd name="T7" fmla="*/ 548742400 h 2442"/>
                <a:gd name="T8" fmla="*/ 548669897 w 1092"/>
                <a:gd name="T9" fmla="*/ 548742400 h 2442"/>
                <a:gd name="T10" fmla="*/ 548669897 w 1092"/>
                <a:gd name="T11" fmla="*/ 548742400 h 2442"/>
                <a:gd name="T12" fmla="*/ 548669897 w 1092"/>
                <a:gd name="T13" fmla="*/ 548742400 h 2442"/>
                <a:gd name="T14" fmla="*/ 548669897 w 1092"/>
                <a:gd name="T15" fmla="*/ 548742400 h 2442"/>
                <a:gd name="T16" fmla="*/ 548669897 w 1092"/>
                <a:gd name="T17" fmla="*/ 548742400 h 2442"/>
                <a:gd name="T18" fmla="*/ 548669897 w 1092"/>
                <a:gd name="T19" fmla="*/ 548742400 h 2442"/>
                <a:gd name="T20" fmla="*/ 548669897 w 1092"/>
                <a:gd name="T21" fmla="*/ 0 h 2442"/>
                <a:gd name="T22" fmla="*/ 548669897 w 1092"/>
                <a:gd name="T23" fmla="*/ 548742400 h 2442"/>
                <a:gd name="T24" fmla="*/ 548669897 w 1092"/>
                <a:gd name="T25" fmla="*/ 548742400 h 2442"/>
                <a:gd name="T26" fmla="*/ 548669897 w 1092"/>
                <a:gd name="T27" fmla="*/ 548742400 h 2442"/>
                <a:gd name="T28" fmla="*/ 548669897 w 1092"/>
                <a:gd name="T29" fmla="*/ 548742400 h 2442"/>
                <a:gd name="T30" fmla="*/ 548669897 w 1092"/>
                <a:gd name="T31" fmla="*/ 548742400 h 2442"/>
                <a:gd name="T32" fmla="*/ 548669897 w 1092"/>
                <a:gd name="T33" fmla="*/ 548742400 h 2442"/>
                <a:gd name="T34" fmla="*/ 548669897 w 1092"/>
                <a:gd name="T35" fmla="*/ 548742400 h 2442"/>
                <a:gd name="T36" fmla="*/ 548669897 w 1092"/>
                <a:gd name="T37" fmla="*/ 548742400 h 2442"/>
                <a:gd name="T38" fmla="*/ 548669897 w 1092"/>
                <a:gd name="T39" fmla="*/ 548742400 h 2442"/>
                <a:gd name="T40" fmla="*/ 548669897 w 1092"/>
                <a:gd name="T41" fmla="*/ 548742400 h 2442"/>
                <a:gd name="T42" fmla="*/ 548669897 w 1092"/>
                <a:gd name="T43" fmla="*/ 548742400 h 2442"/>
                <a:gd name="T44" fmla="*/ 548669897 w 1092"/>
                <a:gd name="T45" fmla="*/ 548742400 h 2442"/>
                <a:gd name="T46" fmla="*/ 548669897 w 1092"/>
                <a:gd name="T47" fmla="*/ 548742400 h 2442"/>
                <a:gd name="T48" fmla="*/ 548669897 w 1092"/>
                <a:gd name="T49" fmla="*/ 548742400 h 2442"/>
                <a:gd name="T50" fmla="*/ 548669897 w 1092"/>
                <a:gd name="T51" fmla="*/ 548742400 h 2442"/>
                <a:gd name="T52" fmla="*/ 548669897 w 1092"/>
                <a:gd name="T53" fmla="*/ 548742400 h 2442"/>
                <a:gd name="T54" fmla="*/ 548669897 w 1092"/>
                <a:gd name="T55" fmla="*/ 548742400 h 2442"/>
                <a:gd name="T56" fmla="*/ 548669897 w 1092"/>
                <a:gd name="T57" fmla="*/ 548742400 h 2442"/>
                <a:gd name="T58" fmla="*/ 548669897 w 1092"/>
                <a:gd name="T59" fmla="*/ 548742400 h 2442"/>
                <a:gd name="T60" fmla="*/ 548669897 w 1092"/>
                <a:gd name="T61" fmla="*/ 548742400 h 2442"/>
                <a:gd name="T62" fmla="*/ 548669897 w 1092"/>
                <a:gd name="T63" fmla="*/ 548742400 h 2442"/>
                <a:gd name="T64" fmla="*/ 548669897 w 1092"/>
                <a:gd name="T65" fmla="*/ 548742400 h 2442"/>
                <a:gd name="T66" fmla="*/ 548669897 w 1092"/>
                <a:gd name="T67" fmla="*/ 548742400 h 2442"/>
                <a:gd name="T68" fmla="*/ 548669897 w 1092"/>
                <a:gd name="T69" fmla="*/ 548742400 h 2442"/>
                <a:gd name="T70" fmla="*/ 548669897 w 1092"/>
                <a:gd name="T71" fmla="*/ 548742400 h 2442"/>
                <a:gd name="T72" fmla="*/ 548669897 w 1092"/>
                <a:gd name="T73" fmla="*/ 548742400 h 2442"/>
                <a:gd name="T74" fmla="*/ 548669897 w 1092"/>
                <a:gd name="T75" fmla="*/ 548742400 h 2442"/>
                <a:gd name="T76" fmla="*/ 548669897 w 1092"/>
                <a:gd name="T77" fmla="*/ 548742400 h 2442"/>
                <a:gd name="T78" fmla="*/ 548669897 w 1092"/>
                <a:gd name="T79" fmla="*/ 548742400 h 2442"/>
                <a:gd name="T80" fmla="*/ 548669897 w 1092"/>
                <a:gd name="T81" fmla="*/ 548742400 h 2442"/>
                <a:gd name="T82" fmla="*/ 548669897 w 1092"/>
                <a:gd name="T83" fmla="*/ 548742400 h 2442"/>
                <a:gd name="T84" fmla="*/ 548669897 w 1092"/>
                <a:gd name="T85" fmla="*/ 548742400 h 2442"/>
                <a:gd name="T86" fmla="*/ 548669897 w 1092"/>
                <a:gd name="T87" fmla="*/ 548742400 h 2442"/>
                <a:gd name="T88" fmla="*/ 548669897 w 1092"/>
                <a:gd name="T89" fmla="*/ 548742400 h 2442"/>
                <a:gd name="T90" fmla="*/ 548669897 w 1092"/>
                <a:gd name="T91" fmla="*/ 548742400 h 2442"/>
                <a:gd name="T92" fmla="*/ 548669897 w 1092"/>
                <a:gd name="T93" fmla="*/ 548742400 h 2442"/>
                <a:gd name="T94" fmla="*/ 548669897 w 1092"/>
                <a:gd name="T95" fmla="*/ 548742400 h 2442"/>
                <a:gd name="T96" fmla="*/ 548669897 w 1092"/>
                <a:gd name="T97" fmla="*/ 548742400 h 2442"/>
                <a:gd name="T98" fmla="*/ 548669897 w 1092"/>
                <a:gd name="T99" fmla="*/ 548742400 h 2442"/>
                <a:gd name="T100" fmla="*/ 548669897 w 1092"/>
                <a:gd name="T101" fmla="*/ 548742400 h 2442"/>
                <a:gd name="T102" fmla="*/ 548669897 w 1092"/>
                <a:gd name="T103" fmla="*/ 548742400 h 2442"/>
                <a:gd name="T104" fmla="*/ 548669897 w 1092"/>
                <a:gd name="T105" fmla="*/ 548742400 h 2442"/>
                <a:gd name="T106" fmla="*/ 548669897 w 1092"/>
                <a:gd name="T107" fmla="*/ 548742400 h 2442"/>
                <a:gd name="T108" fmla="*/ 548669897 w 1092"/>
                <a:gd name="T109" fmla="*/ 548742400 h 2442"/>
                <a:gd name="T110" fmla="*/ 548669897 w 1092"/>
                <a:gd name="T111" fmla="*/ 548742400 h 2442"/>
                <a:gd name="T112" fmla="*/ 548669897 w 1092"/>
                <a:gd name="T113" fmla="*/ 548742400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s-CO">
                <a:solidFill>
                  <a:prstClr val="black"/>
                </a:solidFill>
              </a:endParaRPr>
            </a:p>
          </p:txBody>
        </p:sp>
        <p:pic>
          <p:nvPicPr>
            <p:cNvPr id="57" name="Picture 23" descr="Kolumbi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719" y="1764283"/>
              <a:ext cx="1144587" cy="12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7" descr="Chil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030" y="3829881"/>
              <a:ext cx="1144587" cy="12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9" descr="Per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778" y="2747875"/>
              <a:ext cx="1144587" cy="12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Mexik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27" y="887213"/>
              <a:ext cx="1144587" cy="12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1 Título"/>
          <p:cNvSpPr txBox="1">
            <a:spLocks/>
          </p:cNvSpPr>
          <p:nvPr/>
        </p:nvSpPr>
        <p:spPr bwMode="auto">
          <a:xfrm>
            <a:off x="3635896" y="1621228"/>
            <a:ext cx="547260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s-PE" sz="1400" b="1" kern="0" dirty="0" smtClean="0">
                <a:solidFill>
                  <a:prstClr val="black"/>
                </a:solidFill>
              </a:rPr>
              <a:t>Cifras macroeconómicas</a:t>
            </a:r>
          </a:p>
        </p:txBody>
      </p:sp>
    </p:spTree>
    <p:extLst>
      <p:ext uri="{BB962C8B-B14F-4D97-AF65-F5344CB8AC3E}">
        <p14:creationId xmlns:p14="http://schemas.microsoft.com/office/powerpoint/2010/main" val="2946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Entre las principales economías, la Alianza del Pacífico es la tercera con mayor crecimiento y la séptima región exportadora del mundo</a:t>
            </a:r>
            <a:endParaRPr lang="es-CO" dirty="0"/>
          </a:p>
        </p:txBody>
      </p:sp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384175" y="6608763"/>
            <a:ext cx="1717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es-MX" altLang="es-PE" sz="1000" dirty="0">
                <a:solidFill>
                  <a:prstClr val="black"/>
                </a:solidFill>
              </a:rPr>
              <a:t>Fuente: * Estimado WEO-FMI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304279" y="1628800"/>
            <a:ext cx="3595141" cy="3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Crecimiento del PIB 2014*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(variación porcentual)</a:t>
            </a:r>
            <a:endParaRPr lang="es-CO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5364088" y="1628800"/>
            <a:ext cx="3595141" cy="3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Exportaciones de bienes 2014 (US$ miles de millones)</a:t>
            </a:r>
            <a:endParaRPr lang="es-CO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1263049285"/>
              </p:ext>
            </p:extLst>
          </p:nvPr>
        </p:nvGraphicFramePr>
        <p:xfrm>
          <a:off x="0" y="1783978"/>
          <a:ext cx="4572000" cy="402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3944494061"/>
              </p:ext>
            </p:extLst>
          </p:nvPr>
        </p:nvGraphicFramePr>
        <p:xfrm>
          <a:off x="4647018" y="2132856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23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258867"/>
              </p:ext>
            </p:extLst>
          </p:nvPr>
        </p:nvGraphicFramePr>
        <p:xfrm>
          <a:off x="382562" y="1556792"/>
          <a:ext cx="82296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737"/>
            <a:ext cx="9324528" cy="908720"/>
          </a:xfrm>
        </p:spPr>
        <p:txBody>
          <a:bodyPr/>
          <a:lstStyle/>
          <a:p>
            <a:r>
              <a:rPr lang="es-CO" sz="1800" dirty="0" smtClean="0"/>
              <a:t>Las exportaciones de la Alianza del Pacífico han crecido de manera continua a una tasa de 5% por año</a:t>
            </a:r>
            <a:r>
              <a:rPr lang="es-CO" sz="1800" dirty="0"/>
              <a:t> en </a:t>
            </a:r>
            <a:r>
              <a:rPr lang="es-CO" sz="1800" dirty="0" smtClean="0"/>
              <a:t>promedio, impulsadas por las exportaciones de productos no minero-energéticos </a:t>
            </a:r>
            <a:endParaRPr lang="es-CO" sz="1800" dirty="0"/>
          </a:p>
        </p:txBody>
      </p:sp>
      <p:sp>
        <p:nvSpPr>
          <p:cNvPr id="6" name="3 Marcador de texto"/>
          <p:cNvSpPr txBox="1">
            <a:spLocks/>
          </p:cNvSpPr>
          <p:nvPr/>
        </p:nvSpPr>
        <p:spPr bwMode="auto">
          <a:xfrm>
            <a:off x="108024" y="6525344"/>
            <a:ext cx="835240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s-CO" sz="1100" dirty="0" smtClean="0">
                <a:solidFill>
                  <a:prstClr val="black"/>
                </a:solidFill>
              </a:rPr>
              <a:t>Fuente: WITS. Cálculos y Clasificación ProColombia (2015).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971600" y="1065457"/>
            <a:ext cx="6984776" cy="3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Exportaciones totales de la Alianza del Pacífico 2010-2014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US$ miles de millones</a:t>
            </a:r>
            <a:endParaRPr lang="es-CO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1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1898"/>
              </p:ext>
            </p:extLst>
          </p:nvPr>
        </p:nvGraphicFramePr>
        <p:xfrm>
          <a:off x="395536" y="1556792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9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692696"/>
          </a:xfrm>
        </p:spPr>
        <p:txBody>
          <a:bodyPr/>
          <a:lstStyle/>
          <a:p>
            <a:pPr algn="just"/>
            <a:r>
              <a:rPr lang="es-CO" dirty="0" smtClean="0"/>
              <a:t>México es el país que ha presentado el mejor desempeño exportador en los últimos 4 años</a:t>
            </a:r>
            <a:endParaRPr lang="es-CO" dirty="0"/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060357"/>
              </p:ext>
            </p:extLst>
          </p:nvPr>
        </p:nvGraphicFramePr>
        <p:xfrm>
          <a:off x="0" y="1435100"/>
          <a:ext cx="9144000" cy="206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2699792" y="1124744"/>
            <a:ext cx="3595141" cy="3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Evolución de las exportaciones totales 2010-2014 US$ miles de millones</a:t>
            </a:r>
            <a:endParaRPr lang="es-CO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474825"/>
              </p:ext>
            </p:extLst>
          </p:nvPr>
        </p:nvGraphicFramePr>
        <p:xfrm>
          <a:off x="0" y="4149080"/>
          <a:ext cx="914400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2555776" y="3789372"/>
            <a:ext cx="3811165" cy="3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Variación de las exportaciones totales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es-CO" sz="1400" b="1" kern="0" dirty="0" smtClean="0">
                <a:solidFill>
                  <a:prstClr val="black"/>
                </a:solidFill>
              </a:rPr>
              <a:t>2011-2014 (Porcentaje)</a:t>
            </a:r>
            <a:endParaRPr lang="es-CO" sz="1400" b="1" kern="0" dirty="0">
              <a:solidFill>
                <a:prstClr val="black"/>
              </a:solidFill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84175" y="6608763"/>
            <a:ext cx="157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es-MX" altLang="es-PE" sz="1000" dirty="0">
                <a:solidFill>
                  <a:prstClr val="black"/>
                </a:solidFill>
              </a:rPr>
              <a:t>Fuente: </a:t>
            </a:r>
            <a:r>
              <a:rPr lang="es-MX" altLang="es-PE" sz="1000" dirty="0" err="1" smtClean="0">
                <a:solidFill>
                  <a:prstClr val="black"/>
                </a:solidFill>
              </a:rPr>
              <a:t>TradeMap</a:t>
            </a:r>
            <a:r>
              <a:rPr lang="es-MX" altLang="es-PE" sz="1000" dirty="0" smtClean="0">
                <a:solidFill>
                  <a:prstClr val="black"/>
                </a:solidFill>
              </a:rPr>
              <a:t> (2015). </a:t>
            </a:r>
            <a:endParaRPr lang="es-MX" altLang="es-P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903" y="109399"/>
            <a:ext cx="8608296" cy="1142628"/>
          </a:xfrm>
        </p:spPr>
        <p:txBody>
          <a:bodyPr/>
          <a:lstStyle/>
          <a:p>
            <a:r>
              <a:rPr lang="es-CO" sz="2200" dirty="0" smtClean="0"/>
              <a:t>Las exportaciones realizadas por las </a:t>
            </a:r>
            <a:r>
              <a:rPr lang="es-CO" sz="2200" dirty="0" err="1" smtClean="0"/>
              <a:t>Mipymex</a:t>
            </a:r>
            <a:r>
              <a:rPr lang="es-CO" sz="2200" dirty="0" smtClean="0"/>
              <a:t> en productos de valor agregado han contribuido a mitigar la caída de las exportaciones a los países de la AP</a:t>
            </a:r>
            <a:endParaRPr lang="es-CO" sz="2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851" y="1252028"/>
            <a:ext cx="863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evidencia un crecimiento importante en las exportaciones agroindustriales, de papel y cartón, pecuarias, del sector farmacéutico y de vehículos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31640" y="2071490"/>
            <a:ext cx="635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Exportaciones de Colombia a los países de la Alianza del Pacífico </a:t>
            </a:r>
          </a:p>
          <a:p>
            <a:pPr algn="ctr"/>
            <a:r>
              <a:rPr lang="es-CO" b="1" dirty="0" smtClean="0"/>
              <a:t> (Millones US$)</a:t>
            </a:r>
            <a:endParaRPr lang="es-CO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88"/>
              </p:ext>
            </p:extLst>
          </p:nvPr>
        </p:nvGraphicFramePr>
        <p:xfrm>
          <a:off x="323851" y="2820438"/>
          <a:ext cx="8553449" cy="3050382"/>
        </p:xfrm>
        <a:graphic>
          <a:graphicData uri="http://schemas.openxmlformats.org/drawingml/2006/table">
            <a:tbl>
              <a:tblPr firstRow="1" firstCol="1" bandRow="1"/>
              <a:tblGrid>
                <a:gridCol w="2345132"/>
                <a:gridCol w="2627804"/>
                <a:gridCol w="670037"/>
                <a:gridCol w="617691"/>
                <a:gridCol w="617691"/>
                <a:gridCol w="837547"/>
                <a:gridCol w="837547"/>
              </a:tblGrid>
              <a:tr h="770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PYMEX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compuesto 2010-214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2109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546,4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501,0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532,6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</a:tr>
              <a:tr h="3210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615,0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689,6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678,5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78"/>
                    </a:solidFill>
                  </a:tcPr>
                </a:tc>
              </a:tr>
              <a:tr h="3210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350,6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804,3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659,4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-18,0%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109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Mipimex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123,2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122,7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120,1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73"/>
                    </a:solidFill>
                  </a:tcPr>
                </a:tc>
              </a:tr>
              <a:tr h="3210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104,5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102,2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121,4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37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91,0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105,8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123,5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</a:tr>
              <a:tr h="3371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1.830,6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2.325,5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2.235,5 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7476"/>
              </p:ext>
            </p:extLst>
          </p:nvPr>
        </p:nvGraphicFramePr>
        <p:xfrm>
          <a:off x="179513" y="1651696"/>
          <a:ext cx="4269398" cy="3206382"/>
        </p:xfrm>
        <a:graphic>
          <a:graphicData uri="http://schemas.openxmlformats.org/drawingml/2006/table">
            <a:tbl>
              <a:tblPr/>
              <a:tblGrid>
                <a:gridCol w="720079"/>
                <a:gridCol w="1623274"/>
                <a:gridCol w="642015"/>
                <a:gridCol w="642015"/>
                <a:gridCol w="642015"/>
              </a:tblGrid>
              <a:tr h="2234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Var%14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TCAC 2014/2010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89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insofisticados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1"/>
                    </a:solidFill>
                  </a:tcPr>
                </a:tc>
              </a:tr>
              <a:tr h="223453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37,4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7"/>
                    </a:solidFill>
                  </a:tcPr>
                </a:tc>
              </a:tr>
              <a:tr h="223453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151,1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23453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Mipyme</a:t>
                      </a:r>
                      <a:r>
                        <a:rPr lang="es-CO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exportadora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A"/>
                    </a:solidFill>
                  </a:tcPr>
                </a:tc>
              </a:tr>
              <a:tr h="223453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16,2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5"/>
                    </a:solidFill>
                  </a:tcPr>
                </a:tc>
              </a:tr>
              <a:tr h="234626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33,4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0"/>
                    </a:solidFill>
                  </a:tcPr>
                </a:tc>
              </a:tr>
              <a:tr h="23462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264,1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6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95276" y="304800"/>
            <a:ext cx="826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Las exportaciones realizadas por las Mipymes a las principales economías de Asia (China, Japón, Corea y Singapur) ha crecido entre 2010 y 2014 a una tasa de 13,4% por año. Sin embargo, el total de las exportaciones de Colombia a estos países alcanzó un decrecimiento de 3,9% por año. </a:t>
            </a:r>
            <a:endParaRPr lang="es-CO" sz="1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57409"/>
              </p:ext>
            </p:extLst>
          </p:nvPr>
        </p:nvGraphicFramePr>
        <p:xfrm>
          <a:off x="4572000" y="1685730"/>
          <a:ext cx="3990977" cy="3111422"/>
        </p:xfrm>
        <a:graphic>
          <a:graphicData uri="http://schemas.openxmlformats.org/drawingml/2006/table">
            <a:tbl>
              <a:tblPr/>
              <a:tblGrid>
                <a:gridCol w="600147"/>
                <a:gridCol w="1590389"/>
                <a:gridCol w="600147"/>
                <a:gridCol w="600147"/>
                <a:gridCol w="600147"/>
              </a:tblGrid>
              <a:tr h="1746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Corea (sur). Rep. de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6111">
                <a:tc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Var%14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TCAC 2014/2010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0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insofisticados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81,6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6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</a:tr>
              <a:tr h="174647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8"/>
                    </a:solidFill>
                  </a:tcPr>
                </a:tc>
              </a:tr>
              <a:tr h="174647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</a:tr>
              <a:tr h="316111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Mipyme</a:t>
                      </a:r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exportadora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2,0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</a:tr>
              <a:tr h="316111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3,0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494"/>
                    </a:solidFill>
                  </a:tcPr>
                </a:tc>
              </a:tr>
              <a:tr h="183379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11,0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D0"/>
                    </a:solidFill>
                  </a:tcPr>
                </a:tc>
              </a:tr>
              <a:tr h="31611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53373"/>
              </p:ext>
            </p:extLst>
          </p:nvPr>
        </p:nvGraphicFramePr>
        <p:xfrm>
          <a:off x="251520" y="2098125"/>
          <a:ext cx="4177608" cy="2827020"/>
        </p:xfrm>
        <a:graphic>
          <a:graphicData uri="http://schemas.openxmlformats.org/drawingml/2006/table">
            <a:tbl>
              <a:tblPr/>
              <a:tblGrid>
                <a:gridCol w="864096"/>
                <a:gridCol w="1448616"/>
                <a:gridCol w="621632"/>
                <a:gridCol w="621632"/>
                <a:gridCol w="621632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Japón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PYMEX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Var%14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TCAC 2014/2010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270,7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E8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5EA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1,4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7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Mipyme</a:t>
                      </a:r>
                      <a:r>
                        <a:rPr lang="es-CO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exportadora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17,2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10,2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4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D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338,5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5276" y="304800"/>
            <a:ext cx="826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Las exportaciones realizadas por las Mipymes a las principales economías de Asia (China, Japón, Corea y Singapur) ha crecido entre 2010 y 2014 a una tasa de 13,4% por año. Sin embargo, el total de las exportaciones de Colombia a estos países alcanzó un decrecimiento de 3,9% por año. 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85543"/>
              </p:ext>
            </p:extLst>
          </p:nvPr>
        </p:nvGraphicFramePr>
        <p:xfrm>
          <a:off x="4882572" y="2037376"/>
          <a:ext cx="4009908" cy="3056267"/>
        </p:xfrm>
        <a:graphic>
          <a:graphicData uri="http://schemas.openxmlformats.org/drawingml/2006/table">
            <a:tbl>
              <a:tblPr/>
              <a:tblGrid>
                <a:gridCol w="965582"/>
                <a:gridCol w="1446055"/>
                <a:gridCol w="392283"/>
                <a:gridCol w="602994"/>
                <a:gridCol w="602994"/>
              </a:tblGrid>
              <a:tr h="1634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Singapur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5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PYMEX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286" marR="5286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Var%14</a:t>
                      </a:r>
                    </a:p>
                  </a:txBody>
                  <a:tcPr marL="5286" marR="5286" marT="7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TCAC 2014/2010</a:t>
                      </a:r>
                    </a:p>
                  </a:txBody>
                  <a:tcPr marL="5286" marR="5286" marT="7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563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2,1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5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2,3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5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1,4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-10,7%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5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Mipyme</a:t>
                      </a:r>
                      <a:r>
                        <a:rPr lang="es-CO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exportadora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0,8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5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0,5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5">
                <a:tc vMerge="1">
                  <a:txBody>
                    <a:bodyPr/>
                    <a:lstStyle/>
                    <a:p>
                      <a:pPr algn="l" fontAlgn="b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7,6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14,7 </a:t>
                      </a:r>
                    </a:p>
                  </a:txBody>
                  <a:tcPr marL="5286" marR="5286" marT="7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5286" marR="5286" marT="7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0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5276" y="304800"/>
            <a:ext cx="826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Las exportaciones realizadas por las Mipymes a las principales economías de Asia (China, Japón, Corea y Singapur) ha crecido entre 2010 y 2014 a una tasa de 13,4% por año. Sin embargo, el total de las exportaciones de Colombia a estos países presentó un decrecimiento de 3,9% por año. </a:t>
            </a:r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13650"/>
              </p:ext>
            </p:extLst>
          </p:nvPr>
        </p:nvGraphicFramePr>
        <p:xfrm>
          <a:off x="179511" y="2132854"/>
          <a:ext cx="4249615" cy="3456386"/>
        </p:xfrm>
        <a:graphic>
          <a:graphicData uri="http://schemas.openxmlformats.org/drawingml/2006/table">
            <a:tbl>
              <a:tblPr/>
              <a:tblGrid>
                <a:gridCol w="1178111"/>
                <a:gridCol w="1178111"/>
                <a:gridCol w="631131"/>
                <a:gridCol w="631131"/>
                <a:gridCol w="631131"/>
              </a:tblGrid>
              <a:tr h="23474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460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PYMEX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SOFISTICACIÓN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Var%14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TCAC 2014/2010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0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 empresa exportadora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insofisticados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E8E"/>
                    </a:solidFill>
                  </a:tcPr>
                </a:tc>
              </a:tr>
              <a:tr h="446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de Sofisticación 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5EA"/>
                    </a:solidFill>
                  </a:tcPr>
                </a:tc>
              </a:tr>
              <a:tr h="3455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Sofisticados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72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40610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Mipyme</a:t>
                      </a:r>
                      <a:r>
                        <a:rPr lang="es-CO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exportadora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insofisticados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</a:tr>
              <a:tr h="446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de Sofisticación 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4"/>
                    </a:solidFill>
                  </a:tcPr>
                </a:tc>
              </a:tr>
              <a:tr h="3455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Sofisticados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3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0DF"/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4787"/>
              </p:ext>
            </p:extLst>
          </p:nvPr>
        </p:nvGraphicFramePr>
        <p:xfrm>
          <a:off x="4788024" y="2132856"/>
          <a:ext cx="4104456" cy="3466133"/>
        </p:xfrm>
        <a:graphic>
          <a:graphicData uri="http://schemas.openxmlformats.org/drawingml/2006/table">
            <a:tbl>
              <a:tblPr/>
              <a:tblGrid>
                <a:gridCol w="1031375"/>
                <a:gridCol w="1178716"/>
                <a:gridCol w="631455"/>
                <a:gridCol w="631455"/>
                <a:gridCol w="631455"/>
              </a:tblGrid>
              <a:tr h="280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433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PYMEX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SOFISTICACIÓN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Var%14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TCAC 2014/2010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3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 empresa exportadora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insofisticados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de Sofisticación 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Sofisticados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6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Mipyme</a:t>
                      </a:r>
                      <a:r>
                        <a:rPr lang="es-CO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exportadora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insofisticados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de Sofisticación 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 Sofisticados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Cadenas Globales de Valor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Las Mipymes exportan una mayor cantidad de productos y generan mayor valor agregado en las exportaciones frente a las grandes exportadoras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0" y="955166"/>
            <a:ext cx="8439585" cy="48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6" y="4519184"/>
            <a:ext cx="2612567" cy="14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1" y="5781205"/>
            <a:ext cx="2431404" cy="20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1037" y="6457809"/>
            <a:ext cx="6380328" cy="265365"/>
          </a:xfrm>
          <a:prstGeom prst="rect">
            <a:avLst/>
          </a:prstGeom>
        </p:spPr>
        <p:txBody>
          <a:bodyPr wrap="square" lIns="91383" tIns="45691" rIns="91383" bIns="45691">
            <a:spAutoFit/>
          </a:bodyPr>
          <a:lstStyle/>
          <a:p>
            <a:pPr defTabSz="456976"/>
            <a:r>
              <a:rPr lang="es-CO" sz="1100" dirty="0">
                <a:solidFill>
                  <a:srgbClr val="414141"/>
                </a:solidFill>
                <a:hlinkClick r:id="rId7"/>
              </a:rPr>
              <a:t>https://www.youtube.com/watch?v=p8HPzzZaSTw</a:t>
            </a:r>
            <a:endParaRPr lang="es-CO" sz="1100" dirty="0">
              <a:solidFill>
                <a:srgbClr val="414141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90814" y="205404"/>
            <a:ext cx="7493554" cy="4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 Cn"/>
                <a:ea typeface="+mj-ea"/>
                <a:cs typeface="+mj-cs"/>
              </a:rPr>
              <a:t>La realidad del comercio</a:t>
            </a:r>
            <a:r>
              <a:rPr kumimoji="0" lang="es-CO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 Cn"/>
                <a:ea typeface="+mj-ea"/>
                <a:cs typeface="+mj-cs"/>
              </a:rPr>
              <a:t> mundial</a:t>
            </a: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 C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256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" y="1"/>
            <a:ext cx="9146857" cy="68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7" y="1120312"/>
            <a:ext cx="8250069" cy="49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90814" y="205404"/>
            <a:ext cx="7493554" cy="4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 Cn"/>
                <a:ea typeface="+mj-ea"/>
                <a:cs typeface="+mj-cs"/>
              </a:rPr>
              <a:t>Los países en desarrollo aumentan su participación en el comercio mundial</a:t>
            </a: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 C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05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9" y="1116122"/>
            <a:ext cx="7970718" cy="481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90813" y="205404"/>
            <a:ext cx="8075563" cy="4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 Cn"/>
                <a:ea typeface="+mj-ea"/>
                <a:cs typeface="+mj-cs"/>
              </a:rPr>
              <a:t>El reto de los países es ser competitivos en el encadenamiento que agregue el mayor valor pero las posibilidades</a:t>
            </a:r>
            <a:r>
              <a:rPr kumimoji="0" lang="es-CO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 Cn"/>
                <a:ea typeface="+mj-ea"/>
                <a:cs typeface="+mj-cs"/>
              </a:rPr>
              <a:t> son amplias</a:t>
            </a: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 C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0" y="519985"/>
            <a:ext cx="5291485" cy="35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0" y="1124775"/>
            <a:ext cx="8332415" cy="48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4573429" y="4118000"/>
            <a:ext cx="4412092" cy="2047304"/>
          </a:xfrm>
          <a:prstGeom prst="rect">
            <a:avLst/>
          </a:prstGeom>
          <a:noFill/>
        </p:spPr>
        <p:txBody>
          <a:bodyPr wrap="square" lIns="76782" tIns="38392" rIns="76782" bIns="38392" rtlCol="0">
            <a:spAutoFit/>
          </a:bodyPr>
          <a:lstStyle/>
          <a:p>
            <a:pPr marL="0" lvl="1" indent="-239944" algn="just" defTabSz="642744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ym typeface="Gill Sans Light" charset="0"/>
              </a:rPr>
              <a:t>Uno de los </a:t>
            </a:r>
            <a:r>
              <a:rPr lang="es-MX" sz="1600" b="1" dirty="0">
                <a:sym typeface="Gill Sans Light" charset="0"/>
              </a:rPr>
              <a:t>mejores ejemplos en cadenas regionales de valor</a:t>
            </a:r>
            <a:r>
              <a:rPr lang="es-MX" sz="1600" dirty="0">
                <a:sym typeface="Gill Sans Light" charset="0"/>
              </a:rPr>
              <a:t>.</a:t>
            </a:r>
          </a:p>
          <a:p>
            <a:pPr marL="0" lvl="1" indent="-239944" algn="just" defTabSz="642744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ym typeface="Gill Sans Light" charset="0"/>
              </a:rPr>
              <a:t>Los gobiernos de varios países asiáticos han promovido la </a:t>
            </a:r>
            <a:r>
              <a:rPr lang="es-MX" sz="1600" b="1" dirty="0">
                <a:sym typeface="Gill Sans Light" charset="0"/>
              </a:rPr>
              <a:t>cooperación entre las empresas de sus países, de tamaños distintos, de industrias complementarias y de países vecinos por medio de políticas públicas y fomento de tratados comerciales entre regiones</a:t>
            </a:r>
            <a:r>
              <a:rPr lang="es-MX" sz="1600" dirty="0">
                <a:sym typeface="Gill Sans Light" charset="0"/>
              </a:rPr>
              <a:t>.</a:t>
            </a:r>
          </a:p>
        </p:txBody>
      </p:sp>
      <p:sp>
        <p:nvSpPr>
          <p:cNvPr id="8" name="Rectángulo 14"/>
          <p:cNvSpPr/>
          <p:nvPr/>
        </p:nvSpPr>
        <p:spPr>
          <a:xfrm>
            <a:off x="187546" y="4154689"/>
            <a:ext cx="4026318" cy="1554861"/>
          </a:xfrm>
          <a:prstGeom prst="rect">
            <a:avLst/>
          </a:prstGeom>
        </p:spPr>
        <p:txBody>
          <a:bodyPr wrap="square" lIns="76782" tIns="38392" rIns="76782" bIns="38392">
            <a:spAutoFit/>
          </a:bodyPr>
          <a:lstStyle/>
          <a:p>
            <a:pPr marL="0" lvl="1" indent="-239944" algn="just" defTabSz="642744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ym typeface="Gill Sans Light" charset="0"/>
              </a:rPr>
              <a:t>La calidad de la </a:t>
            </a:r>
            <a:r>
              <a:rPr lang="es-MX" sz="1600" b="1" dirty="0">
                <a:sym typeface="Gill Sans Light" charset="0"/>
              </a:rPr>
              <a:t>inserción en cadenas globales de valor es baja.</a:t>
            </a:r>
          </a:p>
          <a:p>
            <a:pPr marL="0" lvl="1" indent="-239944" algn="just" defTabSz="642744" fontAlgn="base">
              <a:spcBef>
                <a:spcPct val="0"/>
              </a:spcBef>
              <a:spcAft>
                <a:spcPct val="0"/>
              </a:spcAft>
            </a:pPr>
            <a:endParaRPr lang="es-MX" sz="1600" dirty="0">
              <a:sym typeface="Gill Sans Light" charset="0"/>
            </a:endParaRPr>
          </a:p>
          <a:p>
            <a:pPr marL="0" lvl="1" indent="-239944" algn="just" defTabSz="642744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ym typeface="Gill Sans Light" charset="0"/>
              </a:rPr>
              <a:t>Un gran número de países de la región se ha </a:t>
            </a:r>
            <a:r>
              <a:rPr lang="es-MX" sz="1600" b="1" dirty="0">
                <a:sym typeface="Gill Sans Light" charset="0"/>
              </a:rPr>
              <a:t>insertado en Cadenas globales de valor para tareas intensivas en trabajo poco cualificado.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67" y="1391646"/>
            <a:ext cx="3931399" cy="275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1" y="1391646"/>
            <a:ext cx="4010354" cy="27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7544" y="116634"/>
            <a:ext cx="8208912" cy="83099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 crecimiento de las economías </a:t>
            </a: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asiáticas, 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 resultado de la inserción de sus compañías en las cadenas regionales de valor </a:t>
            </a:r>
          </a:p>
        </p:txBody>
      </p:sp>
    </p:spTree>
    <p:extLst>
      <p:ext uri="{BB962C8B-B14F-4D97-AF65-F5344CB8AC3E}">
        <p14:creationId xmlns:p14="http://schemas.microsoft.com/office/powerpoint/2010/main" val="20275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9" y="1468543"/>
            <a:ext cx="3714670" cy="28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7" y="1468540"/>
            <a:ext cx="3607606" cy="283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CuadroTexto"/>
          <p:cNvSpPr txBox="1"/>
          <p:nvPr/>
        </p:nvSpPr>
        <p:spPr>
          <a:xfrm>
            <a:off x="4513817" y="4334556"/>
            <a:ext cx="4606987" cy="1462536"/>
          </a:xfrm>
          <a:prstGeom prst="rect">
            <a:avLst/>
          </a:prstGeom>
          <a:noFill/>
        </p:spPr>
        <p:txBody>
          <a:bodyPr wrap="square" lIns="76792" tIns="38396" rIns="76792" bIns="38396" rtlCol="0">
            <a:spAutoFit/>
          </a:bodyPr>
          <a:lstStyle/>
          <a:p>
            <a:pPr marL="285750" lvl="1" indent="-285750" algn="just" defTabSz="64282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CO" sz="15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Las cadenas regionales de valor en Asia son muy fuertes.</a:t>
            </a: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  <a:sym typeface="Gill Sans Light" charset="0"/>
            </a:endParaRPr>
          </a:p>
          <a:p>
            <a:pPr marL="285750" lvl="1" indent="-285750" algn="just" defTabSz="64282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  <a:sym typeface="Gill Sans Light" charset="0"/>
            </a:endParaRPr>
          </a:p>
          <a:p>
            <a:pPr marL="285750" lvl="1" indent="-285750" algn="just" defTabSz="64282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CO" sz="1500" dirty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Esta es una de las razones por las cuales es importante </a:t>
            </a:r>
            <a:r>
              <a:rPr lang="es-CO" sz="15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el </a:t>
            </a:r>
            <a:r>
              <a:rPr lang="es-CO" sz="1500" dirty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desarrollo de las cadenas productivas en </a:t>
            </a:r>
            <a:r>
              <a:rPr lang="es-CO" sz="15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el marco de Alianza </a:t>
            </a:r>
            <a:r>
              <a:rPr lang="es-CO" sz="1500" dirty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del Pacífico.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82083" y="4464357"/>
            <a:ext cx="4026318" cy="1231704"/>
          </a:xfrm>
          <a:prstGeom prst="rect">
            <a:avLst/>
          </a:prstGeom>
        </p:spPr>
        <p:txBody>
          <a:bodyPr wrap="square" lIns="76792" tIns="38396" rIns="76792" bIns="38396">
            <a:spAutoFit/>
          </a:bodyPr>
          <a:lstStyle/>
          <a:p>
            <a:pPr marL="285750" lvl="1" indent="-285750" algn="just" defTabSz="64282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CO" sz="1500" dirty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Encadenamientos “regionales” todavía muy débiles.</a:t>
            </a:r>
          </a:p>
          <a:p>
            <a:pPr marL="285750" lvl="1" indent="-285750" algn="just" defTabSz="64282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CO" sz="15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Alianza Pacífico </a:t>
            </a:r>
            <a:r>
              <a:rPr lang="es-CO" sz="1500" dirty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“cuenta poco” en los encadenamientos productivos de cada </a:t>
            </a:r>
            <a:r>
              <a:rPr lang="es-CO" sz="15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Gill Sans Light" charset="0"/>
              </a:rPr>
              <a:t>país.</a:t>
            </a:r>
          </a:p>
          <a:p>
            <a:pPr marL="45776" lvl="1" indent="-285750" algn="just" defTabSz="64282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MX" sz="1500" dirty="0">
              <a:solidFill>
                <a:schemeClr val="tx1">
                  <a:lumMod val="85000"/>
                  <a:lumOff val="15000"/>
                </a:schemeClr>
              </a:solidFill>
              <a:sym typeface="Gill Sans Light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053" y="5839894"/>
            <a:ext cx="9094751" cy="264963"/>
          </a:xfrm>
          <a:prstGeom prst="rect">
            <a:avLst/>
          </a:prstGeom>
          <a:noFill/>
        </p:spPr>
        <p:txBody>
          <a:bodyPr wrap="square" lIns="64279" tIns="32140" rIns="64279" bIns="32140" rtlCol="0">
            <a:spAutoFit/>
          </a:bodyPr>
          <a:lstStyle/>
          <a:p>
            <a:pPr marL="0" lvl="1" indent="-239974" algn="just" defTabSz="642823" fontAlgn="base">
              <a:spcBef>
                <a:spcPct val="0"/>
              </a:spcBef>
              <a:spcAft>
                <a:spcPct val="0"/>
              </a:spcAft>
            </a:pPr>
            <a:r>
              <a:rPr lang="es-CO" sz="1300" dirty="0">
                <a:solidFill>
                  <a:schemeClr val="bg1">
                    <a:lumMod val="50000"/>
                  </a:schemeClr>
                </a:solidFill>
                <a:sym typeface="Gill Sans Light" charset="0"/>
              </a:rPr>
              <a:t>Fuente: Carlo </a:t>
            </a:r>
            <a:r>
              <a:rPr lang="es-CO" sz="1300" dirty="0" err="1">
                <a:solidFill>
                  <a:schemeClr val="bg1">
                    <a:lumMod val="50000"/>
                  </a:schemeClr>
                </a:solidFill>
                <a:sym typeface="Gill Sans Light" charset="0"/>
              </a:rPr>
              <a:t>Petrobelli</a:t>
            </a:r>
            <a:r>
              <a:rPr lang="es-CO" sz="1300" dirty="0">
                <a:solidFill>
                  <a:schemeClr val="bg1">
                    <a:lumMod val="50000"/>
                  </a:schemeClr>
                </a:solidFill>
                <a:sym typeface="Gill Sans Light" charset="0"/>
              </a:rPr>
              <a:t> - Cadenas globales de valor: enfoques, desarrollo local y regional y políticas. BID 2014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10800000" flipV="1">
            <a:off x="173039" y="1105021"/>
            <a:ext cx="8912225" cy="3077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lr>
                <a:srgbClr val="0091B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17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CO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sym typeface="Gill Sans Light" charset="0"/>
              </a:rPr>
              <a:t>Distribución de valor agregado extranjero por región de origen en países seleccionados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116634"/>
            <a:ext cx="8208912" cy="830975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La inserción de Colombia en las Cadenas Globales de Valor es todavía débil</a:t>
            </a:r>
            <a:endParaRPr lang="es-CO" sz="2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28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127444" y="77046"/>
            <a:ext cx="172253" cy="102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6" tIns="38377" rIns="76756" bIns="38377" rtlCol="0" anchor="ctr"/>
          <a:lstStyle/>
          <a:p>
            <a:pPr defTabSz="642554"/>
            <a:endParaRPr lang="es-MX" sz="3000">
              <a:solidFill>
                <a:prstClr val="white"/>
              </a:solidFill>
            </a:endParaRPr>
          </a:p>
        </p:txBody>
      </p:sp>
      <p:sp>
        <p:nvSpPr>
          <p:cNvPr id="14" name="AutoShape 4" descr="http://www.autoexplora.com/media/88001/pe_a_nieto_vuhl_05_gde.jpg"/>
          <p:cNvSpPr>
            <a:spLocks noChangeAspect="1" noChangeArrowheads="1"/>
          </p:cNvSpPr>
          <p:nvPr/>
        </p:nvSpPr>
        <p:spPr bwMode="auto">
          <a:xfrm>
            <a:off x="1190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756" tIns="38377" rIns="76756" bIns="38377" numCol="1" anchor="t" anchorCtr="0" compatLnSpc="1">
            <a:prstTxWarp prst="textNoShape">
              <a:avLst/>
            </a:prstTxWarp>
          </a:bodyPr>
          <a:lstStyle/>
          <a:p>
            <a:pPr defTabSz="642554"/>
            <a:endParaRPr lang="es-MX" sz="3000">
              <a:solidFill>
                <a:prstClr val="black"/>
              </a:solidFill>
            </a:endParaRPr>
          </a:p>
        </p:txBody>
      </p:sp>
      <p:pic>
        <p:nvPicPr>
          <p:cNvPr id="7" name="Picture 8" descr="Fondo PyME"/>
          <p:cNvPicPr>
            <a:picLocks noChangeAspect="1" noChangeArrowheads="1"/>
          </p:cNvPicPr>
          <p:nvPr/>
        </p:nvPicPr>
        <p:blipFill>
          <a:blip r:embed="rId3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" y="6402539"/>
            <a:ext cx="1874241" cy="4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829013" y="1553804"/>
            <a:ext cx="7488832" cy="3142645"/>
          </a:xfrm>
          <a:prstGeom prst="rect">
            <a:avLst/>
          </a:prstGeom>
          <a:noFill/>
        </p:spPr>
        <p:txBody>
          <a:bodyPr wrap="square" lIns="64253" tIns="32126" rIns="64253" bIns="32126">
            <a:spAutoFit/>
          </a:bodyPr>
          <a:lstStyle/>
          <a:p>
            <a:pPr defTabSz="642554"/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Acceder a mercados exigentes y sofisticados</a:t>
            </a:r>
          </a:p>
          <a:p>
            <a:pPr defTabSz="642554"/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642554"/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Transferencia tecnológica y aumento en la calidad de la producción. </a:t>
            </a:r>
          </a:p>
          <a:p>
            <a:pPr defTabSz="642554"/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642554"/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Aumentar y diversificar las exportaciones</a:t>
            </a:r>
          </a:p>
          <a:p>
            <a:pPr defTabSz="642554"/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642554"/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Generar nuevos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empleos</a:t>
            </a:r>
          </a:p>
          <a:p>
            <a:pPr defTabSz="642554"/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642554"/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Acceso a una variedad más amplia de insumos y bienes intermedios, a mejores precios que elevan la competitividad.</a:t>
            </a:r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1941" y="85988"/>
            <a:ext cx="8073214" cy="1008112"/>
          </a:xfrm>
          <a:prstGeom prst="rect">
            <a:avLst/>
          </a:prstGeom>
        </p:spPr>
        <p:txBody>
          <a:bodyPr lIns="91372" tIns="45685" rIns="91372" bIns="45685"/>
          <a:lstStyle/>
          <a:p>
            <a:pPr defTabSz="913697">
              <a:defRPr/>
            </a:pPr>
            <a:r>
              <a:rPr lang="es-CO" sz="3200" dirty="0">
                <a:solidFill>
                  <a:prstClr val="white"/>
                </a:solidFill>
              </a:rPr>
              <a:t>¿Por qué son importantes las CGV?</a:t>
            </a:r>
          </a:p>
          <a:p>
            <a:pPr defTabSz="913697">
              <a:defRPr/>
            </a:pPr>
            <a:endParaRPr lang="es-CO" sz="3200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107" y="6661444"/>
            <a:ext cx="9094751" cy="218764"/>
          </a:xfrm>
          <a:prstGeom prst="rect">
            <a:avLst/>
          </a:prstGeom>
          <a:noFill/>
        </p:spPr>
        <p:txBody>
          <a:bodyPr wrap="square" lIns="64248" tIns="32124" rIns="64248" bIns="32124" rtlCol="0">
            <a:spAutoFit/>
          </a:bodyPr>
          <a:lstStyle/>
          <a:p>
            <a:pPr defTabSz="642554"/>
            <a:r>
              <a:rPr lang="es-CO" sz="1000" dirty="0">
                <a:solidFill>
                  <a:prstClr val="white">
                    <a:lumMod val="50000"/>
                  </a:prstClr>
                </a:solidFill>
              </a:rPr>
              <a:t>Fuente: Carlo </a:t>
            </a:r>
            <a:r>
              <a:rPr lang="es-CO" sz="1000" dirty="0" err="1">
                <a:solidFill>
                  <a:prstClr val="white">
                    <a:lumMod val="50000"/>
                  </a:prstClr>
                </a:solidFill>
              </a:rPr>
              <a:t>Petrobelli</a:t>
            </a:r>
            <a:r>
              <a:rPr lang="es-CO" sz="1000" dirty="0">
                <a:solidFill>
                  <a:prstClr val="white">
                    <a:lumMod val="50000"/>
                  </a:prstClr>
                </a:solidFill>
              </a:rPr>
              <a:t> - Cadenas globales de valor: enfoques, desarrollo local y regional y políticas. BID 2014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10155" y="336929"/>
            <a:ext cx="8352928" cy="803549"/>
          </a:xfrm>
          <a:prstGeom prst="rect">
            <a:avLst/>
          </a:prstGeom>
          <a:noFill/>
        </p:spPr>
        <p:txBody>
          <a:bodyPr wrap="square" lIns="64258" tIns="32129" rIns="64258" bIns="32129" rtlCol="0">
            <a:spAutoFit/>
          </a:bodyPr>
          <a:lstStyle/>
          <a:p>
            <a:pPr algn="ctr" defTabSz="913697"/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 nueva dinámica en el comercio </a:t>
            </a: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mundial, le 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permite a Colombia aprovechar diferentes tipos de </a:t>
            </a: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oportunidades</a:t>
            </a:r>
            <a:endParaRPr lang="es-CO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59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ProColombia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6857" cy="72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737070"/>
              </p:ext>
            </p:extLst>
          </p:nvPr>
        </p:nvGraphicFramePr>
        <p:xfrm>
          <a:off x="251520" y="1055395"/>
          <a:ext cx="8793856" cy="503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127443" y="77044"/>
            <a:ext cx="172253" cy="102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1" tIns="38391" rIns="76781" bIns="38391" rtlCol="0" anchor="ctr"/>
          <a:lstStyle/>
          <a:p>
            <a:pPr algn="ctr"/>
            <a:endParaRPr lang="es-MX" sz="1266"/>
          </a:p>
        </p:txBody>
      </p:sp>
      <p:sp>
        <p:nvSpPr>
          <p:cNvPr id="14" name="AutoShape 4" descr="http://www.autoexplora.com/media/88001/pe_a_nieto_vuhl_05_gde.jpg"/>
          <p:cNvSpPr>
            <a:spLocks noChangeAspect="1" noChangeArrowheads="1"/>
          </p:cNvSpPr>
          <p:nvPr/>
        </p:nvSpPr>
        <p:spPr bwMode="auto">
          <a:xfrm>
            <a:off x="1190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781" tIns="38391" rIns="76781" bIns="38391" numCol="1" anchor="t" anchorCtr="0" compatLnSpc="1">
            <a:prstTxWarp prst="textNoShape">
              <a:avLst/>
            </a:prstTxWarp>
          </a:bodyPr>
          <a:lstStyle/>
          <a:p>
            <a:endParaRPr lang="es-MX" sz="1266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043608" y="116632"/>
            <a:ext cx="7626099" cy="652322"/>
          </a:xfrm>
          <a:prstGeom prst="rect">
            <a:avLst/>
          </a:prstGeom>
        </p:spPr>
        <p:txBody>
          <a:bodyPr lIns="91401" tIns="45701" rIns="91401" bIns="45701"/>
          <a:lstStyle/>
          <a:p>
            <a:pPr algn="ctr" defTabSz="913977">
              <a:defRPr/>
            </a:pP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Análisis del desempeño 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exportador de la industria </a:t>
            </a:r>
          </a:p>
        </p:txBody>
      </p:sp>
      <p:sp>
        <p:nvSpPr>
          <p:cNvPr id="17" name="6 CuadroTexto"/>
          <p:cNvSpPr txBox="1"/>
          <p:nvPr/>
        </p:nvSpPr>
        <p:spPr>
          <a:xfrm rot="16200000">
            <a:off x="-2131845" y="3581135"/>
            <a:ext cx="4955668" cy="39901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64273" tIns="32136" rIns="64273" bIns="32136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406" b="1" dirty="0"/>
              <a:t>Crecimiento de la demanda mundial  % 2007-2012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2915815" y="6108715"/>
            <a:ext cx="5976665" cy="29952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64273" tIns="32136" rIns="64273" bIns="32136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6" b="1" dirty="0"/>
              <a:t>Cambio en la participación mundial ( sectores colombianos)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440283" y="1214850"/>
            <a:ext cx="1386269" cy="540864"/>
          </a:xfrm>
          <a:prstGeom prst="rect">
            <a:avLst/>
          </a:prstGeom>
          <a:noFill/>
        </p:spPr>
        <p:txBody>
          <a:bodyPr wrap="square" lIns="64273" tIns="32136" rIns="64273" bIns="32136" rtlCol="0">
            <a:spAutoFit/>
          </a:bodyPr>
          <a:lstStyle/>
          <a:p>
            <a:r>
              <a:rPr lang="es-CO" sz="1406" dirty="0">
                <a:solidFill>
                  <a:srgbClr val="C00000"/>
                </a:solidFill>
              </a:rPr>
              <a:t>Campeones</a:t>
            </a:r>
          </a:p>
          <a:p>
            <a:r>
              <a:rPr lang="es-CO" sz="1687" b="1" dirty="0">
                <a:solidFill>
                  <a:schemeClr val="tx2"/>
                </a:solidFill>
              </a:rPr>
              <a:t>20 sectores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218080" y="5269068"/>
            <a:ext cx="1827296" cy="757205"/>
          </a:xfrm>
          <a:prstGeom prst="rect">
            <a:avLst/>
          </a:prstGeom>
          <a:noFill/>
        </p:spPr>
        <p:txBody>
          <a:bodyPr wrap="square" lIns="64273" tIns="32136" rIns="64273" bIns="32136" rtlCol="0">
            <a:spAutoFit/>
          </a:bodyPr>
          <a:lstStyle/>
          <a:p>
            <a:r>
              <a:rPr lang="es-CO" sz="1406" dirty="0">
                <a:solidFill>
                  <a:srgbClr val="C00000"/>
                </a:solidFill>
              </a:rPr>
              <a:t>Campeones en la adversidad</a:t>
            </a:r>
          </a:p>
          <a:p>
            <a:r>
              <a:rPr lang="es-CO" sz="1687" b="1" dirty="0">
                <a:solidFill>
                  <a:schemeClr val="tx2"/>
                </a:solidFill>
              </a:rPr>
              <a:t>23 sectores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417847" y="5522364"/>
            <a:ext cx="1167439" cy="540864"/>
          </a:xfrm>
          <a:prstGeom prst="rect">
            <a:avLst/>
          </a:prstGeom>
          <a:noFill/>
        </p:spPr>
        <p:txBody>
          <a:bodyPr wrap="square" lIns="64273" tIns="32136" rIns="64273" bIns="32136" rtlCol="0">
            <a:spAutoFit/>
          </a:bodyPr>
          <a:lstStyle/>
          <a:p>
            <a:r>
              <a:rPr lang="es-CO" sz="1406" dirty="0">
                <a:solidFill>
                  <a:srgbClr val="C00000"/>
                </a:solidFill>
              </a:rPr>
              <a:t>En declive</a:t>
            </a:r>
          </a:p>
          <a:p>
            <a:r>
              <a:rPr lang="es-CO" sz="1687" b="1" dirty="0">
                <a:solidFill>
                  <a:schemeClr val="tx2"/>
                </a:solidFill>
              </a:rPr>
              <a:t>67 sectores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66964" y="1282565"/>
            <a:ext cx="2269205" cy="540864"/>
          </a:xfrm>
          <a:prstGeom prst="rect">
            <a:avLst/>
          </a:prstGeom>
          <a:noFill/>
        </p:spPr>
        <p:txBody>
          <a:bodyPr wrap="square" lIns="64273" tIns="32136" rIns="64273" bIns="32136" rtlCol="0">
            <a:spAutoFit/>
          </a:bodyPr>
          <a:lstStyle/>
          <a:p>
            <a:r>
              <a:rPr lang="es-CO" sz="1406" dirty="0">
                <a:solidFill>
                  <a:srgbClr val="C00000"/>
                </a:solidFill>
              </a:rPr>
              <a:t>Oportunidades perdidas</a:t>
            </a:r>
          </a:p>
          <a:p>
            <a:r>
              <a:rPr lang="es-CO" sz="1687" b="1" dirty="0">
                <a:solidFill>
                  <a:schemeClr val="tx2"/>
                </a:solidFill>
              </a:rPr>
              <a:t>56 sectores</a:t>
            </a:r>
          </a:p>
        </p:txBody>
      </p:sp>
      <p:cxnSp>
        <p:nvCxnSpPr>
          <p:cNvPr id="24" name="4 Conector recto"/>
          <p:cNvCxnSpPr/>
          <p:nvPr/>
        </p:nvCxnSpPr>
        <p:spPr>
          <a:xfrm flipV="1">
            <a:off x="595430" y="3049291"/>
            <a:ext cx="8095350" cy="1188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24 CuadroTexto"/>
          <p:cNvSpPr txBox="1"/>
          <p:nvPr/>
        </p:nvSpPr>
        <p:spPr>
          <a:xfrm>
            <a:off x="146479" y="6194997"/>
            <a:ext cx="3536267" cy="281241"/>
          </a:xfrm>
          <a:prstGeom prst="rect">
            <a:avLst/>
          </a:prstGeom>
          <a:noFill/>
        </p:spPr>
        <p:txBody>
          <a:bodyPr wrap="square" lIns="64273" tIns="32136" rIns="64273" bIns="32136" rtlCol="0">
            <a:spAutoFit/>
          </a:bodyPr>
          <a:lstStyle/>
          <a:p>
            <a:pPr algn="l"/>
            <a:r>
              <a:rPr lang="es-CO" sz="703" dirty="0"/>
              <a:t>Fuente</a:t>
            </a:r>
            <a:r>
              <a:rPr lang="es-CO" sz="703"/>
              <a:t>: Wits,  ONUDI, PROEXPORT. </a:t>
            </a:r>
            <a:r>
              <a:rPr lang="es-CO" sz="703" dirty="0"/>
              <a:t>este cálculo no incluye mineras </a:t>
            </a:r>
            <a:r>
              <a:rPr lang="es-CO" sz="703"/>
              <a:t>ni otros, </a:t>
            </a:r>
            <a:r>
              <a:rPr lang="es-CO" sz="703" dirty="0"/>
              <a:t>solo las que se relacionan con las gerencias de PROEXPORT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10492" y="775498"/>
            <a:ext cx="3161109" cy="324531"/>
          </a:xfrm>
          <a:prstGeom prst="rect">
            <a:avLst/>
          </a:prstGeom>
          <a:noFill/>
        </p:spPr>
        <p:txBody>
          <a:bodyPr wrap="square" lIns="64280" tIns="32140" rIns="64280" bIns="32140" rtlCol="0">
            <a:spAutoFit/>
          </a:bodyPr>
          <a:lstStyle/>
          <a:p>
            <a:r>
              <a:rPr lang="es-CO" sz="1687" b="1" dirty="0"/>
              <a:t>166 sectores</a:t>
            </a:r>
          </a:p>
        </p:txBody>
      </p:sp>
    </p:spTree>
    <p:extLst>
      <p:ext uri="{BB962C8B-B14F-4D97-AF65-F5344CB8AC3E}">
        <p14:creationId xmlns:p14="http://schemas.microsoft.com/office/powerpoint/2010/main" val="24587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6857" cy="685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574"/>
          </a:xfrm>
        </p:spPr>
        <p:txBody>
          <a:bodyPr>
            <a:normAutofit/>
          </a:bodyPr>
          <a:lstStyle/>
          <a:p>
            <a:pPr algn="ctr" defTabSz="913977">
              <a:defRPr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Conceptos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3952" y="6502536"/>
            <a:ext cx="2955743" cy="259697"/>
          </a:xfrm>
          <a:prstGeom prst="rect">
            <a:avLst/>
          </a:prstGeom>
          <a:noFill/>
        </p:spPr>
        <p:txBody>
          <a:bodyPr wrap="square" lIns="64273" tIns="32136" rIns="64273" bIns="32136" rtlCol="0">
            <a:spAutoFit/>
          </a:bodyPr>
          <a:lstStyle/>
          <a:p>
            <a:pPr algn="l"/>
            <a:r>
              <a:rPr lang="es-CO" sz="1266" dirty="0"/>
              <a:t>Fuente: ONUDI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51520" y="753366"/>
            <a:ext cx="8420823" cy="5351180"/>
          </a:xfrm>
          <a:prstGeom prst="rect">
            <a:avLst/>
          </a:prstGeom>
        </p:spPr>
        <p:txBody>
          <a:bodyPr lIns="64273" tIns="32136" rIns="64273" bIns="32136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5pPr>
            <a:lvl6pPr marL="457176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6pPr>
            <a:lvl7pPr marL="914354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7pPr>
            <a:lvl8pPr marL="137153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8pPr>
            <a:lvl9pPr marL="1828706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9pPr>
          </a:lstStyle>
          <a:p>
            <a:pPr marL="964027" lvl="3" algn="just">
              <a:lnSpc>
                <a:spcPct val="130000"/>
              </a:lnSpc>
              <a:buClr>
                <a:srgbClr val="990000"/>
              </a:buClr>
            </a:pPr>
            <a:endParaRPr lang="es-CO" sz="1969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3" indent="-321391" algn="l" defTabSz="642554">
              <a:lnSpc>
                <a:spcPct val="13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Oportunidades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pérdidas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sectores con buenas perspectivas globales en donde la participación del país ha decrecido en los últimos años.</a:t>
            </a:r>
          </a:p>
          <a:p>
            <a:pPr marL="0" lvl="3" algn="l" defTabSz="642554">
              <a:lnSpc>
                <a:spcPct val="130000"/>
              </a:lnSpc>
              <a:buClr>
                <a:srgbClr val="990000"/>
              </a:buClr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3" indent="-321391" algn="l" defTabSz="642554">
              <a:lnSpc>
                <a:spcPct val="13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Campeones en la adversidad: podría ser un sector altamente competitivo pero necesita abrir nuevos mercados.</a:t>
            </a:r>
          </a:p>
          <a:p>
            <a:pPr marL="0" lvl="3" indent="-321391" algn="l" defTabSz="642554">
              <a:lnSpc>
                <a:spcPct val="13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3" indent="-321391" algn="l" defTabSz="642554">
              <a:lnSpc>
                <a:spcPct val="13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Sectores en declive: puede requerir intervención si son importantes para el país en términos de empleo, reducción de la pobreza, etc.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3" indent="-321391" algn="l" defTabSz="642554">
              <a:lnSpc>
                <a:spcPct val="13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3" indent="-321391" algn="l" defTabSz="642554">
              <a:lnSpc>
                <a:spcPct val="13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s-CO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ampeones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sectores raramente necesitan apoyo (el sector ya es de clase mundial, podría ser estratégico para abrir nuevos mercados), son estratégicas para la generación de divisas.</a:t>
            </a:r>
          </a:p>
          <a:p>
            <a:pPr algn="just">
              <a:lnSpc>
                <a:spcPct val="130000"/>
              </a:lnSpc>
              <a:buClr>
                <a:srgbClr val="990000"/>
              </a:buClr>
            </a:pPr>
            <a:endParaRPr lang="es-CO" sz="1969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algn="just">
              <a:lnSpc>
                <a:spcPct val="130000"/>
              </a:lnSpc>
              <a:buFontTx/>
              <a:buChar char="–"/>
            </a:pPr>
            <a:endParaRPr lang="en-US" sz="1828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n"/>
            </a:pPr>
            <a:endParaRPr lang="en-US" sz="1828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algn="just">
              <a:lnSpc>
                <a:spcPct val="130000"/>
              </a:lnSpc>
              <a:buFontTx/>
              <a:buChar char="–"/>
            </a:pPr>
            <a:endParaRPr lang="en-US" sz="1828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229" y="180304"/>
            <a:ext cx="6123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404040"/>
                </a:solidFill>
              </a:rPr>
              <a:t>Las </a:t>
            </a:r>
            <a:r>
              <a:rPr lang="es-CO" b="1" dirty="0" err="1" smtClean="0">
                <a:solidFill>
                  <a:srgbClr val="404040"/>
                </a:solidFill>
              </a:rPr>
              <a:t>mipyme</a:t>
            </a:r>
            <a:r>
              <a:rPr lang="es-CO" b="1" dirty="0" smtClean="0">
                <a:solidFill>
                  <a:srgbClr val="404040"/>
                </a:solidFill>
              </a:rPr>
              <a:t> exportadoras han alcanzado un mayor nivel de diversificación de productos no minero energéticos, comparadas con las grandes empresas exportadoras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226100"/>
            <a:ext cx="2530698" cy="554737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/>
          </p:nvPr>
        </p:nvGraphicFramePr>
        <p:xfrm>
          <a:off x="454637" y="1103604"/>
          <a:ext cx="5111840" cy="482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2503" y="5928292"/>
            <a:ext cx="6046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srgbClr val="404040"/>
                </a:solidFill>
              </a:rPr>
              <a:t>Fuente: DANE. *Conteo de posiciones arancelarias con ventas &gt;=US$1.000 en cada año y segmento empresarial.</a:t>
            </a:r>
            <a:endParaRPr lang="es-CO" sz="1100" b="1" dirty="0">
              <a:solidFill>
                <a:srgbClr val="40404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79584" y="1484784"/>
            <a:ext cx="31102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600" dirty="0" smtClean="0"/>
              <a:t>Entre 2011 y 2014, en promedio, las </a:t>
            </a:r>
            <a:r>
              <a:rPr lang="es-CO" sz="1600" dirty="0" err="1" smtClean="0"/>
              <a:t>mipyme</a:t>
            </a:r>
            <a:r>
              <a:rPr lang="es-CO" sz="1600" dirty="0" smtClean="0"/>
              <a:t> exportaron 1.248 productos más que las grandes empresas, contribuyendo en aumentar la base exportadora en aproximadamente 50% con relación a las grandes empresas.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600" dirty="0" smtClean="0"/>
              <a:t>Las </a:t>
            </a:r>
            <a:r>
              <a:rPr lang="es-CO" sz="1600" dirty="0" err="1" smtClean="0"/>
              <a:t>mipyme</a:t>
            </a:r>
            <a:r>
              <a:rPr lang="es-CO" sz="1600" dirty="0" smtClean="0"/>
              <a:t> registraron un alto nivel de diversificación de productos, al cubrir el 88,6% de la oferta exportable del país, mientras que as grandes empresas se concentraron en el 60% del mismo.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2834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" y="1"/>
            <a:ext cx="9146857" cy="68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90814" y="205404"/>
            <a:ext cx="8523438" cy="4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3697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ProColombia promueve el fortalecimiento de encadenamientos entre los sectores industriales, a nivel nacional e internacional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3126" y="1053018"/>
            <a:ext cx="85211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 smtClean="0"/>
              <a:t>Inversión Extranjera Directa:</a:t>
            </a:r>
          </a:p>
          <a:p>
            <a:pPr lvl="1"/>
            <a:r>
              <a:rPr lang="es-CO" sz="2000" dirty="0" smtClean="0"/>
              <a:t>Promoción de </a:t>
            </a:r>
            <a:r>
              <a:rPr lang="es-CO" sz="2000" dirty="0"/>
              <a:t>Colombia como destino de </a:t>
            </a:r>
            <a:r>
              <a:rPr lang="es-CO" sz="2000" b="1" dirty="0"/>
              <a:t>inversión extranjera directa </a:t>
            </a:r>
            <a:r>
              <a:rPr lang="es-CO" sz="2000" dirty="0"/>
              <a:t>en los sectores estratégicos, que complementar cadenas, generan encadenamiento productivo,  </a:t>
            </a:r>
            <a:r>
              <a:rPr lang="es-CO" sz="2000" dirty="0" smtClean="0"/>
              <a:t>aprovechando las ventajas e intereses regionales. Estamos en el mundo a través de las oficinas motivando a los potenciales inversionistas</a:t>
            </a:r>
          </a:p>
          <a:p>
            <a:pPr lvl="1"/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Expansión de las empresas colombianas en el exterior:.</a:t>
            </a:r>
          </a:p>
          <a:p>
            <a:pPr lvl="1"/>
            <a:r>
              <a:rPr lang="es-CO" sz="2000" dirty="0" smtClean="0"/>
              <a:t>	</a:t>
            </a: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 smtClean="0"/>
              <a:t>Generación de información</a:t>
            </a:r>
            <a:r>
              <a:rPr lang="es-CO" sz="2000" dirty="0" smtClean="0"/>
              <a:t>:</a:t>
            </a:r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 De </a:t>
            </a:r>
            <a:r>
              <a:rPr lang="es-CO" sz="2000" b="1" dirty="0" smtClean="0"/>
              <a:t>oportunidades comerciales  y requisitos </a:t>
            </a:r>
            <a:r>
              <a:rPr lang="es-CO" sz="2000" dirty="0" smtClean="0"/>
              <a:t>en los mercados internacionales para productos intermedios- </a:t>
            </a:r>
            <a:r>
              <a:rPr lang="es-CO" sz="2000" dirty="0" err="1" smtClean="0"/>
              <a:t>Asesorias</a:t>
            </a:r>
            <a:r>
              <a:rPr lang="es-CO" sz="2000" dirty="0" smtClean="0"/>
              <a:t> con expertos </a:t>
            </a:r>
            <a:r>
              <a:rPr lang="es-CO" sz="2000" dirty="0" err="1" smtClean="0"/>
              <a:t>asiaticos</a:t>
            </a:r>
            <a:endParaRPr lang="es-CO" sz="2000" dirty="0" smtClean="0"/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Información de cultura, requisitos, canales, </a:t>
            </a:r>
            <a:r>
              <a:rPr lang="es-CO" sz="2000" dirty="0" err="1" smtClean="0"/>
              <a:t>logistica</a:t>
            </a:r>
            <a:r>
              <a:rPr lang="es-CO" sz="2000" dirty="0" smtClean="0"/>
              <a:t> (simulador)</a:t>
            </a:r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Información especializada para los potenciales inversionistas </a:t>
            </a:r>
          </a:p>
          <a:p>
            <a:pPr lvl="1"/>
            <a:r>
              <a:rPr lang="es-CO" sz="2000" dirty="0"/>
              <a:t>	</a:t>
            </a:r>
            <a:endParaRPr lang="es-C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 smtClean="0"/>
              <a:t>Acompañamiento al empresario en el proceso</a:t>
            </a:r>
            <a:r>
              <a:rPr lang="es-CO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4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" y="1"/>
            <a:ext cx="9146857" cy="68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3126" y="908720"/>
            <a:ext cx="852112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Generando </a:t>
            </a:r>
            <a:r>
              <a:rPr lang="es-CO" sz="2000" b="1" dirty="0" smtClean="0"/>
              <a:t>espacios de encuentro entre Compradores y exportadores</a:t>
            </a:r>
            <a:r>
              <a:rPr lang="es-CO" sz="2000" dirty="0" smtClean="0"/>
              <a:t>, entre potenciales inversionistas y empresas Ferias, misiones, ruedas y </a:t>
            </a:r>
            <a:r>
              <a:rPr lang="es-CO" sz="2000" dirty="0" err="1" smtClean="0"/>
              <a:t>macrorruedas</a:t>
            </a:r>
            <a:r>
              <a:rPr lang="es-CO" sz="2000" dirty="0" smtClean="0"/>
              <a:t> 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err="1" smtClean="0"/>
              <a:t>Gererando</a:t>
            </a:r>
            <a:r>
              <a:rPr lang="es-CO" sz="2000" dirty="0" smtClean="0"/>
              <a:t> espacios conjuntos con </a:t>
            </a:r>
            <a:r>
              <a:rPr lang="es-CO" sz="2000" dirty="0" err="1" smtClean="0"/>
              <a:t>homologos</a:t>
            </a:r>
            <a:r>
              <a:rPr lang="es-CO" sz="2000" dirty="0" smtClean="0"/>
              <a:t> AP</a:t>
            </a:r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Seminarios de inversión</a:t>
            </a:r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Participación  de empresarios en stand AP en Ferias en Asia</a:t>
            </a:r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err="1" smtClean="0"/>
              <a:t>Macrorruedas</a:t>
            </a:r>
            <a:r>
              <a:rPr lang="es-CO" sz="2000" dirty="0" smtClean="0"/>
              <a:t> de empresarios Alianza </a:t>
            </a:r>
            <a:r>
              <a:rPr lang="es-CO" sz="2000" dirty="0" err="1" smtClean="0"/>
              <a:t>Pacífíco</a:t>
            </a:r>
            <a:endParaRPr lang="es-CO" sz="2000" dirty="0"/>
          </a:p>
          <a:p>
            <a:pPr marL="742838" lvl="1" indent="-28575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742838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La III </a:t>
            </a:r>
            <a:r>
              <a:rPr lang="es-CO" sz="2000" dirty="0" err="1" smtClean="0"/>
              <a:t>macrorrueda</a:t>
            </a:r>
            <a:r>
              <a:rPr lang="es-CO" sz="2000" dirty="0" smtClean="0"/>
              <a:t> </a:t>
            </a:r>
            <a:r>
              <a:rPr lang="es-CO" i="1" dirty="0" smtClean="0"/>
              <a:t>“Encuentro </a:t>
            </a:r>
            <a:r>
              <a:rPr lang="es-CO" i="1" dirty="0"/>
              <a:t>Comercial de Cadenas de Valor para el fortalecimiento industrial de la Alianza del Pacífico</a:t>
            </a:r>
            <a:r>
              <a:rPr lang="es-CO" i="1" dirty="0" smtClean="0"/>
              <a:t>”. Realizada en Perú se </a:t>
            </a:r>
            <a:r>
              <a:rPr lang="es-CO" dirty="0" smtClean="0"/>
              <a:t>identificaron </a:t>
            </a:r>
            <a:r>
              <a:rPr lang="es-CO" dirty="0"/>
              <a:t>posibles redes de provisión para reforzar los vínculos industriales, incrementando así su competitividad en el contexto </a:t>
            </a:r>
            <a:r>
              <a:rPr lang="es-CO" dirty="0" smtClean="0"/>
              <a:t>global en sectores de </a:t>
            </a:r>
            <a:r>
              <a:rPr lang="es-CO" dirty="0"/>
              <a:t>a</a:t>
            </a:r>
            <a:r>
              <a:rPr lang="es-PE" dirty="0" err="1"/>
              <a:t>utopartes</a:t>
            </a:r>
            <a:r>
              <a:rPr lang="es-PE" dirty="0"/>
              <a:t>, maquinaria, equipo eléctrico, electrónico y sus partes, </a:t>
            </a:r>
            <a:r>
              <a:rPr lang="es-PE" b="1" dirty="0"/>
              <a:t>cosméticos y jabones, otros productos químicos (envases y empaques) y c</a:t>
            </a:r>
            <a:r>
              <a:rPr lang="es-PE" dirty="0"/>
              <a:t>uero, insumos y partes para calzado*, participaron en este </a:t>
            </a:r>
            <a:r>
              <a:rPr lang="es-PE" dirty="0" smtClean="0"/>
              <a:t>encuentro.</a:t>
            </a:r>
          </a:p>
          <a:p>
            <a:pPr lvl="1"/>
            <a:endParaRPr lang="es-PE" dirty="0" smtClean="0"/>
          </a:p>
          <a:p>
            <a:pPr lvl="1"/>
            <a:r>
              <a:rPr lang="es-PE" dirty="0" smtClean="0"/>
              <a:t>El reto es que más empresarios </a:t>
            </a:r>
            <a:r>
              <a:rPr lang="es-PE" dirty="0" err="1" smtClean="0"/>
              <a:t>oclombianos</a:t>
            </a:r>
            <a:r>
              <a:rPr lang="es-PE" dirty="0" smtClean="0"/>
              <a:t> aprovechen</a:t>
            </a:r>
          </a:p>
          <a:p>
            <a:pPr marL="742838" lvl="1" indent="-285750">
              <a:buFont typeface="Arial" panose="020B0604020202020204" pitchFamily="34" charset="0"/>
              <a:buChar char="•"/>
            </a:pPr>
            <a:endParaRPr lang="es-PE" sz="2000" dirty="0" smtClean="0"/>
          </a:p>
          <a:p>
            <a:endParaRPr lang="es-CO" sz="2000" dirty="0"/>
          </a:p>
          <a:p>
            <a:endParaRPr lang="es-CO" sz="2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90814" y="205404"/>
            <a:ext cx="8523438" cy="4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3697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ProColombia promueve el fortalecimiento de encadenamientos entre los sectores industriales, a nivel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586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es-PE" dirty="0" smtClean="0"/>
              <a:t>Aún tenemos mucho camino que recorrer.</a:t>
            </a:r>
          </a:p>
          <a:p>
            <a:pPr marL="0" lvl="1" indent="0">
              <a:buNone/>
            </a:pPr>
            <a:endParaRPr lang="es-PE" dirty="0" smtClean="0"/>
          </a:p>
          <a:p>
            <a:pPr marL="0" lvl="1" indent="0">
              <a:buNone/>
            </a:pPr>
            <a:r>
              <a:rPr lang="es-PE" dirty="0" smtClean="0"/>
              <a:t>Las organizaciones debemos adaptar servicios para ser más efectivos</a:t>
            </a:r>
          </a:p>
          <a:p>
            <a:pPr marL="0" lvl="1" indent="0">
              <a:buNone/>
            </a:pPr>
            <a:r>
              <a:rPr lang="es-PE" dirty="0" smtClean="0"/>
              <a:t>Los empresarios colombianos deben aprovechar la información y participar en los escenarios que dentro de la Alianza que se están generando</a:t>
            </a:r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0814" y="349420"/>
            <a:ext cx="8523438" cy="4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3697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ProColombia promueve el fortalecimiento de encadenamientos entre los sectores industriales, a nivel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705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" y="1"/>
            <a:ext cx="9146857" cy="68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81063" y="222014"/>
            <a:ext cx="7493554" cy="120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HelveticaNeueLT Std Cn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400" kern="0" dirty="0" smtClean="0">
                <a:solidFill>
                  <a:sysClr val="windowText" lastClr="000000"/>
                </a:solidFill>
                <a:latin typeface="+mj-lt"/>
              </a:rPr>
              <a:t>Cómo se accede a los servicios?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400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Contactándo</a:t>
            </a:r>
            <a:r>
              <a:rPr kumimoji="0" lang="es-CO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3126" y="908720"/>
            <a:ext cx="85211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r>
              <a:rPr lang="es-CO" sz="2000" b="1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/>
              <a:t>Santiago Viera </a:t>
            </a:r>
            <a:r>
              <a:rPr lang="es-CO" sz="2000" b="1" dirty="0" smtClean="0"/>
              <a:t>Ochoa: </a:t>
            </a:r>
            <a:r>
              <a:rPr lang="es-CO" sz="2000" dirty="0" smtClean="0"/>
              <a:t>Director de la Oficina ProColombia en Medellín </a:t>
            </a:r>
            <a:r>
              <a:rPr lang="es-CO" sz="2000" dirty="0" smtClean="0">
                <a:hlinkClick r:id="rId4"/>
              </a:rPr>
              <a:t>sviera@procolombia.co</a:t>
            </a:r>
            <a:r>
              <a:rPr lang="es-CO" sz="2000" dirty="0" smtClean="0"/>
              <a:t> y </a:t>
            </a:r>
            <a:r>
              <a:rPr lang="es-CO" sz="2000" dirty="0">
                <a:hlinkClick r:id="rId5"/>
              </a:rPr>
              <a:t>medellín@procolombia.co</a:t>
            </a:r>
            <a:endParaRPr lang="es-CO" sz="2000" dirty="0"/>
          </a:p>
          <a:p>
            <a:pPr lvl="1"/>
            <a:r>
              <a:rPr lang="es-CO" sz="2000" dirty="0" smtClean="0"/>
              <a:t>En Calle </a:t>
            </a:r>
            <a:r>
              <a:rPr lang="es-CO" sz="2000" dirty="0"/>
              <a:t>4 Sur No 43AA- 30, Oficina 401, Edificio </a:t>
            </a:r>
            <a:r>
              <a:rPr lang="es-CO" sz="2000" dirty="0" err="1"/>
              <a:t>Formacol</a:t>
            </a:r>
            <a:r>
              <a:rPr lang="es-CO" sz="2000" dirty="0"/>
              <a:t> Of. </a:t>
            </a:r>
            <a:r>
              <a:rPr lang="es-CO" sz="2000" dirty="0" smtClean="0"/>
              <a:t>401</a:t>
            </a:r>
          </a:p>
          <a:p>
            <a:pPr lvl="1"/>
            <a:r>
              <a:rPr lang="es-CO" sz="2000" dirty="0" smtClean="0"/>
              <a:t>Tel  352 </a:t>
            </a:r>
            <a:r>
              <a:rPr lang="es-CO" sz="2000" dirty="0"/>
              <a:t>5656</a:t>
            </a:r>
          </a:p>
          <a:p>
            <a:endParaRPr lang="es-CO" sz="2000" dirty="0" smtClean="0"/>
          </a:p>
          <a:p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 smtClean="0"/>
              <a:t>María Cecilia Obando A: </a:t>
            </a:r>
            <a:r>
              <a:rPr lang="es-CO" sz="2000" dirty="0" smtClean="0"/>
              <a:t>Vicepresidente Planeación</a:t>
            </a:r>
          </a:p>
          <a:p>
            <a:pPr lvl="1"/>
            <a:r>
              <a:rPr lang="es-CO" sz="2000" dirty="0" smtClean="0">
                <a:hlinkClick r:id="rId6"/>
              </a:rPr>
              <a:t>mobando@procolombia.co</a:t>
            </a:r>
            <a:endParaRPr lang="es-CO" sz="2000" dirty="0" smtClean="0"/>
          </a:p>
          <a:p>
            <a:pPr lvl="1"/>
            <a:r>
              <a:rPr lang="es-CO" sz="2000" dirty="0" smtClean="0"/>
              <a:t>Calle 28 # 13ª- 15 Piso 35 Bogotá Tel 5600177</a:t>
            </a:r>
          </a:p>
          <a:p>
            <a:pPr lvl="1"/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hlinkClick r:id="rId7"/>
              </a:rPr>
              <a:t>www.procolombia.co</a:t>
            </a:r>
            <a:r>
              <a:rPr lang="es-CO" sz="20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r>
              <a:rPr lang="es-CO" sz="2000" dirty="0" smtClean="0"/>
              <a:t>Herramientas para el exportador en </a:t>
            </a:r>
            <a:r>
              <a:rPr lang="es-CO" sz="2000" dirty="0" smtClean="0">
                <a:hlinkClick r:id="rId8"/>
              </a:rPr>
              <a:t>www.colombiatrade.com</a:t>
            </a: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544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14275" t="14963" r="14348" b="6249"/>
          <a:stretch/>
        </p:blipFill>
        <p:spPr bwMode="auto">
          <a:xfrm>
            <a:off x="-36512" y="-99392"/>
            <a:ext cx="9180512" cy="69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7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83" r="9956"/>
          <a:stretch>
            <a:fillRect/>
          </a:stretch>
        </p:blipFill>
        <p:spPr bwMode="auto">
          <a:xfrm>
            <a:off x="0" y="0"/>
            <a:ext cx="9218266" cy="69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98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228" y="180304"/>
            <a:ext cx="6123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404040"/>
                </a:solidFill>
              </a:rPr>
              <a:t>Las </a:t>
            </a:r>
            <a:r>
              <a:rPr lang="es-CO" b="1" dirty="0" err="1" smtClean="0">
                <a:solidFill>
                  <a:srgbClr val="404040"/>
                </a:solidFill>
              </a:rPr>
              <a:t>mipyme</a:t>
            </a:r>
            <a:r>
              <a:rPr lang="es-CO" b="1" dirty="0" smtClean="0">
                <a:solidFill>
                  <a:srgbClr val="404040"/>
                </a:solidFill>
              </a:rPr>
              <a:t> exportadoras han alcanzado un nivel de diversificación de mercados en exportaciones no minero energéticas, similar al de las grandes empresas exportadoras, llegando a más de 170 países en 2014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226100"/>
            <a:ext cx="2201607" cy="554737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5567269"/>
              </p:ext>
            </p:extLst>
          </p:nvPr>
        </p:nvGraphicFramePr>
        <p:xfrm>
          <a:off x="454637" y="1628800"/>
          <a:ext cx="7234389" cy="441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2503" y="6430568"/>
            <a:ext cx="60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404040"/>
                </a:solidFill>
              </a:rPr>
              <a:t>Fuente: DANE. *Conteo de posiciones arancelarias con ventas &gt;=US$1.000 en cada año y segmento empresarial.</a:t>
            </a:r>
            <a:endParaRPr lang="es-CO" sz="12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229" y="180304"/>
            <a:ext cx="5863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404040"/>
                </a:solidFill>
              </a:rPr>
              <a:t>Mientras que las exportaciones de las grandes empresas se han focalizado en bienes primarios,  la mayor parte de las exportaciones de las </a:t>
            </a:r>
            <a:r>
              <a:rPr lang="es-CO" sz="1600" b="1" dirty="0" err="1" smtClean="0">
                <a:solidFill>
                  <a:srgbClr val="404040"/>
                </a:solidFill>
              </a:rPr>
              <a:t>mipyme</a:t>
            </a:r>
            <a:r>
              <a:rPr lang="es-CO" sz="1600" b="1" dirty="0" smtClean="0">
                <a:solidFill>
                  <a:srgbClr val="404040"/>
                </a:solidFill>
              </a:rPr>
              <a:t> corresponde a bienes de valor agregado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226100"/>
            <a:ext cx="2530698" cy="5547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69436" y="1257522"/>
            <a:ext cx="5863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</a:rPr>
              <a:t>Solo el 10% de las exportaciones de las grandes empresas exportadoras corresponde a productos de alta y media tecnología. Sin embargo, el 25% de las </a:t>
            </a:r>
            <a:r>
              <a:rPr lang="es-CO" sz="1600" b="1" dirty="0" err="1" smtClean="0">
                <a:solidFill>
                  <a:schemeClr val="bg1">
                    <a:lumMod val="50000"/>
                  </a:schemeClr>
                </a:solidFill>
              </a:rPr>
              <a:t>mipyme</a:t>
            </a:r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</a:rPr>
              <a:t> corresponde a este tipo de bienes de alto valor agregado.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2503" y="6430568"/>
            <a:ext cx="60466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>
                <a:solidFill>
                  <a:srgbClr val="404040"/>
                </a:solidFill>
              </a:rPr>
              <a:t>Fuente: DANE. Cálculos ProColombia</a:t>
            </a:r>
            <a:r>
              <a:rPr lang="es-CO" sz="1300" b="1" dirty="0">
                <a:solidFill>
                  <a:srgbClr val="404040"/>
                </a:solidFill>
              </a:rPr>
              <a:t>. </a:t>
            </a:r>
            <a:r>
              <a:rPr lang="es-CO" sz="1300" b="1" dirty="0" smtClean="0">
                <a:solidFill>
                  <a:srgbClr val="404040"/>
                </a:solidFill>
              </a:rPr>
              <a:t>Clasificación </a:t>
            </a:r>
            <a:r>
              <a:rPr lang="es-CO" sz="1300" b="1" dirty="0">
                <a:solidFill>
                  <a:srgbClr val="404040"/>
                </a:solidFill>
              </a:rPr>
              <a:t>de empresas </a:t>
            </a:r>
            <a:r>
              <a:rPr lang="es-CO" sz="1300" b="1" dirty="0" smtClean="0">
                <a:solidFill>
                  <a:srgbClr val="404040"/>
                </a:solidFill>
              </a:rPr>
              <a:t>metodología CEPAL.</a:t>
            </a:r>
            <a:endParaRPr lang="es-CO" sz="1300" b="1" dirty="0">
              <a:solidFill>
                <a:srgbClr val="404040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43319197"/>
              </p:ext>
            </p:extLst>
          </p:nvPr>
        </p:nvGraphicFramePr>
        <p:xfrm>
          <a:off x="212503" y="2370589"/>
          <a:ext cx="4496292" cy="387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73623200"/>
              </p:ext>
            </p:extLst>
          </p:nvPr>
        </p:nvGraphicFramePr>
        <p:xfrm>
          <a:off x="4514971" y="2349909"/>
          <a:ext cx="4496292" cy="387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6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Las Mipymes se han beneficiado con la apertura de los tratados de libre comercio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5299" y="155747"/>
            <a:ext cx="8083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/>
              <a:t>Los </a:t>
            </a:r>
            <a:r>
              <a:rPr lang="es-MX" sz="2000" dirty="0"/>
              <a:t>resultados han sido favorables para las micro, pequeñas y medianas empresas que muestran un crecimiento en las exportaciones de productos de </a:t>
            </a:r>
            <a:r>
              <a:rPr lang="es-MX" sz="2000" dirty="0" smtClean="0"/>
              <a:t>valor </a:t>
            </a:r>
            <a:r>
              <a:rPr lang="es-MX" sz="2000" dirty="0"/>
              <a:t>agregado medio y alto valor agregado</a:t>
            </a:r>
            <a:endParaRPr kumimoji="0" lang="es-ES_tradnl" altLang="es-CO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4350" y="1442135"/>
            <a:ext cx="5785842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_tradnl" sz="1600" b="1" dirty="0" smtClean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Exportaciones por tipo de producto y tamaño de empresa a Estados Unidos</a:t>
            </a:r>
          </a:p>
          <a:p>
            <a:pPr algn="ctr">
              <a:spcAft>
                <a:spcPts val="1000"/>
              </a:spcAft>
            </a:pPr>
            <a:r>
              <a:rPr lang="es-ES_tradnl" sz="1600" b="1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(Millones US$)</a:t>
            </a:r>
            <a:endParaRPr lang="es-CO" sz="16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31298"/>
              </p:ext>
            </p:extLst>
          </p:nvPr>
        </p:nvGraphicFramePr>
        <p:xfrm>
          <a:off x="305301" y="2387599"/>
          <a:ext cx="6143123" cy="3049905"/>
        </p:xfrm>
        <a:graphic>
          <a:graphicData uri="http://schemas.openxmlformats.org/drawingml/2006/table">
            <a:tbl>
              <a:tblPr firstRow="1" firstCol="1" bandRow="1"/>
              <a:tblGrid>
                <a:gridCol w="954331"/>
                <a:gridCol w="1929888"/>
                <a:gridCol w="456364"/>
                <a:gridCol w="598407"/>
                <a:gridCol w="568487"/>
                <a:gridCol w="857717"/>
                <a:gridCol w="777929"/>
              </a:tblGrid>
              <a:tr h="636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PYMEX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</a:t>
                      </a:r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compuesto</a:t>
                      </a:r>
                    </a:p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2010-214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insofisticados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1.456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1.537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1.791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995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1.092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1.156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275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197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804"/>
                    </a:solidFill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Mipimex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insofisticados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189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191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213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335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352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2783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66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70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783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3.316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3.425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3.796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448425" y="2728131"/>
            <a:ext cx="2380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Las exportaciones a Estados Unidos han mostrado una recomposición con la entrada en vigencia del TLC que ha favorecido la exportación de productos de valor agregado.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95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64373"/>
              </p:ext>
            </p:extLst>
          </p:nvPr>
        </p:nvGraphicFramePr>
        <p:xfrm>
          <a:off x="683568" y="2309448"/>
          <a:ext cx="7560840" cy="3153506"/>
        </p:xfrm>
        <a:graphic>
          <a:graphicData uri="http://schemas.openxmlformats.org/drawingml/2006/table">
            <a:tbl>
              <a:tblPr firstRow="1" firstCol="1" bandRow="1"/>
              <a:tblGrid>
                <a:gridCol w="2072984"/>
                <a:gridCol w="2322853"/>
                <a:gridCol w="592281"/>
                <a:gridCol w="546009"/>
                <a:gridCol w="546009"/>
                <a:gridCol w="740352"/>
                <a:gridCol w="740352"/>
              </a:tblGrid>
              <a:tr h="796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PYMEX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compuesto 2010-214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319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172,6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159,6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198,7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</a:tr>
              <a:tr h="3319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29,1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33,7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31,4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39"/>
                    </a:solidFill>
                  </a:tcPr>
                </a:tc>
              </a:tr>
              <a:tr h="3319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12,7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7,1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7,5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</a:tr>
              <a:tr h="3319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Mipimex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insofisticados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10,5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11,4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13,3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</a:tr>
              <a:tr h="3319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10,2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15,2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16,9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</a:tr>
              <a:tr h="348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2,2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6,2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85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237,3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229,7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274,0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87624" y="1245020"/>
            <a:ext cx="6696743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_tradnl" b="1" dirty="0" smtClean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Exportaciones por tipo de producto y tamaño de empresa a </a:t>
            </a:r>
            <a:r>
              <a:rPr lang="es-ES_tradnl" b="1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Canadá</a:t>
            </a:r>
            <a:endParaRPr lang="es-ES_tradnl" b="1" dirty="0" smtClean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ES_tradnl" b="1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(Millones US$)</a:t>
            </a:r>
            <a:endParaRPr lang="es-CO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72999"/>
              </p:ext>
            </p:extLst>
          </p:nvPr>
        </p:nvGraphicFramePr>
        <p:xfrm>
          <a:off x="505557" y="2095500"/>
          <a:ext cx="7954874" cy="3285395"/>
        </p:xfrm>
        <a:graphic>
          <a:graphicData uri="http://schemas.openxmlformats.org/drawingml/2006/table">
            <a:tbl>
              <a:tblPr firstRow="1" firstCol="1" bandRow="1"/>
              <a:tblGrid>
                <a:gridCol w="2181018"/>
                <a:gridCol w="2443909"/>
                <a:gridCol w="623149"/>
                <a:gridCol w="574464"/>
                <a:gridCol w="574464"/>
                <a:gridCol w="778935"/>
                <a:gridCol w="778935"/>
              </a:tblGrid>
              <a:tr h="779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PYMEX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SOFISTICACIÓN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compuesto 2010-214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Crecimiento 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5288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empresa exportadora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insofisticados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1.217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1.445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1.803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</a:tr>
              <a:tr h="352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175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207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217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352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160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116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91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88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Mipimex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insofisticados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87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84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103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780"/>
                    </a:solidFill>
                  </a:tcPr>
                </a:tc>
              </a:tr>
              <a:tr h="352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de Sofisticación Media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54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53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73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</a:tr>
              <a:tr h="3705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Sofisticados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45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705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1.715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1.936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2.332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05558" y="1142261"/>
            <a:ext cx="766684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_tradnl" b="1" dirty="0" smtClean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Exportaciones por tipo de producto y tamaño de empresa a Unión Europea</a:t>
            </a:r>
          </a:p>
          <a:p>
            <a:pPr algn="ctr">
              <a:spcAft>
                <a:spcPts val="1000"/>
              </a:spcAft>
            </a:pPr>
            <a:r>
              <a:rPr lang="es-ES_tradnl" b="1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(Millones US$)</a:t>
            </a:r>
            <a:endParaRPr lang="es-CO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OLOMB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cion Colombia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subtítulo">
      <a:majorFont>
        <a:latin typeface="Gill Sans Light"/>
        <a:ea typeface="Heiti SC Light"/>
        <a:cs typeface="Heiti SC Light"/>
      </a:majorFont>
      <a:minorFont>
        <a:latin typeface="Gill Sans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Heiti SC Light" charset="0"/>
            <a:cs typeface="Heiti SC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Heiti SC Light" charset="0"/>
            <a:cs typeface="Heiti SC Light" charset="0"/>
            <a:sym typeface="Gill Sans Light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014-11-18 Plantilla Procolomb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es.potx" id="{9728D513-9B05-44A0-9543-2FF687BC28EB}" vid="{4A8A65AF-D416-45C4-9E2A-96AA72F185A2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PROCOLOMBIA</Template>
  <TotalTime>21304</TotalTime>
  <Words>2724</Words>
  <Application>Microsoft Office PowerPoint</Application>
  <PresentationFormat>Presentación en pantalla (4:3)</PresentationFormat>
  <Paragraphs>667</Paragraphs>
  <Slides>36</Slides>
  <Notes>13</Notes>
  <HiddenSlides>4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36</vt:i4>
      </vt:variant>
    </vt:vector>
  </HeadingPairs>
  <TitlesOfParts>
    <vt:vector size="52" baseType="lpstr">
      <vt:lpstr>MS PGothic</vt:lpstr>
      <vt:lpstr>Arial</vt:lpstr>
      <vt:lpstr>Arial Narrow</vt:lpstr>
      <vt:lpstr>Calibri</vt:lpstr>
      <vt:lpstr>Cambria</vt:lpstr>
      <vt:lpstr>Gill Sans Light</vt:lpstr>
      <vt:lpstr>Heiti SC Light</vt:lpstr>
      <vt:lpstr>Helvetica</vt:lpstr>
      <vt:lpstr>HelveticaNeueLT Std Cn</vt:lpstr>
      <vt:lpstr>Times New Roman</vt:lpstr>
      <vt:lpstr>Wingdings</vt:lpstr>
      <vt:lpstr>PROCOLOMBIA</vt:lpstr>
      <vt:lpstr>Office Theme</vt:lpstr>
      <vt:lpstr>presentacion Colombia</vt:lpstr>
      <vt:lpstr>1_Office Theme</vt:lpstr>
      <vt:lpstr>2014-11-18 Plantilla Procolombia</vt:lpstr>
      <vt:lpstr>Las Mipymes impulsan la competitividad de Colombia</vt:lpstr>
      <vt:lpstr>Las Mipymes exportan una mayor cantidad de productos y generan mayor valor agregado en las exportaciones frente a las grandes exportadoras</vt:lpstr>
      <vt:lpstr>Presentación de PowerPoint</vt:lpstr>
      <vt:lpstr>Presentación de PowerPoint</vt:lpstr>
      <vt:lpstr>Presentación de PowerPoint</vt:lpstr>
      <vt:lpstr>Las Mipymes se han beneficiado con la apertura de los tratados de libre comercio</vt:lpstr>
      <vt:lpstr>Presentación de PowerPoint</vt:lpstr>
      <vt:lpstr>Presentación de PowerPoint</vt:lpstr>
      <vt:lpstr>Presentación de PowerPoint</vt:lpstr>
      <vt:lpstr>Las Alianza del Pacífico como plataforma de ingreso de las Mipymes a Asia</vt:lpstr>
      <vt:lpstr>La Alianza del Pacífico es la octava economía en el mundo y es el quinto mayor mercado en términos de población</vt:lpstr>
      <vt:lpstr>Entre las principales economías, la Alianza del Pacífico es la tercera con mayor crecimiento y la séptima región exportadora del mundo</vt:lpstr>
      <vt:lpstr>Las exportaciones de la Alianza del Pacífico han crecido de manera continua a una tasa de 5% por año en promedio, impulsadas por las exportaciones de productos no minero-energéticos </vt:lpstr>
      <vt:lpstr>México es el país que ha presentado el mejor desempeño exportador en los últimos 4 años</vt:lpstr>
      <vt:lpstr>Las exportaciones realizadas por las Mipymex en productos de valor agregado han contribuido a mitigar la caída de las exportaciones a los países de la AP</vt:lpstr>
      <vt:lpstr>Presentación de PowerPoint</vt:lpstr>
      <vt:lpstr>Presentación de PowerPoint</vt:lpstr>
      <vt:lpstr>Presentación de PowerPoint</vt:lpstr>
      <vt:lpstr>Cadenas Globales de Valor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ProColombia</vt:lpstr>
      <vt:lpstr>Presentación de PowerPoint</vt:lpstr>
      <vt:lpstr>Conceptos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Proexport Colombia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AMAYA BARRETO</dc:creator>
  <cp:lastModifiedBy>Clases Aulas Admisiones</cp:lastModifiedBy>
  <cp:revision>399</cp:revision>
  <dcterms:created xsi:type="dcterms:W3CDTF">2014-11-25T21:17:37Z</dcterms:created>
  <dcterms:modified xsi:type="dcterms:W3CDTF">2015-08-20T22:36:01Z</dcterms:modified>
</cp:coreProperties>
</file>