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customXml/itemProps1.xml" ContentType="application/vnd.openxmlformats-officedocument.customXmlProperti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customXml/itemProps2.xml" ContentType="application/vnd.openxmlformats-officedocument.customXmlProperti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66" r:id="rId8"/>
    <p:sldId id="267" r:id="rId9"/>
    <p:sldId id="268" r:id="rId10"/>
    <p:sldId id="260" r:id="rId11"/>
    <p:sldId id="262" r:id="rId12"/>
    <p:sldId id="294" r:id="rId13"/>
    <p:sldId id="261" r:id="rId14"/>
    <p:sldId id="274" r:id="rId15"/>
    <p:sldId id="271" r:id="rId16"/>
    <p:sldId id="272" r:id="rId17"/>
    <p:sldId id="273" r:id="rId18"/>
    <p:sldId id="275" r:id="rId19"/>
    <p:sldId id="276" r:id="rId20"/>
    <p:sldId id="277" r:id="rId21"/>
    <p:sldId id="293" r:id="rId22"/>
    <p:sldId id="279" r:id="rId23"/>
    <p:sldId id="269" r:id="rId24"/>
    <p:sldId id="295" r:id="rId25"/>
    <p:sldId id="270" r:id="rId26"/>
    <p:sldId id="296" r:id="rId27"/>
    <p:sldId id="280" r:id="rId28"/>
    <p:sldId id="283" r:id="rId29"/>
    <p:sldId id="285" r:id="rId30"/>
    <p:sldId id="287" r:id="rId31"/>
    <p:sldId id="297" r:id="rId32"/>
    <p:sldId id="288" r:id="rId33"/>
    <p:sldId id="286" r:id="rId34"/>
    <p:sldId id="289" r:id="rId35"/>
    <p:sldId id="290" r:id="rId36"/>
    <p:sldId id="292" r:id="rId37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676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1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8C5F-4214-4BB4-9C33-14160F1F95BA}" type="datetimeFigureOut">
              <a:rPr lang="es-CO" smtClean="0"/>
              <a:pPr/>
              <a:t>17/03/2014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1554-9521-465F-8A82-5C3D4220632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341269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8C5F-4214-4BB4-9C33-14160F1F95BA}" type="datetimeFigureOut">
              <a:rPr lang="es-CO" smtClean="0"/>
              <a:pPr/>
              <a:t>17/03/2014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1554-9521-465F-8A82-5C3D4220632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2779872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8C5F-4214-4BB4-9C33-14160F1F95BA}" type="datetimeFigureOut">
              <a:rPr lang="es-CO" smtClean="0"/>
              <a:pPr/>
              <a:t>17/03/2014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1554-9521-465F-8A82-5C3D4220632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270556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8C5F-4214-4BB4-9C33-14160F1F95BA}" type="datetimeFigureOut">
              <a:rPr lang="es-CO" smtClean="0"/>
              <a:pPr/>
              <a:t>17/03/2014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1554-9521-465F-8A82-5C3D4220632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2307017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8C5F-4214-4BB4-9C33-14160F1F95BA}" type="datetimeFigureOut">
              <a:rPr lang="es-CO" smtClean="0"/>
              <a:pPr/>
              <a:t>17/03/2014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1554-9521-465F-8A82-5C3D4220632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413852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8C5F-4214-4BB4-9C33-14160F1F95BA}" type="datetimeFigureOut">
              <a:rPr lang="es-CO" smtClean="0"/>
              <a:pPr/>
              <a:t>17/03/2014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1554-9521-465F-8A82-5C3D4220632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1626585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8C5F-4214-4BB4-9C33-14160F1F95BA}" type="datetimeFigureOut">
              <a:rPr lang="es-CO" smtClean="0"/>
              <a:pPr/>
              <a:t>17/03/2014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1554-9521-465F-8A82-5C3D4220632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74517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8C5F-4214-4BB4-9C33-14160F1F95BA}" type="datetimeFigureOut">
              <a:rPr lang="es-CO" smtClean="0"/>
              <a:pPr/>
              <a:t>17/03/2014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1554-9521-465F-8A82-5C3D4220632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309508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8C5F-4214-4BB4-9C33-14160F1F95BA}" type="datetimeFigureOut">
              <a:rPr lang="es-CO" smtClean="0"/>
              <a:pPr/>
              <a:t>17/03/2014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1554-9521-465F-8A82-5C3D4220632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271880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8C5F-4214-4BB4-9C33-14160F1F95BA}" type="datetimeFigureOut">
              <a:rPr lang="es-CO" smtClean="0"/>
              <a:pPr/>
              <a:t>17/03/2014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1554-9521-465F-8A82-5C3D4220632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91372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8C5F-4214-4BB4-9C33-14160F1F95BA}" type="datetimeFigureOut">
              <a:rPr lang="es-CO" smtClean="0"/>
              <a:pPr/>
              <a:t>17/03/2014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1554-9521-465F-8A82-5C3D4220632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2586396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C8C5F-4214-4BB4-9C33-14160F1F95BA}" type="datetimeFigureOut">
              <a:rPr lang="es-CO" smtClean="0"/>
              <a:pPr/>
              <a:t>17/03/2014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11554-9521-465F-8A82-5C3D4220632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300826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atherine.rodriguez\AppData\Local\Microsoft\Windows\Temporary Internet Files\Content.Outlook\ZEK7W1A0\plantilla_CESA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467544" y="1268760"/>
            <a:ext cx="4680520" cy="525658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MX" sz="4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s-MX" sz="4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s-MX" sz="4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</a:t>
            </a:r>
            <a:r>
              <a:rPr lang="es-MX" sz="45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 transformación 	de China y su 	impacto para 	Colombia</a:t>
            </a:r>
            <a:r>
              <a:rPr lang="es-MX" sz="4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s-MX" sz="4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s-MX" sz="4000" dirty="0" smtClean="0">
                <a:solidFill>
                  <a:srgbClr val="CC6600"/>
                </a:solidFill>
              </a:rPr>
              <a:t/>
            </a:r>
            <a:br>
              <a:rPr lang="es-MX" sz="4000" dirty="0" smtClean="0">
                <a:solidFill>
                  <a:srgbClr val="CC6600"/>
                </a:solidFill>
              </a:rPr>
            </a:br>
            <a:r>
              <a:rPr lang="es-MX" sz="4000" dirty="0" smtClean="0">
                <a:solidFill>
                  <a:srgbClr val="CC6600"/>
                </a:solidFill>
              </a:rPr>
              <a:t>	</a:t>
            </a:r>
            <a:r>
              <a:rPr lang="es-MX" sz="40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CESA</a:t>
            </a:r>
            <a:br>
              <a:rPr lang="es-MX" sz="40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40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ARAÚJO IBARRA</a:t>
            </a:r>
            <a:br>
              <a:rPr lang="es-MX" sz="40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40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EAFIT</a:t>
            </a:r>
            <a:r>
              <a:rPr lang="es-MX" sz="4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s-MX" sz="4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s-MX" sz="4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	</a:t>
            </a:r>
            <a:endParaRPr lang="es-CO" sz="4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2 Subtítulo"/>
          <p:cNvSpPr>
            <a:spLocks noGrp="1"/>
          </p:cNvSpPr>
          <p:nvPr>
            <p:ph type="subTitle" idx="1"/>
          </p:nvPr>
        </p:nvSpPr>
        <p:spPr>
          <a:xfrm>
            <a:off x="971600" y="5639072"/>
            <a:ext cx="8352928" cy="908720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	</a:t>
            </a:r>
            <a:r>
              <a:rPr lang="es-CO" sz="2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Edgar Vieira Posada, Editor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7372"/>
            <a:ext cx="3937479" cy="53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0544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971601" y="620688"/>
            <a:ext cx="7776864" cy="6120680"/>
            <a:chOff x="2652275" y="-1"/>
            <a:chExt cx="5988685" cy="6046927"/>
          </a:xfrm>
        </p:grpSpPr>
        <p:sp>
          <p:nvSpPr>
            <p:cNvPr id="8" name="7 Redondear rectángulo de esquina del mismo lado"/>
            <p:cNvSpPr/>
            <p:nvPr/>
          </p:nvSpPr>
          <p:spPr>
            <a:xfrm rot="5400000">
              <a:off x="2888371" y="152058"/>
              <a:ext cx="5904647" cy="5600530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dondear rectángulo de esquina del mismo lado 4"/>
            <p:cNvSpPr/>
            <p:nvPr/>
          </p:nvSpPr>
          <p:spPr>
            <a:xfrm>
              <a:off x="2652275" y="-1"/>
              <a:ext cx="5933235" cy="6046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285750" lvl="1" indent="-28575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CO" sz="3200" kern="1200" dirty="0">
                <a:latin typeface="+mj-lt"/>
              </a:endParaRPr>
            </a:p>
            <a:p>
              <a:pPr marL="0" lvl="1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3200" b="1" kern="1200" dirty="0" smtClean="0">
                  <a:solidFill>
                    <a:schemeClr val="accent1"/>
                  </a:solidFill>
                  <a:latin typeface="+mj-lt"/>
                </a:rPr>
                <a:t>		</a:t>
              </a:r>
            </a:p>
            <a:p>
              <a:pPr marL="285750" lvl="1" indent="-28575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3200" b="1" kern="1200" dirty="0" smtClean="0">
                  <a:solidFill>
                    <a:schemeClr val="accent1"/>
                  </a:solidFill>
                  <a:latin typeface="+mj-lt"/>
                </a:rPr>
                <a:t>1er exportador mundial. En 2012: 2.049 miles de millones US$.</a:t>
              </a:r>
              <a:endParaRPr lang="es-CO" sz="3200" kern="1200" dirty="0" smtClean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3200" b="1" kern="1200" dirty="0" smtClean="0">
                  <a:solidFill>
                    <a:schemeClr val="tx1"/>
                  </a:solidFill>
                  <a:latin typeface="+mj-lt"/>
                </a:rPr>
                <a:t>2do país en PIB.</a:t>
              </a:r>
              <a:endParaRPr lang="es-CO" sz="3200" kern="1200" dirty="0">
                <a:solidFill>
                  <a:schemeClr val="tx1"/>
                </a:solidFill>
                <a:latin typeface="+mj-lt"/>
              </a:endParaRPr>
            </a:p>
            <a:p>
              <a:pPr marL="285750" lvl="1" indent="-285750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3200" b="1" kern="1200" dirty="0" smtClean="0">
                  <a:solidFill>
                    <a:schemeClr val="accent1"/>
                  </a:solidFill>
                  <a:latin typeface="+mj-lt"/>
                </a:rPr>
                <a:t>Mayor receptor </a:t>
              </a:r>
              <a:r>
                <a:rPr lang="es-CO" sz="3200" b="1" dirty="0" smtClean="0">
                  <a:solidFill>
                    <a:schemeClr val="accent1"/>
                  </a:solidFill>
                  <a:latin typeface="+mj-lt"/>
                </a:rPr>
                <a:t>IED (En </a:t>
              </a:r>
              <a:r>
                <a:rPr lang="es-CO" sz="3200" b="1" dirty="0">
                  <a:solidFill>
                    <a:schemeClr val="accent1"/>
                  </a:solidFill>
                  <a:latin typeface="+mj-lt"/>
                </a:rPr>
                <a:t>2012: </a:t>
              </a:r>
              <a:endParaRPr lang="es-CO" sz="3200" b="1" dirty="0" smtClean="0">
                <a:solidFill>
                  <a:schemeClr val="accent1"/>
                </a:solidFill>
                <a:latin typeface="+mj-lt"/>
              </a:endParaRPr>
            </a:p>
            <a:p>
              <a:pPr marL="0" lvl="1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3200" b="1" dirty="0" smtClean="0">
                  <a:solidFill>
                    <a:schemeClr val="accent1"/>
                  </a:solidFill>
                  <a:latin typeface="+mj-lt"/>
                </a:rPr>
                <a:t>   117 </a:t>
              </a:r>
              <a:r>
                <a:rPr lang="es-CO" sz="3200" b="1" dirty="0">
                  <a:solidFill>
                    <a:schemeClr val="accent1"/>
                  </a:solidFill>
                  <a:latin typeface="+mj-lt"/>
                </a:rPr>
                <a:t>700 millones US</a:t>
              </a:r>
              <a:r>
                <a:rPr lang="es-CO" sz="3200" b="1" dirty="0" smtClean="0">
                  <a:solidFill>
                    <a:schemeClr val="accent1"/>
                  </a:solidFill>
                  <a:latin typeface="+mj-lt"/>
                </a:rPr>
                <a:t>$).</a:t>
              </a:r>
              <a:endParaRPr lang="es-CO" sz="3200" b="1" dirty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3200" b="1" kern="1200" dirty="0" smtClean="0">
                  <a:solidFill>
                    <a:schemeClr val="tx1"/>
                  </a:solidFill>
                  <a:latin typeface="+mj-lt"/>
                </a:rPr>
                <a:t>Ahorro interno 37% PIB.</a:t>
              </a:r>
              <a:endParaRPr lang="es-CO" sz="3200" kern="1200" dirty="0">
                <a:solidFill>
                  <a:schemeClr val="tx1"/>
                </a:solidFill>
                <a:latin typeface="+mj-lt"/>
              </a:endParaRPr>
            </a:p>
            <a:p>
              <a:pPr marL="285750" lvl="1" indent="-28575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3200" b="1" kern="1200" dirty="0" smtClean="0">
                  <a:solidFill>
                    <a:schemeClr val="accent1"/>
                  </a:solidFill>
                  <a:latin typeface="+mj-lt"/>
                </a:rPr>
                <a:t>Crecimiento PIB 9 a 11%.</a:t>
              </a:r>
            </a:p>
            <a:p>
              <a:pPr marL="285750" lvl="1" indent="-285750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3200" b="1" dirty="0" smtClean="0">
                  <a:latin typeface="+mj-lt"/>
                </a:rPr>
                <a:t>Reservas internacionales: en </a:t>
              </a:r>
              <a:r>
                <a:rPr lang="es-CO" sz="3200" b="1" dirty="0">
                  <a:latin typeface="+mj-lt"/>
                </a:rPr>
                <a:t>2012: 3.2 billones US</a:t>
              </a:r>
              <a:r>
                <a:rPr lang="es-CO" sz="3200" b="1" dirty="0" smtClean="0">
                  <a:latin typeface="+mj-lt"/>
                </a:rPr>
                <a:t>$.</a:t>
              </a:r>
              <a:endParaRPr lang="es-CO" sz="3200" b="1" dirty="0">
                <a:latin typeface="+mj-lt"/>
              </a:endParaRPr>
            </a:p>
            <a:p>
              <a:pPr marL="285750" lvl="1" indent="-285750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s-CO" sz="3200" b="1" dirty="0" smtClean="0">
                  <a:solidFill>
                    <a:srgbClr val="4F81BD"/>
                  </a:solidFill>
                </a:rPr>
                <a:t>PIB per cápita: en 2012 habitante rural 1.120 US$; habitante urbano 3.490 US$.</a:t>
              </a:r>
              <a:endParaRPr lang="es-CO" sz="3200" b="1" dirty="0">
                <a:latin typeface="+mj-lt"/>
              </a:endParaRPr>
            </a:p>
            <a:p>
              <a:pPr marL="0" lvl="1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3600" b="1" kern="1200" dirty="0" smtClean="0">
                  <a:latin typeface="+mj-lt"/>
                </a:rPr>
                <a:t>	               </a:t>
              </a:r>
              <a:endParaRPr lang="es-CO" sz="3600" kern="1200" dirty="0">
                <a:latin typeface="+mj-lt"/>
              </a:endParaRPr>
            </a:p>
            <a:p>
              <a:pPr marL="571500" lvl="2" indent="-285750" algn="l" defTabSz="1466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CO" sz="3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78625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edgar.vieira\AppData\Local\Microsoft\Windows\Temporary Internet Files\Content.Outlook\MFCUAUHA\Figura 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7333" y="44624"/>
            <a:ext cx="6335797" cy="376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90574" y="1153499"/>
            <a:ext cx="2274220" cy="50523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53340" rIns="106680" bIns="5334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800" i="1" kern="1200" dirty="0" smtClean="0">
                <a:effectLst/>
                <a:latin typeface="Calibri"/>
                <a:ea typeface="Calibri"/>
                <a:cs typeface="Times New Roman"/>
              </a:rPr>
              <a:t>Edgar Vieira Posada </a:t>
            </a:r>
            <a:endParaRPr lang="es-CO" sz="2800" kern="12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67544" y="3789040"/>
            <a:ext cx="83255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3600" b="1" dirty="0" smtClean="0">
                <a:solidFill>
                  <a:schemeClr val="accent1"/>
                </a:solidFill>
              </a:rPr>
              <a:t>Crecimiento </a:t>
            </a:r>
            <a:r>
              <a:rPr lang="es-CO" sz="3600" b="1" dirty="0">
                <a:solidFill>
                  <a:schemeClr val="accent1"/>
                </a:solidFill>
              </a:rPr>
              <a:t>externo contribuye a aumentos salariales que modifican </a:t>
            </a:r>
            <a:r>
              <a:rPr lang="es-CO" sz="3600" b="1" dirty="0" smtClean="0">
                <a:solidFill>
                  <a:schemeClr val="accent1"/>
                </a:solidFill>
              </a:rPr>
              <a:t>competitividad.</a:t>
            </a:r>
            <a:endParaRPr lang="es-CO" sz="3600" b="1" dirty="0">
              <a:solidFill>
                <a:schemeClr val="accent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3600" b="1" dirty="0">
                <a:solidFill>
                  <a:schemeClr val="accent1"/>
                </a:solidFill>
              </a:rPr>
              <a:t>Creciente Inversión directa en el </a:t>
            </a:r>
            <a:r>
              <a:rPr lang="es-CO" sz="3600" b="1" dirty="0" smtClean="0">
                <a:solidFill>
                  <a:schemeClr val="accent1"/>
                </a:solidFill>
              </a:rPr>
              <a:t>exterior.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xmlns="" val="193997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90574" y="1153499"/>
            <a:ext cx="2274220" cy="50523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53340" rIns="106680" bIns="5334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800" i="1" kern="1200" dirty="0" smtClean="0">
                <a:effectLst/>
                <a:latin typeface="Calibri"/>
                <a:ea typeface="Calibri"/>
                <a:cs typeface="Times New Roman"/>
              </a:rPr>
              <a:t>Edgar Vieira Posada </a:t>
            </a:r>
            <a:endParaRPr lang="es-CO" sz="2800" kern="12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4895" y="6844"/>
            <a:ext cx="72596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4543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2656"/>
            <a:ext cx="5688633" cy="408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95536" y="4509120"/>
            <a:ext cx="8424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3600" b="1" dirty="0" smtClean="0">
                <a:solidFill>
                  <a:schemeClr val="accent1"/>
                </a:solidFill>
                <a:latin typeface="+mj-lt"/>
              </a:rPr>
              <a:t>Cambio </a:t>
            </a:r>
            <a:r>
              <a:rPr lang="es-CO" sz="3600" b="1" dirty="0">
                <a:solidFill>
                  <a:schemeClr val="accent1"/>
                </a:solidFill>
                <a:latin typeface="+mj-lt"/>
              </a:rPr>
              <a:t>de modelo exportador hacia afuera, </a:t>
            </a:r>
            <a:r>
              <a:rPr lang="es-CO" sz="3600" b="1" dirty="0" smtClean="0">
                <a:solidFill>
                  <a:schemeClr val="accent1"/>
                </a:solidFill>
                <a:latin typeface="+mj-lt"/>
              </a:rPr>
              <a:t>a </a:t>
            </a:r>
            <a:r>
              <a:rPr lang="es-CO" sz="3600" b="1" dirty="0">
                <a:solidFill>
                  <a:schemeClr val="accent1"/>
                </a:solidFill>
                <a:latin typeface="+mj-lt"/>
              </a:rPr>
              <a:t>priorización consumo </a:t>
            </a:r>
            <a:r>
              <a:rPr lang="es-CO" sz="3600" b="1" dirty="0" smtClean="0">
                <a:solidFill>
                  <a:schemeClr val="accent1"/>
                </a:solidFill>
                <a:latin typeface="+mj-lt"/>
              </a:rPr>
              <a:t>interno, </a:t>
            </a:r>
            <a:r>
              <a:rPr lang="es-CO" sz="3600" b="1" dirty="0">
                <a:solidFill>
                  <a:schemeClr val="accent1"/>
                </a:solidFill>
                <a:latin typeface="+mj-lt"/>
              </a:rPr>
              <a:t>basado </a:t>
            </a:r>
            <a:r>
              <a:rPr lang="es-CO" sz="3600" b="1" dirty="0" smtClean="0">
                <a:solidFill>
                  <a:schemeClr val="accent1"/>
                </a:solidFill>
                <a:latin typeface="+mj-lt"/>
              </a:rPr>
              <a:t>en </a:t>
            </a:r>
            <a:r>
              <a:rPr lang="es-CO" sz="3600" b="1" dirty="0">
                <a:solidFill>
                  <a:schemeClr val="accent1"/>
                </a:solidFill>
                <a:latin typeface="+mj-lt"/>
              </a:rPr>
              <a:t>capacidad adquisitiva clase </a:t>
            </a:r>
            <a:r>
              <a:rPr lang="es-CO" sz="3600" b="1" dirty="0" smtClean="0">
                <a:solidFill>
                  <a:schemeClr val="accent1"/>
                </a:solidFill>
                <a:latin typeface="+mj-lt"/>
              </a:rPr>
              <a:t>media.</a:t>
            </a:r>
            <a:endParaRPr lang="es-CO" sz="3600" dirty="0">
              <a:latin typeface="+mj-lt"/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xmlns="" val="7795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107503" y="1052735"/>
            <a:ext cx="3168353" cy="5475563"/>
            <a:chOff x="-85635" y="0"/>
            <a:chExt cx="3416562" cy="5904656"/>
          </a:xfrm>
        </p:grpSpPr>
        <p:sp>
          <p:nvSpPr>
            <p:cNvPr id="4" name="3 Rectángulo redondeado"/>
            <p:cNvSpPr/>
            <p:nvPr/>
          </p:nvSpPr>
          <p:spPr>
            <a:xfrm>
              <a:off x="-85635" y="0"/>
              <a:ext cx="3416562" cy="590465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4 Rectángulo"/>
            <p:cNvSpPr/>
            <p:nvPr/>
          </p:nvSpPr>
          <p:spPr>
            <a:xfrm>
              <a:off x="149591" y="148295"/>
              <a:ext cx="2741247" cy="56080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53340" rIns="106680" bIns="5334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i="1" kern="1200" dirty="0" smtClean="0">
                  <a:effectLst/>
                  <a:latin typeface="Calibri"/>
                  <a:ea typeface="Calibri"/>
                  <a:cs typeface="Times New Roman"/>
                </a:rPr>
                <a:t> </a:t>
              </a:r>
              <a:endParaRPr lang="es-CO" sz="2800" kern="1200" dirty="0" smtClean="0">
                <a:solidFill>
                  <a:schemeClr val="bg2"/>
                </a:solidFill>
                <a:latin typeface="+mj-lt"/>
              </a:endParaRPr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3419872" y="116632"/>
            <a:ext cx="5472609" cy="6411666"/>
            <a:chOff x="3024339" y="-1"/>
            <a:chExt cx="5600530" cy="5871212"/>
          </a:xfrm>
        </p:grpSpPr>
        <p:sp>
          <p:nvSpPr>
            <p:cNvPr id="10" name="9 Redondear rectángulo de esquina del mismo lado"/>
            <p:cNvSpPr/>
            <p:nvPr/>
          </p:nvSpPr>
          <p:spPr>
            <a:xfrm rot="5400000">
              <a:off x="2888998" y="135340"/>
              <a:ext cx="5871212" cy="5600530"/>
            </a:xfrm>
            <a:prstGeom prst="round2SameRect">
              <a:avLst/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dondear rectángulo de esquina del mismo lado 4"/>
            <p:cNvSpPr/>
            <p:nvPr/>
          </p:nvSpPr>
          <p:spPr>
            <a:xfrm>
              <a:off x="3024340" y="273394"/>
              <a:ext cx="5327135" cy="53244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t" anchorCtr="0">
              <a:noAutofit/>
            </a:bodyPr>
            <a:lstStyle/>
            <a:p>
              <a:pPr marL="285750" lvl="1" indent="-28575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2800" b="1" kern="1200" dirty="0" smtClean="0">
                  <a:solidFill>
                    <a:schemeClr val="bg1"/>
                  </a:solidFill>
                  <a:latin typeface="+mj-lt"/>
                </a:rPr>
                <a:t>Clasificación ciudades chinas en 4 categorías: </a:t>
              </a:r>
              <a:r>
                <a:rPr lang="es-CO" sz="2800" b="1" kern="1200" dirty="0" err="1" smtClean="0">
                  <a:solidFill>
                    <a:schemeClr val="bg1"/>
                  </a:solidFill>
                  <a:latin typeface="+mj-lt"/>
                </a:rPr>
                <a:t>Tier</a:t>
              </a:r>
              <a:r>
                <a:rPr lang="es-CO" sz="2800" b="1" kern="1200" dirty="0" smtClean="0">
                  <a:solidFill>
                    <a:schemeClr val="bg1"/>
                  </a:solidFill>
                  <a:latin typeface="+mj-lt"/>
                </a:rPr>
                <a:t> 1 las metrópolis, </a:t>
              </a:r>
              <a:r>
                <a:rPr lang="es-CO" sz="2800" b="1" kern="1200" dirty="0" err="1" smtClean="0">
                  <a:solidFill>
                    <a:schemeClr val="bg1"/>
                  </a:solidFill>
                  <a:latin typeface="+mj-lt"/>
                </a:rPr>
                <a:t>Tier</a:t>
              </a:r>
              <a:r>
                <a:rPr lang="es-CO" sz="2800" b="1" kern="1200" dirty="0" smtClean="0">
                  <a:solidFill>
                    <a:schemeClr val="bg1"/>
                  </a:solidFill>
                  <a:latin typeface="+mj-lt"/>
                </a:rPr>
                <a:t> 2 y 3 ciudades en desarrollo y </a:t>
              </a:r>
              <a:r>
                <a:rPr lang="es-CO" sz="2800" b="1" kern="1200" dirty="0" err="1" smtClean="0">
                  <a:solidFill>
                    <a:schemeClr val="bg1"/>
                  </a:solidFill>
                  <a:latin typeface="+mj-lt"/>
                </a:rPr>
                <a:t>Tier</a:t>
              </a:r>
              <a:r>
                <a:rPr lang="es-CO" sz="2800" b="1" kern="1200" dirty="0" smtClean="0">
                  <a:solidFill>
                    <a:schemeClr val="bg1"/>
                  </a:solidFill>
                  <a:latin typeface="+mj-lt"/>
                </a:rPr>
                <a:t> 4 condados y prefecturas       </a:t>
              </a:r>
              <a:endParaRPr lang="es-CO" sz="2800" kern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" name="1 Rectángulo"/>
          <p:cNvSpPr/>
          <p:nvPr/>
        </p:nvSpPr>
        <p:spPr>
          <a:xfrm>
            <a:off x="335555" y="2492896"/>
            <a:ext cx="286829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4000" b="1" dirty="0">
                <a:solidFill>
                  <a:schemeClr val="bg1"/>
                </a:solidFill>
              </a:rPr>
              <a:t>El desarrollo de las ciudades </a:t>
            </a:r>
            <a:r>
              <a:rPr lang="es-CO" sz="4000" b="1" dirty="0" smtClean="0">
                <a:solidFill>
                  <a:schemeClr val="bg1"/>
                </a:solidFill>
              </a:rPr>
              <a:t>intermedias </a:t>
            </a:r>
            <a:r>
              <a:rPr lang="es-CO" sz="4000" b="1" dirty="0">
                <a:solidFill>
                  <a:schemeClr val="bg1"/>
                </a:solidFill>
              </a:rPr>
              <a:t>en China </a:t>
            </a:r>
          </a:p>
        </p:txBody>
      </p:sp>
    </p:spTree>
    <p:extLst>
      <p:ext uri="{BB962C8B-B14F-4D97-AF65-F5344CB8AC3E}">
        <p14:creationId xmlns:p14="http://schemas.microsoft.com/office/powerpoint/2010/main" xmlns="" val="400666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179512" y="1052736"/>
            <a:ext cx="3081717" cy="5112568"/>
            <a:chOff x="1317" y="0"/>
            <a:chExt cx="3088468" cy="5904656"/>
          </a:xfrm>
        </p:grpSpPr>
        <p:sp>
          <p:nvSpPr>
            <p:cNvPr id="4" name="3 Rectángulo redondeado"/>
            <p:cNvSpPr/>
            <p:nvPr/>
          </p:nvSpPr>
          <p:spPr>
            <a:xfrm>
              <a:off x="1317" y="0"/>
              <a:ext cx="3088468" cy="590465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4 Rectángulo"/>
            <p:cNvSpPr/>
            <p:nvPr/>
          </p:nvSpPr>
          <p:spPr>
            <a:xfrm>
              <a:off x="152084" y="150767"/>
              <a:ext cx="2786934" cy="56031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53340" rIns="106680" bIns="5334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4000" b="1" kern="1200" dirty="0" smtClean="0">
                  <a:effectLst/>
                  <a:latin typeface="Calibri"/>
                  <a:ea typeface="Calibri"/>
                  <a:cs typeface="Times New Roman"/>
                </a:rPr>
                <a:t>Tendencias del consumidor chino </a:t>
              </a:r>
              <a:endParaRPr lang="es-CO" sz="4000" kern="1200" dirty="0" smtClean="0">
                <a:effectLst/>
                <a:latin typeface="Calibri"/>
                <a:ea typeface="Calibri"/>
                <a:cs typeface="Times New Roman"/>
              </a:endParaRP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i="1" kern="1200" dirty="0" smtClean="0">
                  <a:effectLst/>
                  <a:latin typeface="Calibri"/>
                  <a:ea typeface="Calibri"/>
                  <a:cs typeface="Times New Roman"/>
                </a:rPr>
                <a:t> </a:t>
              </a:r>
              <a:endParaRPr lang="es-CO" sz="2800" kern="1200" dirty="0" smtClean="0">
                <a:solidFill>
                  <a:schemeClr val="bg2"/>
                </a:solidFill>
                <a:latin typeface="+mj-lt"/>
              </a:endParaRPr>
            </a:p>
          </p:txBody>
        </p:sp>
      </p:grp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3068960"/>
            <a:ext cx="4984732" cy="3096344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3532854" y="188640"/>
            <a:ext cx="5431634" cy="2934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sz="3600" b="1" dirty="0">
                <a:solidFill>
                  <a:schemeClr val="accent1"/>
                </a:solidFill>
              </a:rPr>
              <a:t>Cambios en tendencias y comportamientos consumidor chino que asimila patrones de consumo occidental</a:t>
            </a:r>
            <a:endParaRPr lang="es-CO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974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846" y="0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58721" y="1191464"/>
            <a:ext cx="2729175" cy="52006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53340" rIns="106680" bIns="5334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O" sz="4000" kern="1200" dirty="0" smtClean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6253" y="188640"/>
            <a:ext cx="4748235" cy="3168352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179512" y="3356992"/>
            <a:ext cx="88569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O" sz="4000" b="1" dirty="0">
                <a:solidFill>
                  <a:schemeClr val="accent1"/>
                </a:solidFill>
              </a:rPr>
              <a:t>Cambios salariales donde habrá mayor estratificación de consumidores con mayor capacidad de </a:t>
            </a:r>
            <a:r>
              <a:rPr lang="es-CO" sz="4000" b="1" dirty="0" smtClean="0">
                <a:solidFill>
                  <a:schemeClr val="accent1"/>
                </a:solidFill>
              </a:rPr>
              <a:t>consumo.</a:t>
            </a:r>
            <a:endParaRPr lang="es-CO" sz="4000" dirty="0">
              <a:solidFill>
                <a:schemeClr val="accent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O" sz="4000" b="1" dirty="0">
                <a:solidFill>
                  <a:schemeClr val="accent1"/>
                </a:solidFill>
              </a:rPr>
              <a:t>Incorporación nuevas categorías con gustos </a:t>
            </a:r>
            <a:r>
              <a:rPr lang="es-CO" sz="4000" b="1" dirty="0" smtClean="0">
                <a:solidFill>
                  <a:schemeClr val="accent1"/>
                </a:solidFill>
              </a:rPr>
              <a:t>distintos.</a:t>
            </a:r>
            <a:endParaRPr lang="es-CO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263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489" y="1268760"/>
            <a:ext cx="7975951" cy="561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99592" y="404664"/>
            <a:ext cx="79208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 smtClean="0">
                <a:solidFill>
                  <a:srgbClr val="0070C0"/>
                </a:solidFill>
              </a:rPr>
              <a:t/>
            </a:r>
            <a:br>
              <a:rPr lang="es-CO" b="1" dirty="0" smtClean="0">
                <a:solidFill>
                  <a:srgbClr val="0070C0"/>
                </a:solidFill>
              </a:rPr>
            </a:br>
            <a:r>
              <a:rPr lang="es-CO" sz="4000" b="1" dirty="0" smtClean="0">
                <a:solidFill>
                  <a:srgbClr val="0070C0"/>
                </a:solidFill>
              </a:rPr>
              <a:t>Tendencias del consumidor chino </a:t>
            </a:r>
            <a:r>
              <a:rPr lang="es-CO" b="1" dirty="0" smtClean="0">
                <a:solidFill>
                  <a:srgbClr val="0070C0"/>
                </a:solidFill>
              </a:rPr>
              <a:t/>
            </a:r>
            <a:br>
              <a:rPr lang="es-CO" b="1" dirty="0" smtClean="0">
                <a:solidFill>
                  <a:srgbClr val="0070C0"/>
                </a:solidFill>
              </a:rPr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xmlns="" val="4927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251520" y="1412775"/>
            <a:ext cx="2952328" cy="5261307"/>
            <a:chOff x="1274" y="2883"/>
            <a:chExt cx="2987206" cy="5898889"/>
          </a:xfrm>
        </p:grpSpPr>
        <p:sp>
          <p:nvSpPr>
            <p:cNvPr id="4" name="3 Rectángulo redondeado"/>
            <p:cNvSpPr/>
            <p:nvPr/>
          </p:nvSpPr>
          <p:spPr>
            <a:xfrm>
              <a:off x="1274" y="2883"/>
              <a:ext cx="2987206" cy="589888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4 Rectángulo"/>
            <p:cNvSpPr/>
            <p:nvPr/>
          </p:nvSpPr>
          <p:spPr>
            <a:xfrm>
              <a:off x="147097" y="148706"/>
              <a:ext cx="2695560" cy="56072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53340" rIns="106680" bIns="53340" numCol="1" spcCol="1270" anchor="ctr" anchorCtr="0">
              <a:noAutofit/>
            </a:bodyPr>
            <a:lstStyle/>
            <a:p>
              <a:pPr lvl="0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4000" b="1" kern="1200" dirty="0" smtClean="0">
                  <a:effectLst/>
                  <a:latin typeface="Calibri"/>
                  <a:ea typeface="Calibri"/>
                  <a:cs typeface="Times New Roman"/>
                </a:rPr>
                <a:t>La política comercial de la República Popular China </a:t>
              </a:r>
              <a:r>
                <a:rPr lang="es-CO" sz="2800" i="1" kern="1200" dirty="0" smtClean="0">
                  <a:effectLst/>
                  <a:latin typeface="Calibri"/>
                  <a:ea typeface="Calibri"/>
                  <a:cs typeface="Times New Roman"/>
                </a:rPr>
                <a:t>	</a:t>
              </a:r>
              <a:endParaRPr lang="es-CO" sz="2800" kern="1200" dirty="0" smtClean="0">
                <a:solidFill>
                  <a:schemeClr val="bg2"/>
                </a:solidFill>
                <a:latin typeface="+mj-lt"/>
              </a:endParaRPr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3363663" y="1196755"/>
            <a:ext cx="5600825" cy="5184573"/>
            <a:chOff x="2989755" y="-121386"/>
            <a:chExt cx="5507189" cy="5882035"/>
          </a:xfrm>
        </p:grpSpPr>
        <p:sp>
          <p:nvSpPr>
            <p:cNvPr id="10" name="9 Redondear rectángulo de esquina del mismo lado"/>
            <p:cNvSpPr/>
            <p:nvPr/>
          </p:nvSpPr>
          <p:spPr>
            <a:xfrm rot="5400000">
              <a:off x="2802333" y="66037"/>
              <a:ext cx="5882034" cy="5507189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dondear rectángulo de esquina del mismo lado 4"/>
            <p:cNvSpPr/>
            <p:nvPr/>
          </p:nvSpPr>
          <p:spPr>
            <a:xfrm>
              <a:off x="2989756" y="-121386"/>
              <a:ext cx="5238350" cy="56131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285750" lvl="1" indent="-285750" algn="l" defTabSz="16002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3600" b="1" kern="1200" dirty="0" smtClean="0">
                  <a:solidFill>
                    <a:schemeClr val="accent1"/>
                  </a:solidFill>
                  <a:latin typeface="+mj-lt"/>
                </a:rPr>
                <a:t> Condiciones ingreso al mercado chino según compromisos política comercial de la OMC.</a:t>
              </a:r>
              <a:endParaRPr lang="es-CO" sz="3600" kern="1200" dirty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3600" b="1" kern="1200" dirty="0" smtClean="0">
                  <a:solidFill>
                    <a:schemeClr val="accent1"/>
                  </a:solidFill>
                  <a:latin typeface="+mj-lt"/>
                </a:rPr>
                <a:t>Normas de comercio exterior, facilitación del comercio, defensa comercial y normas  propiedad intelectual.</a:t>
              </a:r>
              <a:endParaRPr lang="es-CO" sz="3600" kern="12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9458" y="50376"/>
            <a:ext cx="1537038" cy="132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4266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46" y="0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179512" y="1152532"/>
            <a:ext cx="2880320" cy="5135962"/>
            <a:chOff x="1285" y="2883"/>
            <a:chExt cx="3012522" cy="5898889"/>
          </a:xfrm>
        </p:grpSpPr>
        <p:sp>
          <p:nvSpPr>
            <p:cNvPr id="4" name="3 Rectángulo redondeado"/>
            <p:cNvSpPr/>
            <p:nvPr/>
          </p:nvSpPr>
          <p:spPr>
            <a:xfrm>
              <a:off x="1285" y="2883"/>
              <a:ext cx="3012522" cy="589888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4 Rectángulo"/>
            <p:cNvSpPr/>
            <p:nvPr/>
          </p:nvSpPr>
          <p:spPr>
            <a:xfrm>
              <a:off x="1286" y="149942"/>
              <a:ext cx="2865462" cy="56047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53340" rIns="106680" bIns="53340" numCol="1" spcCol="1270" anchor="ctr" anchorCtr="0">
              <a:noAutofit/>
            </a:bodyPr>
            <a:lstStyle/>
            <a:p>
              <a:pPr lvl="0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4000" b="1" kern="1200" dirty="0" smtClean="0">
                  <a:effectLst/>
                  <a:latin typeface="Calibri"/>
                  <a:ea typeface="Calibri"/>
                  <a:cs typeface="Times New Roman"/>
                </a:rPr>
                <a:t>La política comercial de la República Popular China </a:t>
              </a:r>
              <a:r>
                <a:rPr lang="es-CO" sz="2800" i="1" kern="1200" dirty="0" smtClean="0">
                  <a:effectLst/>
                  <a:latin typeface="Calibri"/>
                  <a:ea typeface="Calibri"/>
                  <a:cs typeface="Times New Roman"/>
                </a:rPr>
                <a:t>	</a:t>
              </a:r>
              <a:endParaRPr lang="es-CO" sz="2800" kern="1200" dirty="0" smtClean="0">
                <a:solidFill>
                  <a:schemeClr val="bg2"/>
                </a:solidFill>
                <a:latin typeface="+mj-lt"/>
              </a:endParaRP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3059832" y="188640"/>
            <a:ext cx="5904655" cy="6264696"/>
            <a:chOff x="3015091" y="110596"/>
            <a:chExt cx="5604521" cy="5650051"/>
          </a:xfrm>
        </p:grpSpPr>
        <p:sp>
          <p:nvSpPr>
            <p:cNvPr id="7" name="6 Redondear rectángulo de esquina del mismo lado"/>
            <p:cNvSpPr/>
            <p:nvPr/>
          </p:nvSpPr>
          <p:spPr>
            <a:xfrm rot="5400000">
              <a:off x="2966996" y="158692"/>
              <a:ext cx="5650050" cy="5553859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dondear rectángulo de esquina del mismo lado 4"/>
            <p:cNvSpPr/>
            <p:nvPr/>
          </p:nvSpPr>
          <p:spPr>
            <a:xfrm>
              <a:off x="3151787" y="110596"/>
              <a:ext cx="5467825" cy="55091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t" anchorCtr="0">
              <a:noAutofit/>
            </a:bodyPr>
            <a:lstStyle/>
            <a:p>
              <a:pPr marL="285750" lvl="1" indent="-285750" algn="l" defTabSz="16002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3600" b="1" kern="1200" dirty="0" smtClean="0">
                  <a:solidFill>
                    <a:schemeClr val="accent1"/>
                  </a:solidFill>
                  <a:latin typeface="+mj-lt"/>
                </a:rPr>
                <a:t>A finales 2011 China había negociado 15 </a:t>
              </a:r>
              <a:r>
                <a:rPr lang="es-CO" sz="3600" b="1" kern="1200" dirty="0" err="1" smtClean="0">
                  <a:solidFill>
                    <a:schemeClr val="accent1"/>
                  </a:solidFill>
                  <a:latin typeface="+mj-lt"/>
                </a:rPr>
                <a:t>TLCs</a:t>
              </a:r>
              <a:r>
                <a:rPr lang="es-CO" sz="3600" b="1" kern="1200" dirty="0" smtClean="0">
                  <a:solidFill>
                    <a:schemeClr val="accent1"/>
                  </a:solidFill>
                  <a:latin typeface="+mj-lt"/>
                </a:rPr>
                <a:t>. </a:t>
              </a:r>
              <a:endParaRPr lang="es-CO" sz="3600" kern="1200" dirty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defTabSz="1600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3600" b="1" kern="1200" dirty="0" smtClean="0">
                  <a:solidFill>
                    <a:schemeClr val="accent1"/>
                  </a:solidFill>
                  <a:latin typeface="+mj-lt"/>
                </a:rPr>
                <a:t>Negociaciones Asean + 3 (10 sudeste asiático + China, Japón y Corea).</a:t>
              </a:r>
            </a:p>
            <a:p>
              <a:pPr marL="285750" lvl="1" indent="-285750" defTabSz="1600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3600" b="1" kern="1200" dirty="0" smtClean="0">
                  <a:solidFill>
                    <a:schemeClr val="accent1"/>
                  </a:solidFill>
                  <a:latin typeface="+mj-lt"/>
                </a:rPr>
                <a:t>Asean + 6 (India, Australia y Nueva Zelanda) (Asociación Económica Regional Integral - </a:t>
              </a:r>
              <a:r>
                <a:rPr lang="es-CO" sz="3600" b="1" i="1" dirty="0" smtClean="0">
                  <a:solidFill>
                    <a:schemeClr val="accent1"/>
                  </a:solidFill>
                  <a:latin typeface="+mj-lt"/>
                </a:rPr>
                <a:t>Regional </a:t>
              </a:r>
              <a:r>
                <a:rPr lang="es-CO" sz="3600" b="1" i="1" dirty="0" err="1">
                  <a:solidFill>
                    <a:schemeClr val="accent1"/>
                  </a:solidFill>
                  <a:latin typeface="+mj-lt"/>
                </a:rPr>
                <a:t>Comprehensive</a:t>
              </a:r>
              <a:r>
                <a:rPr lang="es-CO" sz="3600" b="1" i="1" dirty="0">
                  <a:solidFill>
                    <a:schemeClr val="accent1"/>
                  </a:solidFill>
                  <a:latin typeface="+mj-lt"/>
                </a:rPr>
                <a:t> </a:t>
              </a:r>
              <a:r>
                <a:rPr lang="es-CO" sz="3600" b="1" i="1" dirty="0" err="1">
                  <a:solidFill>
                    <a:schemeClr val="accent1"/>
                  </a:solidFill>
                  <a:latin typeface="+mj-lt"/>
                </a:rPr>
                <a:t>Economic</a:t>
              </a:r>
              <a:r>
                <a:rPr lang="es-CO" sz="3600" b="1" i="1" dirty="0">
                  <a:solidFill>
                    <a:schemeClr val="accent1"/>
                  </a:solidFill>
                  <a:latin typeface="+mj-lt"/>
                </a:rPr>
                <a:t> </a:t>
              </a:r>
              <a:r>
                <a:rPr lang="es-CO" sz="3600" b="1" i="1" dirty="0" err="1">
                  <a:solidFill>
                    <a:schemeClr val="accent1"/>
                  </a:solidFill>
                  <a:latin typeface="+mj-lt"/>
                </a:rPr>
                <a:t>Partnership</a:t>
              </a:r>
              <a:r>
                <a:rPr lang="es-CO" sz="3600" b="1" i="1" dirty="0">
                  <a:solidFill>
                    <a:schemeClr val="accent1"/>
                  </a:solidFill>
                  <a:latin typeface="+mj-lt"/>
                </a:rPr>
                <a:t> – RCEP</a:t>
              </a:r>
              <a:r>
                <a:rPr lang="es-CO" sz="3600" b="1" dirty="0" smtClean="0">
                  <a:solidFill>
                    <a:schemeClr val="accent1"/>
                  </a:solidFill>
                  <a:latin typeface="+mj-lt"/>
                </a:rPr>
                <a:t>). </a:t>
              </a:r>
              <a:r>
                <a:rPr lang="es-CO" sz="4000" b="1" dirty="0" smtClean="0">
                  <a:solidFill>
                    <a:schemeClr val="accent1"/>
                  </a:solidFill>
                  <a:latin typeface="+mj-lt"/>
                </a:rPr>
                <a:t> </a:t>
              </a:r>
              <a:endParaRPr lang="es-CO" sz="4000" b="1" kern="1200" dirty="0">
                <a:solidFill>
                  <a:schemeClr val="accent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7362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164387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4959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www.ias.cmru.ac.th/page/Knowlege/ASEAN+3/ASEAN+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7"/>
            <a:ext cx="6624735" cy="474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275856" y="692696"/>
            <a:ext cx="277851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5000" b="1" dirty="0">
                <a:solidFill>
                  <a:srgbClr val="0070C0"/>
                </a:solidFill>
              </a:rPr>
              <a:t>ASEAN +3</a:t>
            </a:r>
          </a:p>
        </p:txBody>
      </p:sp>
    </p:spTree>
    <p:extLst>
      <p:ext uri="{BB962C8B-B14F-4D97-AF65-F5344CB8AC3E}">
        <p14:creationId xmlns:p14="http://schemas.microsoft.com/office/powerpoint/2010/main" xmlns="" val="307046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988" y="1268413"/>
            <a:ext cx="9180513" cy="50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851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3284984"/>
            <a:ext cx="8208912" cy="30243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s-CO" sz="3900" b="1" dirty="0" smtClean="0">
              <a:solidFill>
                <a:srgbClr val="0070C0"/>
              </a:solidFill>
              <a:latin typeface="+mj-lt"/>
            </a:endParaRPr>
          </a:p>
          <a:p>
            <a:r>
              <a:rPr lang="es-CO" sz="3900" b="1" dirty="0" smtClean="0">
                <a:solidFill>
                  <a:srgbClr val="0070C0"/>
                </a:solidFill>
                <a:latin typeface="+mj-lt"/>
              </a:rPr>
              <a:t>Posibilidades </a:t>
            </a:r>
            <a:r>
              <a:rPr lang="es-CO" sz="3900" b="1" dirty="0">
                <a:solidFill>
                  <a:srgbClr val="0070C0"/>
                </a:solidFill>
                <a:latin typeface="+mj-lt"/>
              </a:rPr>
              <a:t>inserción de Colombia con nuevo acuerdo integración de la Alianza del Pacífico.</a:t>
            </a:r>
          </a:p>
          <a:p>
            <a:r>
              <a:rPr lang="es-CO" sz="3900" b="1" dirty="0">
                <a:solidFill>
                  <a:srgbClr val="0070C0"/>
                </a:solidFill>
                <a:latin typeface="+mj-lt"/>
              </a:rPr>
              <a:t>Trabajar en la incorporación en cadenas de </a:t>
            </a:r>
            <a:r>
              <a:rPr lang="es-CO" sz="3900" b="1" dirty="0" smtClean="0">
                <a:solidFill>
                  <a:srgbClr val="0070C0"/>
                </a:solidFill>
                <a:latin typeface="+mj-lt"/>
              </a:rPr>
              <a:t>valor de los países participantes.</a:t>
            </a:r>
            <a:endParaRPr lang="es-CO" sz="3900" b="1" dirty="0">
              <a:solidFill>
                <a:srgbClr val="0070C0"/>
              </a:solidFill>
              <a:latin typeface="+mj-lt"/>
            </a:endParaRPr>
          </a:p>
          <a:p>
            <a:endParaRPr lang="es-C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060"/>
            <a:ext cx="4464496" cy="311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1571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179512" y="1111855"/>
            <a:ext cx="3528391" cy="5301376"/>
            <a:chOff x="-94459" y="2883"/>
            <a:chExt cx="3475149" cy="5898889"/>
          </a:xfrm>
        </p:grpSpPr>
        <p:sp>
          <p:nvSpPr>
            <p:cNvPr id="4" name="3 Rectángulo redondeado"/>
            <p:cNvSpPr/>
            <p:nvPr/>
          </p:nvSpPr>
          <p:spPr>
            <a:xfrm>
              <a:off x="800" y="2883"/>
              <a:ext cx="3379890" cy="589888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4 Rectángulo"/>
            <p:cNvSpPr/>
            <p:nvPr/>
          </p:nvSpPr>
          <p:spPr>
            <a:xfrm>
              <a:off x="-94459" y="167875"/>
              <a:ext cx="3404229" cy="55689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53340" rIns="106680" bIns="5334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3200" b="1" kern="1200" dirty="0" smtClean="0">
                  <a:latin typeface="+mj-lt"/>
                </a:rPr>
                <a:t>Reposicionamiento de los productos “hechos en China” en las cadenas de valor globales y regionales </a:t>
              </a:r>
              <a:endParaRPr lang="es-CO" sz="3200" kern="1200" dirty="0" smtClean="0">
                <a:latin typeface="+mj-lt"/>
              </a:endParaRP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3607516" y="188640"/>
            <a:ext cx="5428980" cy="6264695"/>
            <a:chOff x="3002330" y="-290680"/>
            <a:chExt cx="5946048" cy="6161923"/>
          </a:xfrm>
        </p:grpSpPr>
        <p:sp>
          <p:nvSpPr>
            <p:cNvPr id="7" name="6 Redondear rectángulo de esquina del mismo lado"/>
            <p:cNvSpPr/>
            <p:nvPr/>
          </p:nvSpPr>
          <p:spPr>
            <a:xfrm rot="5400000">
              <a:off x="3048826" y="-28309"/>
              <a:ext cx="6016459" cy="5782645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dondear rectángulo de esquina del mismo lado 4"/>
            <p:cNvSpPr/>
            <p:nvPr/>
          </p:nvSpPr>
          <p:spPr>
            <a:xfrm>
              <a:off x="3002330" y="-290680"/>
              <a:ext cx="5882518" cy="58981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285750" lvl="1" indent="-28575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CO" sz="3600" b="1" kern="1200" dirty="0" smtClean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3600" b="1" kern="1200" dirty="0" smtClean="0">
                  <a:solidFill>
                    <a:schemeClr val="accent1"/>
                  </a:solidFill>
                  <a:latin typeface="+mj-lt"/>
                </a:rPr>
                <a:t>Posicionamiento internacional de China mediante cadenas de valor ante fraccionamiento  ocasionado por la globalización.</a:t>
              </a:r>
              <a:endParaRPr lang="es-CO" sz="3600" kern="1200" dirty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3600" b="1" kern="1200" dirty="0" smtClean="0">
                  <a:solidFill>
                    <a:schemeClr val="accent1"/>
                  </a:solidFill>
                  <a:latin typeface="+mj-lt"/>
                </a:rPr>
                <a:t>Beneficia al exportador chino y a exportadores de otros países de la región (Corea del Sur, Japón y </a:t>
              </a:r>
              <a:r>
                <a:rPr lang="es-CO" sz="3600" b="1" kern="1200" dirty="0" err="1" smtClean="0">
                  <a:solidFill>
                    <a:schemeClr val="accent1"/>
                  </a:solidFill>
                  <a:latin typeface="+mj-lt"/>
                </a:rPr>
                <a:t>NICs</a:t>
              </a:r>
              <a:r>
                <a:rPr lang="es-CO" sz="3600" b="1" kern="1200" dirty="0" smtClean="0">
                  <a:solidFill>
                    <a:schemeClr val="accent1"/>
                  </a:solidFill>
                  <a:latin typeface="+mj-lt"/>
                </a:rPr>
                <a:t>).</a:t>
              </a:r>
              <a:endParaRPr lang="es-CO" sz="3600" b="1" kern="1200" dirty="0">
                <a:solidFill>
                  <a:schemeClr val="accent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5120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124744"/>
            <a:ext cx="8208912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O" sz="3900" b="1" dirty="0" smtClean="0">
              <a:solidFill>
                <a:srgbClr val="0070C0"/>
              </a:solidFill>
              <a:latin typeface="+mj-lt"/>
            </a:endParaRPr>
          </a:p>
          <a:p>
            <a:endParaRPr lang="es-CO" dirty="0"/>
          </a:p>
        </p:txBody>
      </p:sp>
      <p:pic>
        <p:nvPicPr>
          <p:cNvPr id="5" name="4 Imagen" descr="C:\Users\Edgar\Pictures\Iphone cadena de valor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7056784" cy="5688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13625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1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8 Grupo"/>
          <p:cNvGrpSpPr/>
          <p:nvPr/>
        </p:nvGrpSpPr>
        <p:grpSpPr>
          <a:xfrm>
            <a:off x="274680" y="1052736"/>
            <a:ext cx="3257465" cy="5555635"/>
            <a:chOff x="493" y="2883"/>
            <a:chExt cx="2705402" cy="5898889"/>
          </a:xfrm>
        </p:grpSpPr>
        <p:sp>
          <p:nvSpPr>
            <p:cNvPr id="10" name="9 Rectángulo redondeado"/>
            <p:cNvSpPr/>
            <p:nvPr/>
          </p:nvSpPr>
          <p:spPr>
            <a:xfrm>
              <a:off x="493" y="2883"/>
              <a:ext cx="2705402" cy="589888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10 Rectángulo"/>
            <p:cNvSpPr/>
            <p:nvPr/>
          </p:nvSpPr>
          <p:spPr>
            <a:xfrm>
              <a:off x="493" y="134950"/>
              <a:ext cx="2573335" cy="56347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53340" rIns="106680" bIns="5334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3200" b="1" kern="1200" dirty="0" smtClean="0">
                  <a:latin typeface="+mj-lt"/>
                </a:rPr>
                <a:t>Reposicionamiento de los productos “hechos en China” en las cadenas de valor globales y regionales </a:t>
              </a:r>
              <a:endParaRPr lang="es-CO" sz="3200" kern="1200" dirty="0" smtClean="0">
                <a:latin typeface="+mj-lt"/>
              </a:endParaRPr>
            </a:p>
          </p:txBody>
        </p:sp>
      </p:grpSp>
      <p:pic>
        <p:nvPicPr>
          <p:cNvPr id="12" name="Picture 2" descr="Un trabajador en la planta de Foxconn en Shenzhen (China). 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6669" y="1"/>
            <a:ext cx="5215204" cy="34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508104" y="3428998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 smtClean="0"/>
              <a:t>*Planta de </a:t>
            </a:r>
            <a:r>
              <a:rPr lang="es-CO" b="1" dirty="0" err="1" smtClean="0"/>
              <a:t>Foxconn</a:t>
            </a:r>
            <a:r>
              <a:rPr lang="es-CO" b="1" dirty="0" smtClean="0"/>
              <a:t> en </a:t>
            </a:r>
            <a:r>
              <a:rPr lang="es-CO" b="1" dirty="0" err="1" smtClean="0"/>
              <a:t>Shenzhen</a:t>
            </a:r>
            <a:endParaRPr lang="es-CO" dirty="0"/>
          </a:p>
        </p:txBody>
      </p:sp>
      <p:sp>
        <p:nvSpPr>
          <p:cNvPr id="13" name="12 Rectángulo"/>
          <p:cNvSpPr/>
          <p:nvPr/>
        </p:nvSpPr>
        <p:spPr>
          <a:xfrm>
            <a:off x="3635896" y="3798330"/>
            <a:ext cx="54440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sz="3600" b="1" dirty="0">
                <a:solidFill>
                  <a:schemeClr val="accent1"/>
                </a:solidFill>
              </a:rPr>
              <a:t>Incorporación </a:t>
            </a:r>
            <a:r>
              <a:rPr lang="es-CO" sz="3600" b="1" dirty="0" smtClean="0">
                <a:solidFill>
                  <a:schemeClr val="accent1"/>
                </a:solidFill>
              </a:rPr>
              <a:t>tecnología </a:t>
            </a:r>
            <a:r>
              <a:rPr lang="es-CO" sz="3600" b="1" dirty="0">
                <a:solidFill>
                  <a:schemeClr val="accent1"/>
                </a:solidFill>
              </a:rPr>
              <a:t>para superar estado de factoría mundial de mano de obra barata y ascender en cadenas de </a:t>
            </a:r>
            <a:r>
              <a:rPr lang="es-CO" sz="3600" b="1" dirty="0" smtClean="0">
                <a:solidFill>
                  <a:schemeClr val="accent1"/>
                </a:solidFill>
              </a:rPr>
              <a:t>valor.       </a:t>
            </a:r>
            <a:endParaRPr lang="es-CO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157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1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8 Grupo"/>
          <p:cNvGrpSpPr/>
          <p:nvPr/>
        </p:nvGrpSpPr>
        <p:grpSpPr>
          <a:xfrm>
            <a:off x="274680" y="1052736"/>
            <a:ext cx="3257465" cy="5555635"/>
            <a:chOff x="493" y="2883"/>
            <a:chExt cx="2705402" cy="5898889"/>
          </a:xfrm>
        </p:grpSpPr>
        <p:sp>
          <p:nvSpPr>
            <p:cNvPr id="10" name="9 Rectángulo redondeado"/>
            <p:cNvSpPr/>
            <p:nvPr/>
          </p:nvSpPr>
          <p:spPr>
            <a:xfrm>
              <a:off x="493" y="2883"/>
              <a:ext cx="2705402" cy="589888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 sz="3600" b="1" dirty="0" smtClean="0"/>
            </a:p>
            <a:p>
              <a:endParaRPr lang="es-CO" sz="3600" b="1" dirty="0"/>
            </a:p>
            <a:p>
              <a:r>
                <a:rPr lang="es-CO" sz="3600" b="1" dirty="0" smtClean="0"/>
                <a:t>Aumento gastos en investigación y desarrollo (I&amp;D)</a:t>
              </a:r>
              <a:endParaRPr lang="es-CO" sz="3600" b="1" dirty="0"/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493" y="134950"/>
              <a:ext cx="2573335" cy="56347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53340" rIns="106680" bIns="5334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3200" kern="1200" dirty="0" smtClean="0">
                <a:latin typeface="+mj-lt"/>
              </a:endParaRPr>
            </a:p>
          </p:txBody>
        </p:sp>
      </p:grpSp>
      <p:sp>
        <p:nvSpPr>
          <p:cNvPr id="13" name="12 Rectángulo"/>
          <p:cNvSpPr/>
          <p:nvPr/>
        </p:nvSpPr>
        <p:spPr>
          <a:xfrm>
            <a:off x="3707904" y="980728"/>
            <a:ext cx="537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sz="3600" b="1" dirty="0" smtClean="0">
                <a:solidFill>
                  <a:schemeClr val="accent1"/>
                </a:solidFill>
              </a:rPr>
              <a:t>Esfuerzo enorme  por desarrollar </a:t>
            </a:r>
            <a:r>
              <a:rPr lang="es-CO" sz="3600" b="1" dirty="0">
                <a:solidFill>
                  <a:schemeClr val="accent1"/>
                </a:solidFill>
              </a:rPr>
              <a:t>t</a:t>
            </a:r>
            <a:r>
              <a:rPr lang="es-CO" sz="3600" b="1" dirty="0" smtClean="0">
                <a:solidFill>
                  <a:schemeClr val="accent1"/>
                </a:solidFill>
              </a:rPr>
              <a:t>ecnologías de punta con incremento gastos I&amp;D.</a:t>
            </a:r>
          </a:p>
          <a:p>
            <a:pPr lvl="0"/>
            <a:r>
              <a:rPr lang="es-CO" sz="3600" b="1" dirty="0" smtClean="0">
                <a:solidFill>
                  <a:schemeClr val="accent1"/>
                </a:solidFill>
              </a:rPr>
              <a:t>Ya supera  a Gran Bretaña, Alemania y Japón, que permanecen con gastos estáticos. En China crecen aceleradamente y hacia 2023 superaría a EE.UU.       </a:t>
            </a:r>
            <a:endParaRPr lang="es-CO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498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308428" y="836712"/>
            <a:ext cx="2873626" cy="5414008"/>
            <a:chOff x="-14790" y="-311845"/>
            <a:chExt cx="3063152" cy="6064087"/>
          </a:xfrm>
        </p:grpSpPr>
        <p:sp>
          <p:nvSpPr>
            <p:cNvPr id="4" name="3 Rectángulo redondeado"/>
            <p:cNvSpPr/>
            <p:nvPr/>
          </p:nvSpPr>
          <p:spPr>
            <a:xfrm>
              <a:off x="-14790" y="-269982"/>
              <a:ext cx="3063152" cy="589889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4 Rectángulo"/>
            <p:cNvSpPr/>
            <p:nvPr/>
          </p:nvSpPr>
          <p:spPr>
            <a:xfrm>
              <a:off x="1306" y="-311845"/>
              <a:ext cx="2913621" cy="60640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53340" rIns="106680" bIns="5334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3200" b="1" kern="1200" dirty="0" smtClean="0">
                  <a:effectLst/>
                  <a:latin typeface="Calibri"/>
                  <a:ea typeface="Calibri"/>
                  <a:cs typeface="Times New Roman"/>
                </a:rPr>
                <a:t>Tratados de Libre Comercio de  China con Chile (2005), Perú (2009) y Costa Rica (2010) </a:t>
              </a:r>
              <a:endParaRPr lang="es-CO" sz="3200" kern="1200" dirty="0" smtClean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2987825" y="116632"/>
            <a:ext cx="5856530" cy="6408712"/>
            <a:chOff x="3065766" y="-68628"/>
            <a:chExt cx="5647200" cy="6107770"/>
          </a:xfrm>
        </p:grpSpPr>
        <p:sp>
          <p:nvSpPr>
            <p:cNvPr id="7" name="6 Redondear rectángulo de esquina del mismo lado"/>
            <p:cNvSpPr/>
            <p:nvPr/>
          </p:nvSpPr>
          <p:spPr>
            <a:xfrm rot="5400000">
              <a:off x="3012397" y="204077"/>
              <a:ext cx="5904647" cy="5496491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dondear rectángulo de esquina del mismo lado 4"/>
            <p:cNvSpPr/>
            <p:nvPr/>
          </p:nvSpPr>
          <p:spPr>
            <a:xfrm>
              <a:off x="3065766" y="-68628"/>
              <a:ext cx="5371527" cy="61077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285750" lvl="1" indent="-28575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CO" sz="3200" kern="1200" dirty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CO" sz="2800" b="1" dirty="0" smtClean="0">
                <a:solidFill>
                  <a:schemeClr val="accent1"/>
                </a:solidFill>
                <a:latin typeface="+mj-lt"/>
              </a:endParaRPr>
            </a:p>
            <a:p>
              <a:pPr marL="0" lvl="1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s-CO" sz="3200" b="1" dirty="0" smtClean="0">
                <a:solidFill>
                  <a:schemeClr val="accent1"/>
                </a:solidFill>
                <a:latin typeface="+mj-lt"/>
              </a:endParaRPr>
            </a:p>
            <a:p>
              <a:pPr marL="0" lvl="1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s-CO" sz="3200" b="1" dirty="0">
                <a:solidFill>
                  <a:schemeClr val="accent1"/>
                </a:solidFill>
                <a:latin typeface="+mj-lt"/>
              </a:endParaRPr>
            </a:p>
            <a:p>
              <a:pPr marL="0" lvl="1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3200" b="1" dirty="0" smtClean="0">
                  <a:solidFill>
                    <a:schemeClr val="accent1"/>
                  </a:solidFill>
                  <a:latin typeface="+mj-lt"/>
                </a:rPr>
                <a:t>Eliminación de productos </a:t>
              </a:r>
              <a:r>
                <a:rPr lang="es-CO" sz="3200" b="1" dirty="0">
                  <a:solidFill>
                    <a:schemeClr val="accent1"/>
                  </a:solidFill>
                  <a:latin typeface="+mj-lt"/>
                </a:rPr>
                <a:t>sensibles:</a:t>
              </a:r>
            </a:p>
            <a:p>
              <a:pPr marL="285750" lvl="1" indent="-285750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3200" b="1" dirty="0">
                  <a:solidFill>
                    <a:schemeClr val="accent1"/>
                  </a:solidFill>
                  <a:latin typeface="+mj-lt"/>
                </a:rPr>
                <a:t>Perú: (592), textiles, confecciones, calzado y </a:t>
              </a:r>
              <a:r>
                <a:rPr lang="es-CO" sz="3200" b="1" dirty="0" smtClean="0">
                  <a:solidFill>
                    <a:schemeClr val="accent1"/>
                  </a:solidFill>
                  <a:latin typeface="+mj-lt"/>
                </a:rPr>
                <a:t>metalmecánica. </a:t>
              </a:r>
              <a:endParaRPr lang="es-CO" sz="3200" b="1" dirty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3200" b="1" dirty="0">
                  <a:solidFill>
                    <a:schemeClr val="accent1"/>
                  </a:solidFill>
                  <a:latin typeface="+mj-lt"/>
                </a:rPr>
                <a:t>Costa Rica: (591), pollo, pescados, lácteos, harina, aceites, arroz, maíz, chocolate, confecciones y </a:t>
              </a:r>
              <a:r>
                <a:rPr lang="es-CO" sz="3200" b="1" dirty="0" smtClean="0">
                  <a:solidFill>
                    <a:schemeClr val="accent1"/>
                  </a:solidFill>
                  <a:latin typeface="+mj-lt"/>
                </a:rPr>
                <a:t>refrigeradores.</a:t>
              </a:r>
              <a:endParaRPr lang="es-CO" sz="3200" b="1" dirty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3200" b="1" dirty="0">
                  <a:solidFill>
                    <a:schemeClr val="accent1"/>
                  </a:solidFill>
                  <a:latin typeface="+mj-lt"/>
                </a:rPr>
                <a:t>Chile: (214), trigo, arroz, harina, café, banano, tejidos de fibras sintéticas y </a:t>
              </a:r>
              <a:r>
                <a:rPr lang="es-CO" sz="3200" b="1" dirty="0" smtClean="0">
                  <a:solidFill>
                    <a:schemeClr val="accent1"/>
                  </a:solidFill>
                  <a:latin typeface="+mj-lt"/>
                </a:rPr>
                <a:t>electrodomésticos.</a:t>
              </a:r>
              <a:endParaRPr lang="es-CO" sz="3200" b="1" dirty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CO" sz="3200" b="1" kern="1200" dirty="0" smtClean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CO" sz="3200" kern="1200" dirty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CO" sz="3200" b="1" kern="1200" dirty="0" smtClean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algn="l" defTabSz="1466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CO" sz="3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50092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59" y="39813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971600" y="1196346"/>
            <a:ext cx="712879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4000" i="1" dirty="0" smtClean="0">
                <a:effectLst/>
                <a:latin typeface="Harlow Solid Italic"/>
                <a:ea typeface="Times New Roman"/>
              </a:rPr>
              <a:t>La magnitud de la transformación del mundo producida por China es tal que el mundo deberá encontrar un nuevo equilibrio en 30 o 40 años. No es posible pretender que sea simplemente otro gran actor. Es el mayor actor de la historia del hombre”. </a:t>
            </a:r>
            <a:endParaRPr lang="es-CO" sz="4000" dirty="0"/>
          </a:p>
          <a:p>
            <a:pPr lvl="0"/>
            <a:r>
              <a:rPr lang="es-ES" sz="2800" b="1" dirty="0" smtClean="0">
                <a:effectLst/>
                <a:latin typeface="Times New Roman"/>
                <a:ea typeface="Times New Roman"/>
                <a:cs typeface="Times New Roman"/>
              </a:rPr>
              <a:t>Lee </a:t>
            </a:r>
            <a:r>
              <a:rPr lang="es-ES" sz="2800" b="1" dirty="0" err="1" smtClean="0">
                <a:effectLst/>
                <a:latin typeface="Times New Roman"/>
                <a:ea typeface="Times New Roman"/>
                <a:cs typeface="Times New Roman"/>
              </a:rPr>
              <a:t>Kuan</a:t>
            </a:r>
            <a:r>
              <a:rPr lang="es-ES" sz="2800" b="1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2800" b="1" dirty="0" err="1" smtClean="0">
                <a:effectLst/>
                <a:latin typeface="Times New Roman"/>
                <a:ea typeface="Times New Roman"/>
                <a:cs typeface="Times New Roman"/>
              </a:rPr>
              <a:t>Yew</a:t>
            </a:r>
            <a:r>
              <a:rPr lang="es-ES" sz="2800" b="1" dirty="0" smtClean="0">
                <a:effectLst/>
                <a:latin typeface="Times New Roman"/>
                <a:ea typeface="Times New Roman"/>
                <a:cs typeface="Times New Roman"/>
              </a:rPr>
              <a:t> 1994.</a:t>
            </a:r>
            <a:r>
              <a:rPr lang="es-CO" sz="2800" b="1" dirty="0"/>
              <a:t>	</a:t>
            </a:r>
            <a:r>
              <a:rPr lang="es-CO" sz="2400" b="1" dirty="0"/>
              <a:t>	               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xmlns="" val="78272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069" y="1700809"/>
            <a:ext cx="7703372" cy="4425526"/>
          </a:xfrm>
        </p:spPr>
      </p:pic>
      <p:sp>
        <p:nvSpPr>
          <p:cNvPr id="2" name="1 Rectángulo"/>
          <p:cNvSpPr/>
          <p:nvPr/>
        </p:nvSpPr>
        <p:spPr>
          <a:xfrm>
            <a:off x="1979712" y="980728"/>
            <a:ext cx="56541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000" b="1" dirty="0">
                <a:solidFill>
                  <a:srgbClr val="0070C0"/>
                </a:solidFill>
              </a:rPr>
              <a:t>Comercio bilateral colombo-chino </a:t>
            </a:r>
          </a:p>
        </p:txBody>
      </p:sp>
    </p:spTree>
    <p:extLst>
      <p:ext uri="{BB962C8B-B14F-4D97-AF65-F5344CB8AC3E}">
        <p14:creationId xmlns:p14="http://schemas.microsoft.com/office/powerpoint/2010/main" xmlns="" val="339769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179512" y="1040311"/>
            <a:ext cx="2952328" cy="5199452"/>
            <a:chOff x="-91635" y="5766"/>
            <a:chExt cx="3078841" cy="5898889"/>
          </a:xfrm>
        </p:grpSpPr>
        <p:sp>
          <p:nvSpPr>
            <p:cNvPr id="4" name="3 Rectángulo redondeado"/>
            <p:cNvSpPr/>
            <p:nvPr/>
          </p:nvSpPr>
          <p:spPr>
            <a:xfrm>
              <a:off x="0" y="5766"/>
              <a:ext cx="2987206" cy="589888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4 Rectángulo"/>
            <p:cNvSpPr/>
            <p:nvPr/>
          </p:nvSpPr>
          <p:spPr>
            <a:xfrm>
              <a:off x="-91635" y="151589"/>
              <a:ext cx="2933019" cy="56072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53340" rIns="106680" bIns="5334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b="1" kern="1200" dirty="0" smtClean="0">
                  <a:effectLst/>
                  <a:latin typeface="Calibri"/>
                  <a:ea typeface="Calibri"/>
                  <a:cs typeface="Times New Roman"/>
                </a:rPr>
                <a:t>Comercio bilateral y potencialidades en el intercambio comercial </a:t>
              </a:r>
              <a:endParaRPr lang="es-CO" sz="2800" kern="1200" dirty="0" smtClean="0">
                <a:effectLst/>
                <a:latin typeface="Calibri"/>
                <a:ea typeface="Calibri"/>
                <a:cs typeface="Times New Roman"/>
              </a:endParaRPr>
            </a:p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2800" kern="1200" dirty="0" smtClean="0">
                <a:latin typeface="+mj-lt"/>
              </a:endParaRP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3131840" y="836713"/>
            <a:ext cx="5770011" cy="5544616"/>
            <a:chOff x="2989756" y="4"/>
            <a:chExt cx="5507188" cy="5871235"/>
          </a:xfrm>
        </p:grpSpPr>
        <p:sp>
          <p:nvSpPr>
            <p:cNvPr id="7" name="6 Redondear rectángulo de esquina del mismo lado"/>
            <p:cNvSpPr/>
            <p:nvPr/>
          </p:nvSpPr>
          <p:spPr>
            <a:xfrm rot="5400000">
              <a:off x="2807732" y="182028"/>
              <a:ext cx="5871235" cy="5507188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dondear rectángulo de esquina del mismo lado 4"/>
            <p:cNvSpPr/>
            <p:nvPr/>
          </p:nvSpPr>
          <p:spPr>
            <a:xfrm>
              <a:off x="2989756" y="268844"/>
              <a:ext cx="5238349" cy="53335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571500" lvl="2" indent="-285750" algn="l" defTabSz="1466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CO" sz="3300" kern="1200" dirty="0"/>
            </a:p>
          </p:txBody>
        </p:sp>
      </p:grp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44521050"/>
              </p:ext>
            </p:extLst>
          </p:nvPr>
        </p:nvGraphicFramePr>
        <p:xfrm>
          <a:off x="3203848" y="836714"/>
          <a:ext cx="5416335" cy="2540542"/>
        </p:xfrm>
        <a:graphic>
          <a:graphicData uri="http://schemas.openxmlformats.org/drawingml/2006/table">
            <a:tbl>
              <a:tblPr firstRow="1" firstCol="1" bandRow="1"/>
              <a:tblGrid>
                <a:gridCol w="689904"/>
                <a:gridCol w="3086969"/>
                <a:gridCol w="975655"/>
                <a:gridCol w="663807"/>
              </a:tblGrid>
              <a:tr h="5040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SA 6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PRODUCTO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EXPO 2012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PARTIC. </a:t>
                      </a:r>
                      <a:r>
                        <a:rPr lang="es-CO" sz="12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27.09.00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Aceites crudos de petróleo o de minerales bituminosos.</a:t>
                      </a:r>
                      <a:endParaRPr lang="es-CO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2’221.313</a:t>
                      </a:r>
                      <a:endParaRPr lang="es-CO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66%</a:t>
                      </a:r>
                      <a:endParaRPr lang="es-CO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4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72.02.60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Ferroníquel.</a:t>
                      </a:r>
                      <a:endParaRPr lang="es-CO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392.028</a:t>
                      </a:r>
                      <a:endParaRPr lang="es-CO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12%</a:t>
                      </a:r>
                      <a:endParaRPr lang="es-CO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5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27.01.12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Hulla bituminosa, (carbón) </a:t>
                      </a:r>
                      <a:r>
                        <a:rPr lang="es-CO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sin </a:t>
                      </a: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aglomerar.</a:t>
                      </a:r>
                      <a:endParaRPr lang="es-CO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344.082</a:t>
                      </a:r>
                      <a:endParaRPr lang="es-CO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10%</a:t>
                      </a:r>
                      <a:endParaRPr lang="es-CO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6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74.04.00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Desperdicios y desechos de cobre.</a:t>
                      </a:r>
                      <a:endParaRPr lang="es-CO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227.676</a:t>
                      </a:r>
                      <a:endParaRPr lang="es-CO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7%</a:t>
                      </a:r>
                      <a:endParaRPr lang="es-CO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6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27.10.12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Aceites livianos ligeros y preparaciones</a:t>
                      </a:r>
                      <a:endParaRPr lang="es-CO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33.505</a:t>
                      </a:r>
                      <a:endParaRPr lang="es-CO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1%</a:t>
                      </a:r>
                      <a:endParaRPr lang="es-CO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312961"/>
              </p:ext>
            </p:extLst>
          </p:nvPr>
        </p:nvGraphicFramePr>
        <p:xfrm>
          <a:off x="3203848" y="3501011"/>
          <a:ext cx="5416334" cy="3088212"/>
        </p:xfrm>
        <a:graphic>
          <a:graphicData uri="http://schemas.openxmlformats.org/drawingml/2006/table">
            <a:tbl>
              <a:tblPr firstRow="1" firstCol="1" bandRow="1"/>
              <a:tblGrid>
                <a:gridCol w="720080"/>
                <a:gridCol w="3067328"/>
                <a:gridCol w="893112"/>
                <a:gridCol w="735814"/>
              </a:tblGrid>
              <a:tr h="4290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SA 6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PRODUCTO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IMPO 2012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PARTIC. </a:t>
                      </a:r>
                      <a:r>
                        <a:rPr lang="es-CO" sz="12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504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85.17.12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  <a:tabLst>
                          <a:tab pos="947420" algn="l"/>
                        </a:tabLs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Teléfonos, incluidos los teléfonos móviles (celulares) y los de otras redes </a:t>
                      </a:r>
                      <a:endParaRPr lang="es-CO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853.884</a:t>
                      </a:r>
                      <a:endParaRPr lang="es-CO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9%</a:t>
                      </a:r>
                      <a:endParaRPr lang="es-CO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0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84.71.30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Máquinas automáticas para </a:t>
                      </a:r>
                      <a:r>
                        <a:rPr lang="es-CO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procesamiento de datos digital.</a:t>
                      </a:r>
                      <a:endParaRPr lang="es-CO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794.160</a:t>
                      </a:r>
                      <a:endParaRPr lang="es-CO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8%</a:t>
                      </a:r>
                      <a:endParaRPr lang="es-CO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85.17.62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Teléfonos, incluidos los </a:t>
                      </a:r>
                      <a:r>
                        <a:rPr lang="es-CO" sz="1400" b="1" dirty="0" smtClean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móviles </a:t>
                      </a:r>
                      <a:r>
                        <a:rPr lang="es-CO" sz="1400" b="1" dirty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(celulares) y </a:t>
                      </a:r>
                      <a:r>
                        <a:rPr lang="es-CO" sz="1400" b="1" dirty="0" smtClean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de </a:t>
                      </a:r>
                      <a:r>
                        <a:rPr lang="es-CO" sz="1400" b="1" dirty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otras redes </a:t>
                      </a:r>
                      <a:r>
                        <a:rPr lang="es-CO" sz="1400" b="1" dirty="0" smtClean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distintos </a:t>
                      </a:r>
                      <a:r>
                        <a:rPr lang="es-CO" sz="1400" b="1" dirty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de </a:t>
                      </a:r>
                      <a:r>
                        <a:rPr lang="es-CO" sz="1400" b="1" dirty="0" smtClean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los </a:t>
                      </a:r>
                      <a:r>
                        <a:rPr lang="es-CO" sz="1400" b="1" dirty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de transmisión.</a:t>
                      </a:r>
                      <a:endParaRPr lang="es-CO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293.045</a:t>
                      </a:r>
                      <a:endParaRPr lang="es-CO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3%</a:t>
                      </a:r>
                      <a:endParaRPr lang="es-CO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0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99.99.99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Materias no </a:t>
                      </a:r>
                      <a:r>
                        <a:rPr lang="es-CO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especificadas.</a:t>
                      </a:r>
                      <a:endParaRPr lang="es-CO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148.975</a:t>
                      </a:r>
                      <a:endParaRPr lang="es-CO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1%</a:t>
                      </a:r>
                      <a:endParaRPr lang="es-CO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95.03.00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Triciclos, </a:t>
                      </a:r>
                      <a:r>
                        <a:rPr lang="es-CO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patinetes</a:t>
                      </a:r>
                      <a:r>
                        <a:rPr lang="es-CO" sz="14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CO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y </a:t>
                      </a: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juguetes similares con ruedas; coches y sillas.</a:t>
                      </a:r>
                      <a:endParaRPr lang="es-CO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130.049</a:t>
                      </a:r>
                      <a:endParaRPr lang="es-CO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1%</a:t>
                      </a:r>
                      <a:endParaRPr lang="es-CO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1401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244386" y="1183499"/>
            <a:ext cx="3096344" cy="5125821"/>
            <a:chOff x="0" y="0"/>
            <a:chExt cx="2987206" cy="5904656"/>
          </a:xfrm>
        </p:grpSpPr>
        <p:sp>
          <p:nvSpPr>
            <p:cNvPr id="4" name="3 Rectángulo redondeado"/>
            <p:cNvSpPr/>
            <p:nvPr/>
          </p:nvSpPr>
          <p:spPr>
            <a:xfrm>
              <a:off x="0" y="0"/>
              <a:ext cx="2987206" cy="590465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4 Rectángulo"/>
            <p:cNvSpPr/>
            <p:nvPr/>
          </p:nvSpPr>
          <p:spPr>
            <a:xfrm>
              <a:off x="145823" y="145823"/>
              <a:ext cx="2695560" cy="56130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53340" rIns="106680" bIns="5334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b="1" kern="1200" dirty="0" smtClean="0">
                  <a:effectLst/>
                  <a:latin typeface="Calibri"/>
                  <a:ea typeface="Calibri"/>
                  <a:cs typeface="Times New Roman"/>
                </a:rPr>
                <a:t>Comercio bilateral y potencialidades en el intercambio comercial colombo-chino</a:t>
              </a:r>
              <a:r>
                <a:rPr lang="es-CO" sz="2800" kern="1200" dirty="0" smtClean="0">
                  <a:effectLst/>
                  <a:latin typeface="Calibri"/>
                  <a:ea typeface="Calibri"/>
                  <a:cs typeface="Times New Roman"/>
                </a:rPr>
                <a:t> </a:t>
              </a:r>
            </a:p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2800" kern="1200" dirty="0" smtClean="0">
                <a:latin typeface="+mj-lt"/>
              </a:endParaRP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3504168" y="1700808"/>
            <a:ext cx="5407631" cy="4319627"/>
            <a:chOff x="2989755" y="0"/>
            <a:chExt cx="5507188" cy="5876974"/>
          </a:xfrm>
        </p:grpSpPr>
        <p:sp>
          <p:nvSpPr>
            <p:cNvPr id="7" name="6 Redondear rectángulo de esquina del mismo lado"/>
            <p:cNvSpPr/>
            <p:nvPr/>
          </p:nvSpPr>
          <p:spPr>
            <a:xfrm rot="5400000">
              <a:off x="2804862" y="184893"/>
              <a:ext cx="5876974" cy="5507188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dondear rectángulo de esquina del mismo lado 4"/>
            <p:cNvSpPr/>
            <p:nvPr/>
          </p:nvSpPr>
          <p:spPr>
            <a:xfrm>
              <a:off x="2989755" y="268840"/>
              <a:ext cx="5238349" cy="53392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285750" lvl="1" indent="-28575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3200" b="1" kern="1200" dirty="0" smtClean="0">
                  <a:solidFill>
                    <a:schemeClr val="accent1"/>
                  </a:solidFill>
                  <a:latin typeface="+mj-lt"/>
                </a:rPr>
                <a:t>Potencial de Colombia en la exportación de productos agrícolas y agroindustriales</a:t>
              </a:r>
              <a:endParaRPr lang="es-CO" sz="3200" kern="1200" dirty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3200" b="1" kern="1200" dirty="0" smtClean="0">
                  <a:solidFill>
                    <a:schemeClr val="accent1"/>
                  </a:solidFill>
                  <a:latin typeface="+mj-lt"/>
                </a:rPr>
                <a:t>Colombia: plataforma exportadora</a:t>
              </a:r>
            </a:p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CO" sz="3200" b="1" kern="1200" dirty="0" smtClean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algn="l" defTabSz="1466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CO" sz="3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1322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897480"/>
            <a:ext cx="8208912" cy="589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028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45365"/>
            <a:ext cx="7668852" cy="5666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3 Conector recto"/>
          <p:cNvCxnSpPr/>
          <p:nvPr/>
        </p:nvCxnSpPr>
        <p:spPr>
          <a:xfrm>
            <a:off x="755576" y="4581128"/>
            <a:ext cx="7344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"/>
          <p:cNvCxnSpPr/>
          <p:nvPr/>
        </p:nvCxnSpPr>
        <p:spPr>
          <a:xfrm>
            <a:off x="755576" y="5661248"/>
            <a:ext cx="7344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5600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943152"/>
            <a:ext cx="7272808" cy="557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1544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422" y="30967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3 Grupo"/>
          <p:cNvGrpSpPr/>
          <p:nvPr/>
        </p:nvGrpSpPr>
        <p:grpSpPr>
          <a:xfrm>
            <a:off x="452246" y="1001901"/>
            <a:ext cx="3111642" cy="5470261"/>
            <a:chOff x="0" y="5766"/>
            <a:chExt cx="3088468" cy="5898889"/>
          </a:xfrm>
        </p:grpSpPr>
        <p:sp>
          <p:nvSpPr>
            <p:cNvPr id="5" name="4 Rectángulo redondeado"/>
            <p:cNvSpPr/>
            <p:nvPr/>
          </p:nvSpPr>
          <p:spPr>
            <a:xfrm>
              <a:off x="0" y="5766"/>
              <a:ext cx="3088468" cy="589888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5 Rectángulo"/>
            <p:cNvSpPr/>
            <p:nvPr/>
          </p:nvSpPr>
          <p:spPr>
            <a:xfrm>
              <a:off x="150767" y="156533"/>
              <a:ext cx="2786934" cy="55973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53340" rIns="106680" bIns="5334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b="1" kern="1200" dirty="0" smtClean="0">
                  <a:effectLst/>
                  <a:latin typeface="Calibri"/>
                  <a:ea typeface="Calibri"/>
                  <a:cs typeface="Times New Roman"/>
                </a:rPr>
                <a:t>Reflexión final: hacia la consolidación de la Asociación de Cooperación Integral (ACI) Colombia-China </a:t>
              </a:r>
              <a:endParaRPr lang="es-CO" sz="2800" kern="1200" dirty="0" smtClean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6031" y="960319"/>
            <a:ext cx="4152900" cy="19050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3851920" y="2996952"/>
            <a:ext cx="51845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O" sz="2400" b="1" dirty="0" smtClean="0">
                <a:solidFill>
                  <a:schemeClr val="accent1"/>
                </a:solidFill>
              </a:rPr>
              <a:t>Componente </a:t>
            </a:r>
            <a:r>
              <a:rPr lang="es-CO" sz="2400" b="1" dirty="0">
                <a:solidFill>
                  <a:schemeClr val="accent1"/>
                </a:solidFill>
              </a:rPr>
              <a:t>económico de la ACI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O" sz="2400" b="1" dirty="0">
                <a:solidFill>
                  <a:schemeClr val="accent1"/>
                </a:solidFill>
              </a:rPr>
              <a:t>China, segundo socio comercial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O" sz="2400" b="1" dirty="0">
                <a:solidFill>
                  <a:schemeClr val="accent1"/>
                </a:solidFill>
              </a:rPr>
              <a:t>Exportaciones materias primas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O" sz="2400" b="1" dirty="0">
                <a:solidFill>
                  <a:schemeClr val="accent1"/>
                </a:solidFill>
              </a:rPr>
              <a:t>Crecer la IED, financiamiento y  turismo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O" sz="2400" b="1" dirty="0">
                <a:solidFill>
                  <a:schemeClr val="accent1"/>
                </a:solidFill>
              </a:rPr>
              <a:t>Movimiento de personas de la ACI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O" sz="2400" b="1" dirty="0">
                <a:solidFill>
                  <a:schemeClr val="accent1"/>
                </a:solidFill>
              </a:rPr>
              <a:t>Negociación e implementación de acuerdos para el futuro</a:t>
            </a:r>
          </a:p>
        </p:txBody>
      </p:sp>
    </p:spTree>
    <p:extLst>
      <p:ext uri="{BB962C8B-B14F-4D97-AF65-F5344CB8AC3E}">
        <p14:creationId xmlns:p14="http://schemas.microsoft.com/office/powerpoint/2010/main" xmlns="" val="425075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3966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edgar.vieira\AppData\Local\Microsoft\Windows\Temporary Internet Files\Content.Outlook\MFCUAUHA\Figura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46271"/>
            <a:ext cx="3175827" cy="423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563888" y="260648"/>
            <a:ext cx="547159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s-CO" sz="3600" b="1" dirty="0" smtClean="0">
              <a:solidFill>
                <a:schemeClr val="accent1"/>
              </a:solidFill>
            </a:endParaRPr>
          </a:p>
          <a:p>
            <a:pPr lvl="0"/>
            <a:endParaRPr lang="es-CO" sz="3600" b="1" dirty="0">
              <a:solidFill>
                <a:schemeClr val="accent1"/>
              </a:solidFill>
            </a:endParaRPr>
          </a:p>
          <a:p>
            <a:pPr lvl="0"/>
            <a:r>
              <a:rPr lang="es-CO" sz="4000" b="1" dirty="0" smtClean="0">
                <a:solidFill>
                  <a:schemeClr val="accent1"/>
                </a:solidFill>
              </a:rPr>
              <a:t>Pensamiento </a:t>
            </a:r>
            <a:r>
              <a:rPr lang="es-CO" sz="4000" b="1" dirty="0">
                <a:solidFill>
                  <a:schemeClr val="accent1"/>
                </a:solidFill>
              </a:rPr>
              <a:t>chino: el origen de un </a:t>
            </a:r>
            <a:r>
              <a:rPr lang="es-CO" sz="4000" b="1" dirty="0" smtClean="0">
                <a:solidFill>
                  <a:schemeClr val="accent1"/>
                </a:solidFill>
              </a:rPr>
              <a:t>imperio.</a:t>
            </a:r>
          </a:p>
          <a:p>
            <a:pPr lvl="0"/>
            <a:endParaRPr lang="es-CO" sz="4000" b="1" dirty="0" smtClean="0">
              <a:solidFill>
                <a:schemeClr val="accent1"/>
              </a:solidFill>
            </a:endParaRPr>
          </a:p>
          <a:p>
            <a:pPr lvl="0"/>
            <a:r>
              <a:rPr lang="es-CO" sz="4000" b="1" dirty="0" smtClean="0">
                <a:solidFill>
                  <a:schemeClr val="accent1"/>
                </a:solidFill>
              </a:rPr>
              <a:t>Aspectos </a:t>
            </a:r>
            <a:r>
              <a:rPr lang="es-CO" sz="4000" b="1" dirty="0">
                <a:solidFill>
                  <a:schemeClr val="accent1"/>
                </a:solidFill>
              </a:rPr>
              <a:t>de la historia milenaria de China a través de diferentes </a:t>
            </a:r>
            <a:r>
              <a:rPr lang="es-CO" sz="4000" b="1" dirty="0" smtClean="0">
                <a:solidFill>
                  <a:schemeClr val="accent1"/>
                </a:solidFill>
              </a:rPr>
              <a:t>dinastías.</a:t>
            </a:r>
            <a:r>
              <a:rPr lang="es-CO" sz="4000" b="1" dirty="0"/>
              <a:t>	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xmlns="" val="24717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539552" y="980728"/>
            <a:ext cx="2987206" cy="5616626"/>
            <a:chOff x="38236" y="144014"/>
            <a:chExt cx="2987206" cy="5616626"/>
          </a:xfrm>
        </p:grpSpPr>
        <p:sp>
          <p:nvSpPr>
            <p:cNvPr id="4" name="3 Rectángulo redondeado"/>
            <p:cNvSpPr/>
            <p:nvPr/>
          </p:nvSpPr>
          <p:spPr>
            <a:xfrm>
              <a:off x="38236" y="144014"/>
              <a:ext cx="2987206" cy="5616626"/>
            </a:xfrm>
            <a:prstGeom prst="roundRect">
              <a:avLst/>
            </a:prstGeom>
            <a:blipFill rotWithShape="0">
              <a:blip r:embed="rId3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4 Rectángulo"/>
            <p:cNvSpPr/>
            <p:nvPr/>
          </p:nvSpPr>
          <p:spPr>
            <a:xfrm>
              <a:off x="184059" y="289837"/>
              <a:ext cx="2695560" cy="53249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53340" rIns="106680" bIns="5334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2800" kern="1200" dirty="0">
                <a:solidFill>
                  <a:schemeClr val="bg2"/>
                </a:solidFill>
                <a:latin typeface="+mj-lt"/>
              </a:endParaRPr>
            </a:p>
          </p:txBody>
        </p:sp>
      </p:grpSp>
      <p:pic>
        <p:nvPicPr>
          <p:cNvPr id="6" name="Picture 2" descr="C:\Users\edgar.vieira\AppData\Local\Microsoft\Windows\Temporary Internet Files\Content.Outlook\MFCUAUHA\Figura 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22971"/>
            <a:ext cx="2859915" cy="287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526758" y="332657"/>
            <a:ext cx="549608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4000" b="1" dirty="0">
                <a:solidFill>
                  <a:schemeClr val="accent1"/>
                </a:solidFill>
              </a:rPr>
              <a:t>Evolución del pensamiento chino influido por el confucianismo, el taoísmo y el budismo.</a:t>
            </a:r>
            <a:r>
              <a:rPr lang="es-CO" sz="2000" b="1" dirty="0"/>
              <a:t>	</a:t>
            </a:r>
            <a:endParaRPr lang="es-CO" dirty="0"/>
          </a:p>
        </p:txBody>
      </p:sp>
      <p:sp>
        <p:nvSpPr>
          <p:cNvPr id="7" name="6 Rectángulo"/>
          <p:cNvSpPr/>
          <p:nvPr/>
        </p:nvSpPr>
        <p:spPr>
          <a:xfrm>
            <a:off x="3707904" y="3327376"/>
            <a:ext cx="23042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3200" b="1" i="1" dirty="0" smtClean="0">
              <a:solidFill>
                <a:srgbClr val="0070C0"/>
              </a:solidFill>
            </a:endParaRPr>
          </a:p>
          <a:p>
            <a:r>
              <a:rPr lang="es-CO" sz="3200" b="1" i="1" dirty="0" smtClean="0">
                <a:solidFill>
                  <a:srgbClr val="0070C0"/>
                </a:solidFill>
              </a:rPr>
              <a:t>China</a:t>
            </a:r>
            <a:r>
              <a:rPr lang="es-CO" sz="3200" b="1" i="1" dirty="0">
                <a:solidFill>
                  <a:srgbClr val="0070C0"/>
                </a:solidFill>
              </a:rPr>
              <a:t>, país que ha vivido con y sin el resto del mundo!</a:t>
            </a:r>
          </a:p>
        </p:txBody>
      </p:sp>
    </p:spTree>
    <p:extLst>
      <p:ext uri="{BB962C8B-B14F-4D97-AF65-F5344CB8AC3E}">
        <p14:creationId xmlns:p14="http://schemas.microsoft.com/office/powerpoint/2010/main" xmlns="" val="417845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37767" y="1077050"/>
            <a:ext cx="2629158" cy="516632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53340" rIns="106680" bIns="5334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O" sz="2800" b="0" i="1" kern="12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3123" y="181379"/>
            <a:ext cx="4534364" cy="4687781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395537" y="1556792"/>
            <a:ext cx="39604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s-CO" sz="4000" b="1" dirty="0" smtClean="0">
              <a:solidFill>
                <a:schemeClr val="accent1"/>
              </a:solidFill>
            </a:endParaRPr>
          </a:p>
          <a:p>
            <a:pPr lvl="0"/>
            <a:endParaRPr lang="es-CO" sz="4000" b="1" dirty="0" smtClean="0">
              <a:solidFill>
                <a:schemeClr val="accent1"/>
              </a:solidFill>
            </a:endParaRPr>
          </a:p>
          <a:p>
            <a:pPr lvl="0"/>
            <a:r>
              <a:rPr lang="es-CO" sz="4000" b="1" dirty="0" smtClean="0">
                <a:solidFill>
                  <a:schemeClr val="accent1"/>
                </a:solidFill>
              </a:rPr>
              <a:t>Transformaciones </a:t>
            </a:r>
            <a:r>
              <a:rPr lang="es-CO" sz="4000" b="1" dirty="0">
                <a:solidFill>
                  <a:schemeClr val="accent1"/>
                </a:solidFill>
              </a:rPr>
              <a:t>económicas: cambios iniciados por el reformador </a:t>
            </a:r>
            <a:r>
              <a:rPr lang="es-CO" sz="4000" b="1" dirty="0" err="1">
                <a:solidFill>
                  <a:schemeClr val="accent1"/>
                </a:solidFill>
              </a:rPr>
              <a:t>Deng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Xiaoping</a:t>
            </a:r>
            <a:endParaRPr lang="es-CO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59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99" y="861722"/>
            <a:ext cx="7272809" cy="574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5346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60097" y="990201"/>
            <a:ext cx="2629158" cy="53118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53340" rIns="106680" bIns="5334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O" sz="2800" b="0" i="1" kern="1200" dirty="0">
              <a:solidFill>
                <a:schemeClr val="bg2"/>
              </a:solidFill>
              <a:latin typeface="+mj-lt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998071" y="848359"/>
            <a:ext cx="7390353" cy="5595523"/>
            <a:chOff x="3065766" y="-1"/>
            <a:chExt cx="5647201" cy="5904647"/>
          </a:xfrm>
        </p:grpSpPr>
        <p:sp>
          <p:nvSpPr>
            <p:cNvPr id="7" name="6 Redondear rectángulo de esquina del mismo lado"/>
            <p:cNvSpPr/>
            <p:nvPr/>
          </p:nvSpPr>
          <p:spPr>
            <a:xfrm rot="5400000">
              <a:off x="2937043" y="128722"/>
              <a:ext cx="5904647" cy="5647201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dondear rectángulo de esquina del mismo lado 4"/>
            <p:cNvSpPr/>
            <p:nvPr/>
          </p:nvSpPr>
          <p:spPr>
            <a:xfrm>
              <a:off x="3238965" y="-1"/>
              <a:ext cx="5253908" cy="56289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t" anchorCtr="0">
              <a:noAutofit/>
            </a:bodyPr>
            <a:lstStyle/>
            <a:p>
              <a:pPr marL="0" lvl="1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4000" b="1" kern="1200" dirty="0" smtClean="0">
                  <a:solidFill>
                    <a:schemeClr val="accent1"/>
                  </a:solidFill>
                  <a:latin typeface="+mj-lt"/>
                </a:rPr>
                <a:t>Componentes modelo de desarrollo de China:</a:t>
              </a:r>
              <a:endParaRPr lang="es-CO" sz="4000" b="1" kern="1200" dirty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4000" b="1" kern="1200" dirty="0" smtClean="0">
                  <a:solidFill>
                    <a:schemeClr val="accent1"/>
                  </a:solidFill>
                  <a:latin typeface="+mj-lt"/>
                </a:rPr>
                <a:t>Capitalismo de Estado</a:t>
              </a:r>
              <a:endParaRPr lang="es-CO" sz="4000" b="1" kern="1200" dirty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4000" b="1" kern="1200" dirty="0" smtClean="0">
                  <a:solidFill>
                    <a:schemeClr val="accent1"/>
                  </a:solidFill>
                  <a:latin typeface="+mj-lt"/>
                </a:rPr>
                <a:t>Pragmatismo </a:t>
              </a:r>
              <a:endParaRPr lang="es-CO" sz="4000" b="1" kern="1200" dirty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4000" b="1" kern="1200" dirty="0" err="1" smtClean="0">
                  <a:solidFill>
                    <a:schemeClr val="accent1"/>
                  </a:solidFill>
                  <a:latin typeface="+mj-lt"/>
                </a:rPr>
                <a:t>Gradualismo</a:t>
              </a:r>
              <a:r>
                <a:rPr lang="es-CO" sz="4000" b="1" kern="1200" dirty="0" smtClean="0">
                  <a:solidFill>
                    <a:schemeClr val="accent1"/>
                  </a:solidFill>
                  <a:latin typeface="+mj-lt"/>
                </a:rPr>
                <a:t> </a:t>
              </a:r>
              <a:endParaRPr lang="es-CO" sz="4000" b="1" kern="1200" dirty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4000" b="1" kern="1200" dirty="0" smtClean="0">
                  <a:solidFill>
                    <a:schemeClr val="accent1"/>
                  </a:solidFill>
                  <a:latin typeface="+mj-lt"/>
                </a:rPr>
                <a:t>Apertura al exterior</a:t>
              </a:r>
              <a:endParaRPr lang="es-CO" sz="4000" b="1" kern="1200" dirty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4000" b="1" kern="1200" dirty="0" smtClean="0">
                  <a:solidFill>
                    <a:schemeClr val="accent1"/>
                  </a:solidFill>
                  <a:latin typeface="+mj-lt"/>
                </a:rPr>
                <a:t>Autoritarismo político</a:t>
              </a:r>
              <a:endParaRPr lang="es-CO" sz="4000" b="1" kern="1200" dirty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4000" b="1" kern="1200" dirty="0" smtClean="0">
                  <a:solidFill>
                    <a:schemeClr val="accent1"/>
                  </a:solidFill>
                  <a:latin typeface="+mj-lt"/>
                </a:rPr>
                <a:t>Capacidad de innovación y</a:t>
              </a:r>
              <a:endParaRPr lang="es-CO" sz="4000" b="1" kern="1200" dirty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4000" b="1" kern="1200" dirty="0" smtClean="0">
                  <a:solidFill>
                    <a:schemeClr val="accent1"/>
                  </a:solidFill>
                  <a:latin typeface="+mj-lt"/>
                </a:rPr>
                <a:t>Flexibilidad</a:t>
              </a:r>
              <a:endParaRPr lang="es-CO" sz="4000" b="1" kern="1200" dirty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CO" sz="3200" kern="1200" dirty="0">
                <a:solidFill>
                  <a:schemeClr val="accent1"/>
                </a:solidFill>
                <a:latin typeface="+mj-lt"/>
              </a:endParaRPr>
            </a:p>
            <a:p>
              <a:pPr marL="285750" lvl="1" indent="-285750" algn="l" defTabSz="1466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CO" sz="3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17544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erine.rodriguez\AppData\Local\Microsoft\Windows\Temporary Internet Files\Content.Outlook\ZEK7W1A0\plantilla_CES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44"/>
            <a:ext cx="9144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179512" y="1195982"/>
            <a:ext cx="3778964" cy="4897314"/>
            <a:chOff x="109461" y="565223"/>
            <a:chExt cx="3778964" cy="4774209"/>
          </a:xfrm>
        </p:grpSpPr>
        <p:sp>
          <p:nvSpPr>
            <p:cNvPr id="4" name="3 Rectángulo redondeado"/>
            <p:cNvSpPr/>
            <p:nvPr/>
          </p:nvSpPr>
          <p:spPr>
            <a:xfrm>
              <a:off x="109461" y="565223"/>
              <a:ext cx="3778964" cy="4774209"/>
            </a:xfrm>
            <a:prstGeom prst="roundRect">
              <a:avLst/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4 Rectángulo"/>
            <p:cNvSpPr/>
            <p:nvPr/>
          </p:nvSpPr>
          <p:spPr>
            <a:xfrm>
              <a:off x="293935" y="749697"/>
              <a:ext cx="3410016" cy="44052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68580" rIns="137160" bIns="6858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3600" b="1" kern="1200" dirty="0" smtClean="0">
                  <a:latin typeface="+mj-lt"/>
                </a:rPr>
                <a:t>		          </a:t>
              </a:r>
              <a:endParaRPr lang="es-CO" sz="3600" kern="1200" dirty="0">
                <a:latin typeface="+mj-lt"/>
              </a:endParaRP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4139952" y="692696"/>
            <a:ext cx="4824536" cy="5976664"/>
            <a:chOff x="3888425" y="590466"/>
            <a:chExt cx="4499057" cy="4723724"/>
          </a:xfrm>
        </p:grpSpPr>
        <p:sp>
          <p:nvSpPr>
            <p:cNvPr id="7" name="6 Redondear rectángulo de esquina del mismo lado"/>
            <p:cNvSpPr/>
            <p:nvPr/>
          </p:nvSpPr>
          <p:spPr>
            <a:xfrm rot="5400000">
              <a:off x="3776092" y="702799"/>
              <a:ext cx="4723724" cy="4499057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dondear rectángulo de esquina del mismo lado 4"/>
            <p:cNvSpPr/>
            <p:nvPr/>
          </p:nvSpPr>
          <p:spPr>
            <a:xfrm>
              <a:off x="3888425" y="810092"/>
              <a:ext cx="4279431" cy="42844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0" lvl="1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4000" b="1" kern="1200" dirty="0" smtClean="0">
                  <a:solidFill>
                    <a:schemeClr val="accent1"/>
                  </a:solidFill>
                  <a:latin typeface="+mj-lt"/>
                </a:rPr>
                <a:t>Sistema político chino: </a:t>
              </a:r>
            </a:p>
            <a:p>
              <a:pPr marL="0" lvl="1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4000" b="1" kern="1200" dirty="0" smtClean="0">
                  <a:solidFill>
                    <a:schemeClr val="accent1"/>
                  </a:solidFill>
                  <a:latin typeface="+mj-lt"/>
                </a:rPr>
                <a:t>poderes y cambios políticos producidos con  llegada de Xi </a:t>
              </a:r>
              <a:r>
                <a:rPr lang="es-CO" sz="4000" b="1" kern="1200" dirty="0" err="1" smtClean="0">
                  <a:solidFill>
                    <a:schemeClr val="accent1"/>
                  </a:solidFill>
                  <a:latin typeface="+mj-lt"/>
                </a:rPr>
                <a:t>Jinping</a:t>
              </a:r>
              <a:r>
                <a:rPr lang="es-CO" sz="4000" b="1" kern="1200" dirty="0" smtClean="0">
                  <a:solidFill>
                    <a:schemeClr val="accent1"/>
                  </a:solidFill>
                  <a:latin typeface="+mj-lt"/>
                </a:rPr>
                <a:t> a la Secretaría General del Partido Comunista         </a:t>
              </a:r>
              <a:endParaRPr lang="es-CO" sz="4000" b="1" kern="1200" dirty="0">
                <a:solidFill>
                  <a:schemeClr val="accent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0359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172B4A32BEC8444B3756D8E1507FF57" ma:contentTypeVersion="1" ma:contentTypeDescription="Crear nuevo documento." ma:contentTypeScope="" ma:versionID="5c206a8ec9ce079328f1d173a7cc1a0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e802e10b1a5f1b8ba27729af0405d0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5FC742-BB3E-4747-B0EA-6D7E381BAFD9}"/>
</file>

<file path=customXml/itemProps2.xml><?xml version="1.0" encoding="utf-8"?>
<ds:datastoreItem xmlns:ds="http://schemas.openxmlformats.org/officeDocument/2006/customXml" ds:itemID="{51384FE1-6161-4D5B-87FB-E42C25AC16D4}"/>
</file>

<file path=customXml/itemProps3.xml><?xml version="1.0" encoding="utf-8"?>
<ds:datastoreItem xmlns:ds="http://schemas.openxmlformats.org/officeDocument/2006/customXml" ds:itemID="{3DEC707C-7B81-4AD6-91C7-BBF6FBC0F32B}"/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859</Words>
  <Application>Microsoft Office PowerPoint</Application>
  <PresentationFormat>Presentación en pantalla (4:3)</PresentationFormat>
  <Paragraphs>147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7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Katherine Rodriguez</dc:creator>
  <cp:lastModifiedBy>monitor</cp:lastModifiedBy>
  <cp:revision>51</cp:revision>
  <dcterms:created xsi:type="dcterms:W3CDTF">2013-10-03T18:52:11Z</dcterms:created>
  <dcterms:modified xsi:type="dcterms:W3CDTF">2014-03-17T20:38:27Z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0x010100E172B4A32BEC8444B3756D8E1507FF57</vt:lpwstr>
  </property>
</Properties>
</file>