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90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4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857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4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07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65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283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72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512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35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06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86B1-08EF-4D80-943F-BC80CCAEB290}" type="datetimeFigureOut">
              <a:rPr lang="es-CO" smtClean="0"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183F1-6C1B-4CD1-9618-BC93F6E879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203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 de Morse </a:t>
            </a:r>
            <a:r>
              <a:rPr lang="es-CO" dirty="0" err="1" smtClean="0"/>
              <a:t>minimales</a:t>
            </a:r>
            <a:r>
              <a:rPr lang="es-CO" dirty="0" smtClean="0"/>
              <a:t> vía la ecuación del calor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Carlos Cadavid Moreno</a:t>
            </a:r>
          </a:p>
          <a:p>
            <a:r>
              <a:rPr lang="es-CO" dirty="0" smtClean="0"/>
              <a:t>Juan Diego Vélez Caicedo</a:t>
            </a:r>
          </a:p>
          <a:p>
            <a:r>
              <a:rPr lang="es-CO" dirty="0" smtClean="0"/>
              <a:t>Jean Carlos </a:t>
            </a:r>
            <a:r>
              <a:rPr lang="es-CO" dirty="0" err="1" smtClean="0"/>
              <a:t>Cortissoz</a:t>
            </a:r>
            <a:r>
              <a:rPr lang="es-CO" dirty="0" smtClean="0"/>
              <a:t> Iriarte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90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11806" y="3068960"/>
            <a:ext cx="71197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dirty="0" smtClean="0"/>
              <a:t>Una función es de Morse si todos sus</a:t>
            </a:r>
          </a:p>
          <a:p>
            <a:pPr algn="ctr"/>
            <a:r>
              <a:rPr lang="es-CO" sz="3600" dirty="0" smtClean="0"/>
              <a:t> puntos críticos son no degenerados</a:t>
            </a:r>
          </a:p>
          <a:p>
            <a:pPr algn="ctr"/>
            <a:r>
              <a:rPr lang="es-CO" sz="3600" dirty="0"/>
              <a:t>y</a:t>
            </a:r>
            <a:r>
              <a:rPr lang="es-CO" sz="3600" dirty="0" smtClean="0"/>
              <a:t> además asigna valores distintos a </a:t>
            </a:r>
          </a:p>
          <a:p>
            <a:pPr algn="ctr"/>
            <a:r>
              <a:rPr lang="es-CO" sz="3600" dirty="0" smtClean="0"/>
              <a:t>distintos puntos críticos.</a:t>
            </a:r>
            <a:endParaRPr lang="es-CO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55776" y="1616606"/>
            <a:ext cx="3923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u="sng" dirty="0" smtClean="0"/>
              <a:t>Función de Morse</a:t>
            </a:r>
            <a:endParaRPr lang="es-CO" sz="4000" u="sng" dirty="0"/>
          </a:p>
        </p:txBody>
      </p:sp>
    </p:spTree>
    <p:extLst>
      <p:ext uri="{BB962C8B-B14F-4D97-AF65-F5344CB8AC3E}">
        <p14:creationId xmlns:p14="http://schemas.microsoft.com/office/powerpoint/2010/main" val="6144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87624" y="1844824"/>
            <a:ext cx="740183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i="1" dirty="0" smtClean="0"/>
              <a:t>Cada función de Morse en una </a:t>
            </a:r>
          </a:p>
          <a:p>
            <a:r>
              <a:rPr lang="es-CO" sz="3600" i="1" dirty="0" smtClean="0"/>
              <a:t>variedad suave, determina una </a:t>
            </a:r>
          </a:p>
          <a:p>
            <a:r>
              <a:rPr lang="es-CO" sz="3600" i="1" dirty="0" smtClean="0"/>
              <a:t>descomposición de dicha </a:t>
            </a:r>
          </a:p>
          <a:p>
            <a:r>
              <a:rPr lang="es-CO" sz="3600" i="1" dirty="0" smtClean="0"/>
              <a:t>variedad en asas.  El número de asas</a:t>
            </a:r>
          </a:p>
          <a:p>
            <a:r>
              <a:rPr lang="es-CO" sz="3600" i="1" dirty="0"/>
              <a:t>e</a:t>
            </a:r>
            <a:r>
              <a:rPr lang="es-CO" sz="3600" i="1" dirty="0" smtClean="0"/>
              <a:t>s igual al número de puntos críticos y </a:t>
            </a:r>
          </a:p>
          <a:p>
            <a:r>
              <a:rPr lang="es-CO" sz="3600" i="1" dirty="0" smtClean="0"/>
              <a:t>El tipo de asa depende del índice del</a:t>
            </a:r>
          </a:p>
          <a:p>
            <a:r>
              <a:rPr lang="es-CO" sz="3600" i="1" dirty="0"/>
              <a:t>p</a:t>
            </a:r>
            <a:r>
              <a:rPr lang="es-CO" sz="3600" i="1" dirty="0" smtClean="0"/>
              <a:t>unto crítico correspondiente.    </a:t>
            </a:r>
            <a:endParaRPr lang="es-CO" sz="3600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475656" y="692696"/>
            <a:ext cx="4111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Hecho importante: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2897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834118" y="2181632"/>
                <a:ext cx="7914346" cy="2831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4000" dirty="0" smtClean="0"/>
                  <a:t>Una función de Morse </a:t>
                </a:r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s-CO" sz="4000" dirty="0" smtClean="0"/>
                  <a:t>  en </a:t>
                </a:r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s-CO" sz="4000" dirty="0" smtClean="0"/>
                  <a:t> es </a:t>
                </a:r>
              </a:p>
              <a:p>
                <a:r>
                  <a:rPr lang="es-CO" sz="4000" i="1" dirty="0" err="1" smtClean="0"/>
                  <a:t>minimal</a:t>
                </a:r>
                <a:r>
                  <a:rPr lang="es-CO" sz="4000" dirty="0" smtClean="0"/>
                  <a:t> si no existe otra función de </a:t>
                </a:r>
              </a:p>
              <a:p>
                <a:r>
                  <a:rPr lang="es-CO" sz="4000" dirty="0" smtClean="0"/>
                  <a:t>Morse en </a:t>
                </a:r>
                <a14:m>
                  <m:oMath xmlns:m="http://schemas.openxmlformats.org/officeDocument/2006/math">
                    <m:r>
                      <a:rPr lang="es-CO" sz="4000" i="1">
                        <a:latin typeface="Cambria Math"/>
                      </a:rPr>
                      <m:t>𝑀</m:t>
                    </m:r>
                  </m:oMath>
                </a14:m>
                <a:r>
                  <a:rPr lang="es-CO" sz="4000" dirty="0" smtClean="0"/>
                  <a:t> con un número menor</a:t>
                </a:r>
              </a:p>
              <a:p>
                <a:r>
                  <a:rPr lang="es-CO" sz="4000" dirty="0"/>
                  <a:t>d</a:t>
                </a:r>
                <a:r>
                  <a:rPr lang="es-CO" sz="4000" dirty="0" smtClean="0"/>
                  <a:t>e puntos críticos que </a:t>
                </a:r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𝑓</m:t>
                    </m:r>
                    <m:r>
                      <a:rPr lang="es-CO" sz="40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s-CO" sz="4000" dirty="0" smtClean="0"/>
                  <a:t> </a:t>
                </a:r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18" y="2181632"/>
                <a:ext cx="7914346" cy="2831544"/>
              </a:xfrm>
              <a:prstGeom prst="rect">
                <a:avLst/>
              </a:prstGeom>
              <a:blipFill rotWithShape="1">
                <a:blip r:embed="rId2"/>
                <a:stretch>
                  <a:fillRect l="-2773" t="-387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4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1078338"/>
            <a:ext cx="7721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u="sng" dirty="0" smtClean="0"/>
              <a:t>Fenómeno que se viene estudiando</a:t>
            </a:r>
            <a:endParaRPr lang="es-CO" sz="4000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348880"/>
            <a:ext cx="34247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/>
              <a:t>Ejemplo:   El círculo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1838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83568" y="548680"/>
                <a:ext cx="8019247" cy="5970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800" dirty="0" smtClean="0"/>
                  <a:t>¿Hasta qué punto es cierto que si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</a:rPr>
                      <m:t>(</m:t>
                    </m:r>
                    <m:r>
                      <a:rPr lang="es-CO" sz="2800" b="0" i="1" smtClean="0">
                        <a:latin typeface="Cambria Math"/>
                      </a:rPr>
                      <m:t>𝑀</m:t>
                    </m:r>
                    <m:r>
                      <a:rPr lang="es-CO" sz="2800" b="0" i="1" smtClean="0">
                        <a:latin typeface="Cambria Math"/>
                      </a:rPr>
                      <m:t>,</m:t>
                    </m:r>
                    <m:r>
                      <a:rPr lang="es-CO" sz="2800" b="0" i="1" smtClean="0">
                        <a:latin typeface="Cambria Math"/>
                      </a:rPr>
                      <m:t>𝑔</m:t>
                    </m:r>
                    <m:r>
                      <a:rPr lang="es-CO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O" sz="2800" dirty="0" smtClean="0"/>
                  <a:t> es una </a:t>
                </a:r>
              </a:p>
              <a:p>
                <a:r>
                  <a:rPr lang="es-CO" sz="2800" dirty="0" smtClean="0"/>
                  <a:t>variedad de </a:t>
                </a:r>
                <a:r>
                  <a:rPr lang="es-CO" sz="2800" dirty="0" err="1" smtClean="0"/>
                  <a:t>Riemann</a:t>
                </a:r>
                <a:r>
                  <a:rPr lang="es-CO" sz="2800" dirty="0" smtClean="0"/>
                  <a:t> homogénea, existe un conjunto </a:t>
                </a:r>
              </a:p>
              <a:p>
                <a:r>
                  <a:rPr lang="es-CO" sz="2800" dirty="0" smtClean="0"/>
                  <a:t>abierto denso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s-CO" sz="2800" dirty="0" smtClean="0"/>
                  <a:t>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O" sz="2800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s-CO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CO" sz="2800" b="0" i="1" smtClean="0">
                        <a:latin typeface="Cambria Math"/>
                      </a:rPr>
                      <m:t>(</m:t>
                    </m:r>
                    <m:r>
                      <a:rPr lang="es-CO" sz="2800" b="0" i="1" smtClean="0">
                        <a:latin typeface="Cambria Math"/>
                      </a:rPr>
                      <m:t>𝑀</m:t>
                    </m:r>
                    <m:r>
                      <a:rPr lang="es-CO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O" sz="2800" dirty="0" smtClean="0"/>
                  <a:t>, tal que si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</a:rPr>
                      <m:t>h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s-CO" sz="2800" dirty="0" smtClean="0"/>
                  <a:t>, </a:t>
                </a:r>
              </a:p>
              <a:p>
                <a:r>
                  <a:rPr lang="es-CO" sz="2800" dirty="0" smtClean="0"/>
                  <a:t>existe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&gt;0  </m:t>
                    </m:r>
                  </m:oMath>
                </a14:m>
                <a:r>
                  <a:rPr lang="es-CO" sz="2800" dirty="0" smtClean="0"/>
                  <a:t>tal  si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, </m:t>
                    </m:r>
                    <m:r>
                      <a:rPr lang="es-CO" sz="2800" b="0" i="1" smtClean="0">
                        <a:latin typeface="Cambria Math"/>
                      </a:rPr>
                      <m:t>𝑡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≥0,</m:t>
                    </m:r>
                    <m:r>
                      <a:rPr lang="es-CO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s-CO" sz="2800" dirty="0" smtClean="0"/>
                  <a:t> es la solución al </a:t>
                </a:r>
              </a:p>
              <a:p>
                <a:r>
                  <a:rPr lang="es-CO" sz="2800" dirty="0" smtClean="0"/>
                  <a:t>problema</a:t>
                </a:r>
              </a:p>
              <a:p>
                <a:endParaRPr lang="es-CO" sz="2800" dirty="0"/>
              </a:p>
              <a:p>
                <a:endParaRPr lang="es-CO" sz="2800" dirty="0" smtClean="0"/>
              </a:p>
              <a:p>
                <a:endParaRPr lang="es-CO" sz="2800" dirty="0"/>
              </a:p>
              <a:p>
                <a:endParaRPr lang="es-CO" sz="2800" dirty="0" smtClean="0"/>
              </a:p>
              <a:p>
                <a:endParaRPr lang="es-CO" sz="2800" dirty="0" smtClean="0"/>
              </a:p>
              <a:p>
                <a:r>
                  <a:rPr lang="es-CO" sz="2800" dirty="0" smtClean="0"/>
                  <a:t>entonces, si   </a:t>
                </a:r>
                <a14:m>
                  <m:oMath xmlns:m="http://schemas.openxmlformats.org/officeDocument/2006/math">
                    <m:r>
                      <a:rPr lang="es-CO" sz="2800" b="0" i="1" smtClean="0">
                        <a:latin typeface="Cambria Math"/>
                      </a:rPr>
                      <m:t>𝑡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s-CO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sub>
                    </m:sSub>
                    <m:r>
                      <a:rPr lang="es-CO" sz="28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s-CO" sz="2800" dirty="0" smtClean="0"/>
                  <a:t>,  la función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s-CO" sz="28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s-CO" sz="2800" b="0" i="1" smtClean="0">
                        <a:latin typeface="Cambria Math"/>
                      </a:rPr>
                      <m:t>:</m:t>
                    </m:r>
                    <m:r>
                      <a:rPr lang="es-CO" sz="2800" b="0" i="1" smtClean="0">
                        <a:latin typeface="Cambria Math"/>
                      </a:rPr>
                      <m:t>𝑀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s-CO" sz="2800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s-CO" sz="28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s-CO" sz="2800" dirty="0" smtClean="0"/>
                  <a:t> es una </a:t>
                </a:r>
              </a:p>
              <a:p>
                <a:r>
                  <a:rPr lang="es-CO" sz="2800" dirty="0" smtClean="0"/>
                  <a:t>función de Morse </a:t>
                </a:r>
                <a:r>
                  <a:rPr lang="es-CO" sz="2800" dirty="0" err="1" smtClean="0"/>
                  <a:t>minimal</a:t>
                </a:r>
                <a:r>
                  <a:rPr lang="es-CO" sz="2800" dirty="0"/>
                  <a:t>?</a:t>
                </a:r>
                <a:endParaRPr lang="es-CO" sz="2800" dirty="0" smtClean="0"/>
              </a:p>
              <a:p>
                <a:endParaRPr lang="es-CO" sz="2800" dirty="0" smtClean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8019247" cy="5970865"/>
              </a:xfrm>
              <a:prstGeom prst="rect">
                <a:avLst/>
              </a:prstGeom>
              <a:blipFill rotWithShape="1">
                <a:blip r:embed="rId2"/>
                <a:stretch>
                  <a:fillRect l="-1520" t="-919" r="-60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547664" y="2852936"/>
                <a:ext cx="3312368" cy="1527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CO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s-CO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s-CO" sz="2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O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s-CO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m:rPr>
                                        <m:brk m:alnAt="7"/>
                                      </m:rPr>
                                      <a:rPr lang="es-CO" sz="2400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s-CO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s-CO" sz="2400" b="0" i="1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s-CO" sz="24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O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,0</m:t>
                                    </m:r>
                                  </m:e>
                                </m:d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,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sz="2400" dirty="0" smtClean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852936"/>
                <a:ext cx="3312368" cy="15277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0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57025" y="476672"/>
                <a:ext cx="9017790" cy="6001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3200" dirty="0" smtClean="0"/>
                  <a:t>Se ha </a:t>
                </a:r>
                <a:r>
                  <a:rPr lang="es-CO" sz="3200" i="1" dirty="0" smtClean="0"/>
                  <a:t>demostrado </a:t>
                </a:r>
                <a:r>
                  <a:rPr lang="es-CO" sz="3200" dirty="0" smtClean="0"/>
                  <a:t>que este fenómeno tiene lugar en:</a:t>
                </a:r>
              </a:p>
              <a:p>
                <a:endParaRPr lang="es-CO" sz="3200" i="1" dirty="0"/>
              </a:p>
              <a:p>
                <a:pPr marL="285750" indent="-285750">
                  <a:buFontTx/>
                  <a:buChar char="-"/>
                </a:pPr>
                <a:r>
                  <a:rPr lang="es-CO" sz="3200" dirty="0" smtClean="0"/>
                  <a:t>Esferas redondas de todas las dimensiones:</a:t>
                </a:r>
              </a:p>
              <a:p>
                <a:r>
                  <a:rPr lang="es-CO" sz="3200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O" sz="32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O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3200" b="0" i="1" smtClean="0">
                            <a:latin typeface="Cambria Math"/>
                          </a:rPr>
                          <m:t>𝑥</m:t>
                        </m:r>
                        <m:r>
                          <a:rPr lang="es-CO" sz="32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s-CO" sz="3200" b="0" i="1" smtClean="0">
                            <a:latin typeface="Cambria Math"/>
                            <a:ea typeface="Cambria Math"/>
                          </a:rPr>
                          <m:t>: 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CO" sz="32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s-CO" sz="32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d>
                    <m:r>
                      <a:rPr lang="es-CO" sz="3200" b="0" i="1" smtClean="0">
                        <a:latin typeface="Cambria Math"/>
                      </a:rPr>
                      <m:t>, </m:t>
                    </m:r>
                    <m:r>
                      <a:rPr lang="es-CO" sz="3200" b="0" i="1" smtClean="0">
                        <a:latin typeface="Cambria Math"/>
                      </a:rPr>
                      <m:t>𝑛</m:t>
                    </m:r>
                    <m:r>
                      <a:rPr lang="es-CO" sz="3200" b="0" i="1" smtClean="0">
                        <a:latin typeface="Cambria Math"/>
                      </a:rPr>
                      <m:t>=2,3,…</m:t>
                    </m:r>
                  </m:oMath>
                </a14:m>
                <a:endParaRPr lang="es-CO" sz="3200" dirty="0" smtClean="0"/>
              </a:p>
              <a:p>
                <a:pPr marL="285750" indent="-285750">
                  <a:buFontTx/>
                  <a:buChar char="-"/>
                </a:pPr>
                <a:endParaRPr lang="es-CO" sz="3200" i="1" dirty="0"/>
              </a:p>
              <a:p>
                <a:pPr marL="285750" indent="-285750">
                  <a:buFontTx/>
                  <a:buChar char="-"/>
                </a:pPr>
                <a:r>
                  <a:rPr lang="es-CO" sz="3200" dirty="0" smtClean="0"/>
                  <a:t>Toros planos en todas las dimensiones:</a:t>
                </a:r>
              </a:p>
              <a:p>
                <a:r>
                  <a:rPr lang="es-CO" sz="32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O" sz="3200" b="0" i="1" smtClean="0">
                            <a:latin typeface="Cambria Math"/>
                          </a:rPr>
                          <m:t>𝑇</m:t>
                        </m:r>
                      </m:e>
                      <m:sup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CO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O" sz="3200" b="0" i="1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s-CO" sz="32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s-CO" sz="3200" b="0" i="1" smtClean="0">
                        <a:latin typeface="Cambria Math"/>
                        <a:ea typeface="Cambria Math"/>
                      </a:rPr>
                      <m:t>×…×</m:t>
                    </m:r>
                    <m:sSup>
                      <m:sSupPr>
                        <m:ctrlPr>
                          <a:rPr lang="es-CO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s-CO" sz="3200" i="1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s-CO" sz="32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s-CO" sz="3200" dirty="0" smtClean="0"/>
                  <a:t> 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O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O" sz="3200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s-CO" sz="3200" b="0" i="1" smtClean="0">
                            <a:latin typeface="Cambria Math"/>
                          </a:rPr>
                          <m:t>2</m:t>
                        </m:r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CO" sz="3200" dirty="0" smtClean="0"/>
                  <a:t> </a:t>
                </a:r>
              </a:p>
              <a:p>
                <a:pPr marL="285750" indent="-285750">
                  <a:buFontTx/>
                  <a:buChar char="-"/>
                </a:pPr>
                <a:endParaRPr lang="es-CO" sz="3200" dirty="0"/>
              </a:p>
              <a:p>
                <a:pPr marL="285750" indent="-285750">
                  <a:buFontTx/>
                  <a:buChar char="-"/>
                </a:pPr>
                <a:r>
                  <a:rPr lang="es-CO" sz="3200" dirty="0" smtClean="0"/>
                  <a:t> Botella de Klein plana</a:t>
                </a:r>
              </a:p>
              <a:p>
                <a:pPr marL="285750" indent="-285750">
                  <a:buFontTx/>
                  <a:buChar char="-"/>
                </a:pPr>
                <a:endParaRPr lang="es-CO" sz="3200" dirty="0"/>
              </a:p>
              <a:p>
                <a:pPr marL="285750" indent="-285750">
                  <a:buFontTx/>
                  <a:buChar char="-"/>
                </a:pPr>
                <a:r>
                  <a:rPr lang="es-CO" sz="3200" dirty="0" smtClean="0"/>
                  <a:t> Espacio proyectivo real esférico</a:t>
                </a:r>
              </a:p>
              <a:p>
                <a:r>
                  <a:rPr lang="es-CO" sz="3200" dirty="0" smtClean="0"/>
                  <a:t> </a:t>
                </a:r>
                <a:endParaRPr lang="es-CO" sz="32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25" y="476672"/>
                <a:ext cx="9017790" cy="6001643"/>
              </a:xfrm>
              <a:prstGeom prst="rect">
                <a:avLst/>
              </a:prstGeom>
              <a:blipFill rotWithShape="1">
                <a:blip r:embed="rId2"/>
                <a:stretch>
                  <a:fillRect l="-1826" t="-1320" r="-74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892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980728"/>
            <a:ext cx="8235460" cy="8156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/>
              <a:t>Hay fuerte evidencia experimental de que el </a:t>
            </a:r>
          </a:p>
          <a:p>
            <a:r>
              <a:rPr lang="es-CO" sz="3200" dirty="0" smtClean="0"/>
              <a:t>fenómeno tiene lugar también en:</a:t>
            </a:r>
          </a:p>
          <a:p>
            <a:endParaRPr lang="es-CO" sz="3200" dirty="0" smtClean="0"/>
          </a:p>
          <a:p>
            <a:pPr marL="285750" indent="-285750">
              <a:buFontTx/>
              <a:buChar char="-"/>
            </a:pPr>
            <a:r>
              <a:rPr lang="es-CO" sz="3200" dirty="0" smtClean="0"/>
              <a:t>Superficies hiperbólicas de género dos o más</a:t>
            </a:r>
          </a:p>
          <a:p>
            <a:pPr marL="285750" indent="-285750">
              <a:buFontTx/>
              <a:buChar char="-"/>
            </a:pPr>
            <a:endParaRPr lang="es-CO" sz="3200" dirty="0"/>
          </a:p>
          <a:p>
            <a:pPr marL="285750" indent="-285750">
              <a:buFontTx/>
              <a:buChar char="-"/>
            </a:pPr>
            <a:r>
              <a:rPr lang="es-CO" sz="3200" dirty="0" smtClean="0"/>
              <a:t>Espacios proyectivos complejos con la métrica </a:t>
            </a:r>
          </a:p>
          <a:p>
            <a:r>
              <a:rPr lang="es-CO" sz="3200" dirty="0"/>
              <a:t> </a:t>
            </a:r>
            <a:r>
              <a:rPr lang="es-CO" sz="3200" dirty="0" smtClean="0"/>
              <a:t>  de </a:t>
            </a:r>
            <a:r>
              <a:rPr lang="es-CO" sz="3200" dirty="0" err="1" smtClean="0"/>
              <a:t>Fubini-Study</a:t>
            </a:r>
            <a:endParaRPr lang="es-CO" sz="3200" dirty="0" smtClean="0"/>
          </a:p>
          <a:p>
            <a:endParaRPr lang="es-CO" sz="3200" dirty="0" smtClean="0"/>
          </a:p>
          <a:p>
            <a:pPr marL="285750" indent="-285750">
              <a:buFontTx/>
              <a:buChar char="-"/>
            </a:pPr>
            <a:r>
              <a:rPr lang="es-CO" sz="3200" dirty="0" smtClean="0"/>
              <a:t>Espacios lenticulares esféricos</a:t>
            </a:r>
          </a:p>
          <a:p>
            <a:endParaRPr lang="es-CO" sz="3200" dirty="0"/>
          </a:p>
          <a:p>
            <a:pPr marL="285750" indent="-285750">
              <a:buFontTx/>
              <a:buChar char="-"/>
            </a:pPr>
            <a:r>
              <a:rPr lang="es-CO" sz="3200" dirty="0" smtClean="0"/>
              <a:t>Espacio </a:t>
            </a:r>
            <a:r>
              <a:rPr lang="es-CO" sz="3200" dirty="0" err="1" smtClean="0"/>
              <a:t>dodecahedral</a:t>
            </a:r>
            <a:r>
              <a:rPr lang="es-CO" sz="3200" dirty="0" smtClean="0"/>
              <a:t> de </a:t>
            </a:r>
            <a:r>
              <a:rPr lang="es-CO" sz="3200" dirty="0" err="1" smtClean="0"/>
              <a:t>Poincaré</a:t>
            </a:r>
            <a:r>
              <a:rPr lang="es-CO" sz="3200" dirty="0" smtClean="0"/>
              <a:t> esférico </a:t>
            </a:r>
          </a:p>
          <a:p>
            <a:endParaRPr lang="es-CO" sz="3200" dirty="0" smtClean="0"/>
          </a:p>
          <a:p>
            <a:endParaRPr lang="es-CO" sz="3200" dirty="0" smtClean="0"/>
          </a:p>
          <a:p>
            <a:pPr marL="285750" indent="-285750">
              <a:buFontTx/>
              <a:buChar char="-"/>
            </a:pPr>
            <a:endParaRPr lang="es-CO" dirty="0"/>
          </a:p>
          <a:p>
            <a:endParaRPr lang="es-CO" dirty="0" smtClean="0"/>
          </a:p>
          <a:p>
            <a:pPr marL="285750" indent="-285750">
              <a:buFontTx/>
              <a:buChar char="-"/>
            </a:pPr>
            <a:endParaRPr lang="es-CO" dirty="0"/>
          </a:p>
          <a:p>
            <a:pPr marL="285750" indent="-285750">
              <a:buFontTx/>
              <a:buChar char="-"/>
            </a:pPr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035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412776"/>
            <a:ext cx="766145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Se planea sondear la conjetura en </a:t>
            </a:r>
          </a:p>
          <a:p>
            <a:endParaRPr lang="es-CO" sz="4000" dirty="0"/>
          </a:p>
          <a:p>
            <a:r>
              <a:rPr lang="es-CO" sz="4000" dirty="0" smtClean="0"/>
              <a:t>Cocientes, bajo la acción de grupos </a:t>
            </a:r>
          </a:p>
          <a:p>
            <a:endParaRPr lang="es-CO" sz="4000" dirty="0"/>
          </a:p>
          <a:p>
            <a:r>
              <a:rPr lang="es-CO" sz="4000" dirty="0" smtClean="0"/>
              <a:t>discretos de isometrías  de las ocho </a:t>
            </a:r>
          </a:p>
          <a:p>
            <a:endParaRPr lang="es-CO" sz="4000" dirty="0"/>
          </a:p>
          <a:p>
            <a:r>
              <a:rPr lang="es-CO" sz="4000" dirty="0" smtClean="0"/>
              <a:t>geometrías de Thurston.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296176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040760"/>
            <a:ext cx="839659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b="1" dirty="0" err="1" smtClean="0"/>
              <a:t>Referencias</a:t>
            </a:r>
            <a:endParaRPr lang="en-US" b="1" dirty="0"/>
          </a:p>
          <a:p>
            <a:endParaRPr lang="en-US" dirty="0" smtClean="0"/>
          </a:p>
          <a:p>
            <a:r>
              <a:rPr lang="es-CO" dirty="0" smtClean="0"/>
              <a:t>-</a:t>
            </a:r>
            <a:r>
              <a:rPr lang="es-CO" dirty="0" err="1" smtClean="0"/>
              <a:t>Chavel</a:t>
            </a:r>
            <a:r>
              <a:rPr lang="es-CO" dirty="0"/>
              <a:t>, I. (1984). </a:t>
            </a:r>
            <a:r>
              <a:rPr lang="es-CO" i="1" dirty="0" err="1"/>
              <a:t>Eigenvalues</a:t>
            </a:r>
            <a:r>
              <a:rPr lang="es-CO" i="1" dirty="0"/>
              <a:t> in </a:t>
            </a:r>
            <a:r>
              <a:rPr lang="es-CO" i="1" dirty="0" err="1"/>
              <a:t>Riemannian</a:t>
            </a:r>
            <a:r>
              <a:rPr lang="es-CO" i="1" dirty="0"/>
              <a:t> </a:t>
            </a:r>
            <a:r>
              <a:rPr lang="es-CO" i="1" dirty="0" err="1"/>
              <a:t>geometry</a:t>
            </a:r>
            <a:r>
              <a:rPr lang="es-CO" dirty="0"/>
              <a:t> (Vol. 115). </a:t>
            </a:r>
            <a:r>
              <a:rPr lang="es-CO" dirty="0" err="1"/>
              <a:t>Academic</a:t>
            </a:r>
            <a:r>
              <a:rPr lang="es-CO" dirty="0"/>
              <a:t> </a:t>
            </a:r>
            <a:r>
              <a:rPr lang="es-CO" dirty="0" err="1"/>
              <a:t>press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r>
              <a:rPr lang="en-US" dirty="0" smtClean="0"/>
              <a:t>-Arnold</a:t>
            </a:r>
            <a:r>
              <a:rPr lang="en-US" dirty="0"/>
              <a:t>, V. I. (1999). Topological problems in wave propagation theory and </a:t>
            </a:r>
            <a:r>
              <a:rPr lang="en-US" dirty="0" smtClean="0"/>
              <a:t>topological</a:t>
            </a:r>
          </a:p>
          <a:p>
            <a:r>
              <a:rPr lang="en-US" dirty="0" smtClean="0"/>
              <a:t>  economy </a:t>
            </a:r>
            <a:r>
              <a:rPr lang="en-US" dirty="0"/>
              <a:t>principle in algebraic geometry. </a:t>
            </a:r>
            <a:r>
              <a:rPr lang="en-US" i="1" dirty="0"/>
              <a:t>The </a:t>
            </a:r>
            <a:r>
              <a:rPr lang="en-US" i="1" dirty="0" err="1"/>
              <a:t>Arnoldfest</a:t>
            </a:r>
            <a:r>
              <a:rPr lang="en-US" i="1" dirty="0"/>
              <a:t>.—Providence, RI: AMS</a:t>
            </a:r>
            <a:r>
              <a:rPr lang="en-US" dirty="0"/>
              <a:t>, 39-54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-Moreno</a:t>
            </a:r>
            <a:r>
              <a:rPr lang="en-US" dirty="0"/>
              <a:t>, C. C., &amp; </a:t>
            </a:r>
            <a:r>
              <a:rPr lang="en-US" dirty="0" err="1"/>
              <a:t>Caicedo</a:t>
            </a:r>
            <a:r>
              <a:rPr lang="en-US" dirty="0"/>
              <a:t>, J. D. V. (2013). A Remark on the Heat Equation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 Minimal </a:t>
            </a:r>
            <a:r>
              <a:rPr lang="en-US" dirty="0"/>
              <a:t>Morse Functions on Tori and Spheres. </a:t>
            </a:r>
            <a:r>
              <a:rPr lang="en-US" i="1" dirty="0" err="1"/>
              <a:t>Ingeniería</a:t>
            </a:r>
            <a:r>
              <a:rPr lang="en-US" i="1" dirty="0"/>
              <a:t> y </a:t>
            </a:r>
            <a:r>
              <a:rPr lang="en-US" i="1" dirty="0" err="1"/>
              <a:t>ciencia</a:t>
            </a:r>
            <a:r>
              <a:rPr lang="en-US" dirty="0"/>
              <a:t>, (17), 11-20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s-CO" dirty="0" smtClean="0"/>
              <a:t>-</a:t>
            </a:r>
            <a:r>
              <a:rPr lang="es-CO" dirty="0" err="1" smtClean="0"/>
              <a:t>Jorgenson</a:t>
            </a:r>
            <a:r>
              <a:rPr lang="es-CO" dirty="0"/>
              <a:t>, J., &amp; </a:t>
            </a:r>
            <a:r>
              <a:rPr lang="es-CO" dirty="0" err="1"/>
              <a:t>Walling</a:t>
            </a:r>
            <a:r>
              <a:rPr lang="es-CO" dirty="0"/>
              <a:t>, L. (Eds.). (2006). </a:t>
            </a:r>
            <a:r>
              <a:rPr lang="es-CO" i="1" dirty="0" err="1"/>
              <a:t>The</a:t>
            </a:r>
            <a:r>
              <a:rPr lang="es-CO" i="1" dirty="0"/>
              <a:t> </a:t>
            </a:r>
            <a:r>
              <a:rPr lang="es-CO" i="1" dirty="0" err="1"/>
              <a:t>Ubiquitous</a:t>
            </a:r>
            <a:r>
              <a:rPr lang="es-CO" i="1" dirty="0"/>
              <a:t> </a:t>
            </a:r>
            <a:r>
              <a:rPr lang="es-CO" i="1" dirty="0" err="1"/>
              <a:t>Heat</a:t>
            </a:r>
            <a:r>
              <a:rPr lang="es-CO" i="1" dirty="0"/>
              <a:t> </a:t>
            </a:r>
            <a:r>
              <a:rPr lang="es-CO" i="1" dirty="0" err="1"/>
              <a:t>Kernel</a:t>
            </a:r>
            <a:r>
              <a:rPr lang="es-CO" i="1" dirty="0"/>
              <a:t>: AMS </a:t>
            </a:r>
            <a:r>
              <a:rPr lang="es-CO" i="1" dirty="0" err="1"/>
              <a:t>Special</a:t>
            </a:r>
            <a:r>
              <a:rPr lang="es-CO" i="1" dirty="0"/>
              <a:t> </a:t>
            </a:r>
            <a:endParaRPr lang="es-CO" i="1" dirty="0" smtClean="0"/>
          </a:p>
          <a:p>
            <a:r>
              <a:rPr lang="es-CO" i="1" dirty="0" smtClean="0"/>
              <a:t>  </a:t>
            </a:r>
            <a:r>
              <a:rPr lang="es-CO" i="1" dirty="0" err="1" smtClean="0"/>
              <a:t>Session</a:t>
            </a:r>
            <a:r>
              <a:rPr lang="es-CO" i="1" dirty="0"/>
              <a:t>, </a:t>
            </a:r>
            <a:r>
              <a:rPr lang="es-CO" i="1" dirty="0" err="1"/>
              <a:t>the</a:t>
            </a:r>
            <a:r>
              <a:rPr lang="es-CO" i="1" dirty="0"/>
              <a:t> </a:t>
            </a:r>
            <a:r>
              <a:rPr lang="es-CO" i="1" dirty="0" err="1"/>
              <a:t>Ubiquitous</a:t>
            </a:r>
            <a:r>
              <a:rPr lang="es-CO" i="1" dirty="0"/>
              <a:t> </a:t>
            </a:r>
            <a:r>
              <a:rPr lang="es-CO" i="1" dirty="0" err="1"/>
              <a:t>Heat</a:t>
            </a:r>
            <a:r>
              <a:rPr lang="es-CO" i="1" dirty="0"/>
              <a:t> </a:t>
            </a:r>
            <a:r>
              <a:rPr lang="es-CO" i="1" dirty="0" err="1"/>
              <a:t>Kernel</a:t>
            </a:r>
            <a:r>
              <a:rPr lang="es-CO" i="1" dirty="0"/>
              <a:t>, </a:t>
            </a:r>
            <a:r>
              <a:rPr lang="es-CO" i="1" dirty="0" err="1"/>
              <a:t>October</a:t>
            </a:r>
            <a:r>
              <a:rPr lang="es-CO" i="1" dirty="0"/>
              <a:t> 2-4, 2003, Boulder, Colorado</a:t>
            </a:r>
            <a:r>
              <a:rPr lang="es-CO" dirty="0"/>
              <a:t> (Vol. 398). </a:t>
            </a:r>
            <a:endParaRPr lang="es-CO" dirty="0" smtClean="0"/>
          </a:p>
          <a:p>
            <a:r>
              <a:rPr lang="es-CO" dirty="0" smtClean="0"/>
              <a:t>  American </a:t>
            </a:r>
            <a:r>
              <a:rPr lang="es-CO" dirty="0" err="1"/>
              <a:t>Mathematical</a:t>
            </a:r>
            <a:r>
              <a:rPr lang="es-CO" dirty="0"/>
              <a:t> Soc</a:t>
            </a:r>
            <a:r>
              <a:rPr lang="es-CO" dirty="0" smtClean="0"/>
              <a:t>..</a:t>
            </a:r>
          </a:p>
          <a:p>
            <a:endParaRPr lang="es-CO" dirty="0"/>
          </a:p>
          <a:p>
            <a:r>
              <a:rPr lang="en-US" dirty="0" smtClean="0"/>
              <a:t>-Jorgenson</a:t>
            </a:r>
            <a:r>
              <a:rPr lang="en-US" dirty="0"/>
              <a:t>, J., &amp; Lang, S. (2001). The ubiquitous heat kernel. Mathematics </a:t>
            </a:r>
            <a:endParaRPr lang="en-US" dirty="0" smtClean="0"/>
          </a:p>
          <a:p>
            <a:r>
              <a:rPr lang="en-US" dirty="0" smtClean="0"/>
              <a:t>  unlimited—2001 </a:t>
            </a:r>
            <a:r>
              <a:rPr lang="en-US" dirty="0"/>
              <a:t>and beyond, 655–683.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81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907704" y="1340768"/>
                <a:ext cx="535383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𝑀</m:t>
                    </m:r>
                    <m:r>
                      <a:rPr lang="es-CO" sz="4000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s-CO" sz="4000" dirty="0" smtClean="0"/>
                  <a:t>     una variedad suave</a:t>
                </a:r>
              </a:p>
              <a:p>
                <a:r>
                  <a:rPr lang="es-CO" sz="4000" dirty="0"/>
                  <a:t> </a:t>
                </a:r>
                <a:r>
                  <a:rPr lang="es-CO" sz="4000" dirty="0" smtClean="0"/>
                  <a:t>          compacta, conexa</a:t>
                </a:r>
              </a:p>
              <a:p>
                <a:r>
                  <a:rPr lang="es-CO" sz="4000" dirty="0"/>
                  <a:t> </a:t>
                </a:r>
                <a:r>
                  <a:rPr lang="es-CO" sz="4000" dirty="0" smtClean="0"/>
                  <a:t>          y sin frontera</a:t>
                </a:r>
                <a:endParaRPr lang="es-CO" sz="40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340768"/>
                <a:ext cx="5353838" cy="1938992"/>
              </a:xfrm>
              <a:prstGeom prst="rect">
                <a:avLst/>
              </a:prstGeom>
              <a:blipFill rotWithShape="1">
                <a:blip r:embed="rId2"/>
                <a:stretch>
                  <a:fillRect t="-5660" r="-2961" b="-1257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907704" y="3657218"/>
                <a:ext cx="618688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𝑔</m:t>
                    </m:r>
                    <m:r>
                      <a:rPr lang="es-CO" sz="4000" b="0" i="1" smtClean="0">
                        <a:latin typeface="Cambria Math"/>
                      </a:rPr>
                      <m:t>:        </m:t>
                    </m:r>
                  </m:oMath>
                </a14:m>
                <a:r>
                  <a:rPr lang="es-CO" sz="4000" dirty="0" smtClean="0"/>
                  <a:t>una geometría para </a:t>
                </a:r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𝑀</m:t>
                    </m:r>
                  </m:oMath>
                </a14:m>
                <a:endParaRPr lang="es-CO" sz="40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657218"/>
                <a:ext cx="6186886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1475656" y="5025370"/>
                <a:ext cx="646350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(</m:t>
                    </m:r>
                    <m:r>
                      <a:rPr lang="es-CO" sz="4000" b="0" i="1" smtClean="0">
                        <a:latin typeface="Cambria Math"/>
                      </a:rPr>
                      <m:t>𝑀</m:t>
                    </m:r>
                    <m:r>
                      <a:rPr lang="es-CO" sz="4000" b="0" i="1" smtClean="0">
                        <a:latin typeface="Cambria Math"/>
                      </a:rPr>
                      <m:t>,</m:t>
                    </m:r>
                    <m:r>
                      <a:rPr lang="es-CO" sz="4000" b="0" i="1" smtClean="0">
                        <a:latin typeface="Cambria Math"/>
                      </a:rPr>
                      <m:t>𝑔</m:t>
                    </m:r>
                    <m:r>
                      <a:rPr lang="es-CO" sz="4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O" sz="4000" dirty="0" smtClean="0"/>
                  <a:t>:   variedad de Riemann</a:t>
                </a:r>
                <a:endParaRPr lang="es-CO" sz="40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25370"/>
                <a:ext cx="6463501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5517" r="-2453" b="-3620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0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475656" y="1124743"/>
                <a:ext cx="6192786" cy="1373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s-CO" sz="4000" dirty="0" smtClean="0"/>
                  <a:t>:   Operador </a:t>
                </a:r>
                <a:r>
                  <a:rPr lang="es-CO" sz="4000" dirty="0" err="1" smtClean="0"/>
                  <a:t>Laplaciano</a:t>
                </a:r>
                <a:r>
                  <a:rPr lang="es-CO" sz="4000" dirty="0" smtClean="0"/>
                  <a:t> de</a:t>
                </a:r>
              </a:p>
              <a:p>
                <a:r>
                  <a:rPr lang="es-CO" sz="4000" dirty="0"/>
                  <a:t> </a:t>
                </a:r>
                <a:r>
                  <a:rPr lang="es-CO" sz="4000" dirty="0" smtClean="0"/>
                  <a:t>         </a:t>
                </a:r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(</m:t>
                    </m:r>
                    <m:r>
                      <a:rPr lang="es-CO" sz="4000" b="0" i="1" smtClean="0">
                        <a:latin typeface="Cambria Math"/>
                      </a:rPr>
                      <m:t>𝑀</m:t>
                    </m:r>
                    <m:r>
                      <a:rPr lang="es-CO" sz="4000" b="0" i="1" smtClean="0">
                        <a:latin typeface="Cambria Math"/>
                      </a:rPr>
                      <m:t>,</m:t>
                    </m:r>
                    <m:r>
                      <a:rPr lang="es-CO" sz="4000" b="0" i="1" smtClean="0">
                        <a:latin typeface="Cambria Math"/>
                      </a:rPr>
                      <m:t>𝑔</m:t>
                    </m:r>
                    <m:r>
                      <a:rPr lang="es-CO" sz="4000" b="0" i="1" smtClean="0">
                        <a:latin typeface="Cambria Math"/>
                      </a:rPr>
                      <m:t>)</m:t>
                    </m:r>
                  </m:oMath>
                </a14:m>
                <a:endParaRPr lang="es-CO" sz="40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24743"/>
                <a:ext cx="6192786" cy="1373581"/>
              </a:xfrm>
              <a:prstGeom prst="rect">
                <a:avLst/>
              </a:prstGeom>
              <a:blipFill rotWithShape="1">
                <a:blip r:embed="rId2"/>
                <a:stretch>
                  <a:fillRect t="-7556" r="-255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907704" y="3356992"/>
                <a:ext cx="6430735" cy="19891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h</m:t>
                    </m:r>
                    <m:r>
                      <a:rPr lang="es-CO" sz="4000" b="0" i="1" smtClean="0">
                        <a:latin typeface="Cambria Math"/>
                      </a:rPr>
                      <m:t>:</m:t>
                    </m:r>
                    <m:r>
                      <a:rPr lang="es-CO" sz="4000" b="0" i="1" smtClean="0">
                        <a:latin typeface="Cambria Math"/>
                      </a:rPr>
                      <m:t>𝑀</m:t>
                    </m:r>
                    <m:r>
                      <a:rPr lang="es-CO" sz="40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s-CO" sz="4000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s-CO" sz="4000" dirty="0" smtClean="0"/>
                  <a:t> :  función suave</a:t>
                </a:r>
              </a:p>
              <a:p>
                <a:endParaRPr lang="es-CO" sz="4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d>
                      <m:dPr>
                        <m:ctrlPr>
                          <a:rPr lang="es-CO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4000" b="0" i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s-CO" sz="4000" b="0" i="1" smtClean="0">
                        <a:latin typeface="Cambria Math"/>
                      </a:rPr>
                      <m:t>:</m:t>
                    </m:r>
                    <m:r>
                      <a:rPr lang="es-CO" sz="4000" b="0" i="1" smtClean="0">
                        <a:latin typeface="Cambria Math"/>
                      </a:rPr>
                      <m:t>𝑀</m:t>
                    </m:r>
                    <m:r>
                      <a:rPr lang="es-CO" sz="40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s-CO" sz="4000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s-CO" sz="4000" dirty="0" smtClean="0"/>
                  <a:t>:  función suave</a:t>
                </a:r>
                <a:endParaRPr lang="es-CO" sz="40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56992"/>
                <a:ext cx="6430735" cy="1989134"/>
              </a:xfrm>
              <a:prstGeom prst="rect">
                <a:avLst/>
              </a:prstGeom>
              <a:blipFill rotWithShape="1">
                <a:blip r:embed="rId3"/>
                <a:stretch>
                  <a:fillRect t="-5521" r="-2275" b="-1012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259632" y="476672"/>
                <a:ext cx="620746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4000" u="sng" dirty="0" smtClean="0"/>
                  <a:t>Ecuación del calor 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O" sz="4000" b="0" i="1" u="sng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4000" b="0" i="1" u="sng" smtClean="0">
                            <a:latin typeface="Cambria Math"/>
                          </a:rPr>
                          <m:t>𝑀</m:t>
                        </m:r>
                        <m:r>
                          <a:rPr lang="es-CO" sz="4000" b="0" i="1" u="sng" smtClean="0">
                            <a:latin typeface="Cambria Math"/>
                          </a:rPr>
                          <m:t>,</m:t>
                        </m:r>
                        <m:r>
                          <a:rPr lang="es-CO" sz="4000" b="0" i="1" u="sng" smtClean="0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s-CO" sz="4000" b="0" i="1" u="sng" smtClean="0">
                        <a:latin typeface="Cambria Math"/>
                      </a:rPr>
                      <m:t>:</m:t>
                    </m:r>
                  </m:oMath>
                </a14:m>
                <a:endParaRPr lang="es-CO" sz="4000" u="sng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6672"/>
                <a:ext cx="6207469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3536" t="-15517" b="-3620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547664" y="1340768"/>
                <a:ext cx="4320480" cy="2526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CO" sz="4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sz="4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s-CO" sz="40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s-CO" sz="40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O" sz="40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4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s-CO" sz="40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4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m:rPr>
                                        <m:brk m:alnAt="7"/>
                                      </m:rPr>
                                      <a:rPr lang="es-CO" sz="4000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s-CO" sz="40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O" sz="4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s-CO" sz="4000" b="0" i="1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s-CO" sz="40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s-CO" sz="40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s-CO" sz="40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r>
                                  <a:rPr lang="es-CO" sz="40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O" sz="4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sz="4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s-CO" sz="4000" b="0" i="1" smtClean="0">
                                        <a:latin typeface="Cambria Math"/>
                                      </a:rPr>
                                      <m:t>,0</m:t>
                                    </m:r>
                                  </m:e>
                                </m:d>
                                <m:r>
                                  <a:rPr lang="es-CO" sz="40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s-CO" sz="40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s-CO" sz="4000" b="0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p>
                                  <m:sSupPr>
                                    <m:ctrlPr>
                                      <a:rPr lang="es-CO" sz="4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4000" b="0" i="1" smtClean="0">
                                        <a:latin typeface="Cambria Math"/>
                                        <a:ea typeface="Cambria Math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s-CO" sz="40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O" sz="4000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s-CO" sz="4000" b="0" i="1" smtClean="0">
                                    <a:latin typeface="Cambria Math"/>
                                    <a:ea typeface="Cambria Math"/>
                                  </a:rPr>
                                  <m:t>𝑀</m:t>
                                </m:r>
                                <m:r>
                                  <a:rPr lang="es-CO" sz="4000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sz="4000" dirty="0" smtClean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340768"/>
                <a:ext cx="4320480" cy="2526846"/>
              </a:xfrm>
              <a:prstGeom prst="rect">
                <a:avLst/>
              </a:prstGeom>
              <a:blipFill rotWithShape="1">
                <a:blip r:embed="rId3"/>
                <a:stretch>
                  <a:fillRect r="-973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899592" y="4365104"/>
                <a:ext cx="7277057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4000" dirty="0" smtClean="0"/>
                  <a:t>Solución: </a:t>
                </a:r>
              </a:p>
              <a:p>
                <a:endParaRPr lang="es-CO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4000" b="0" i="1" smtClean="0">
                          <a:latin typeface="Cambria Math"/>
                        </a:rPr>
                        <m:t>𝑓</m:t>
                      </m:r>
                      <m:r>
                        <a:rPr lang="es-CO" sz="4000" b="0" i="1" smtClean="0">
                          <a:latin typeface="Cambria Math"/>
                        </a:rPr>
                        <m:t>:</m:t>
                      </m:r>
                      <m:r>
                        <a:rPr lang="es-CO" sz="4000" b="0" i="1" smtClean="0">
                          <a:latin typeface="Cambria Math"/>
                        </a:rPr>
                        <m:t>𝑀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0,∞</m:t>
                          </m:r>
                        </m:e>
                      </m:d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;    </m:t>
                      </m:r>
                      <m:sSub>
                        <m:sSubPr>
                          <m:ctrlPr>
                            <a:rPr lang="es-CO" sz="4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CO" sz="40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s-CO" sz="4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(.,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s-CO" sz="4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CO" sz="40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365104"/>
                <a:ext cx="7277057" cy="1938992"/>
              </a:xfrm>
              <a:prstGeom prst="rect">
                <a:avLst/>
              </a:prstGeom>
              <a:blipFill rotWithShape="1">
                <a:blip r:embed="rId4"/>
                <a:stretch>
                  <a:fillRect l="-3018" t="-566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8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980728"/>
            <a:ext cx="7078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u="sng" dirty="0" smtClean="0"/>
              <a:t>Solución de la ecuación del calor</a:t>
            </a:r>
            <a:endParaRPr lang="es-CO" sz="4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475656" y="1916832"/>
                <a:ext cx="6279668" cy="5751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4000" dirty="0" smtClean="0"/>
                  <a:t>-Se resuelve el problema </a:t>
                </a:r>
              </a:p>
              <a:p>
                <a:r>
                  <a:rPr lang="es-CO" sz="4000" dirty="0"/>
                  <a:t> </a:t>
                </a:r>
                <a:r>
                  <a:rPr lang="es-CO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d>
                      <m:dPr>
                        <m:ctrlPr>
                          <a:rPr lang="es-CO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4000" b="0" i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s-CO" sz="4000" b="0" i="1" smtClean="0">
                        <a:latin typeface="Cambria Math"/>
                      </a:rPr>
                      <m:t>=</m:t>
                    </m:r>
                    <m:r>
                      <a:rPr lang="es-CO" sz="4000" b="0" i="1" smtClean="0">
                        <a:latin typeface="Cambria Math"/>
                      </a:rPr>
                      <m:t>𝜆</m:t>
                    </m:r>
                    <m:r>
                      <a:rPr lang="es-CO" sz="4000" b="0" i="1" smtClean="0">
                        <a:latin typeface="Cambria Math"/>
                      </a:rPr>
                      <m:t>h</m:t>
                    </m:r>
                  </m:oMath>
                </a14:m>
                <a:endParaRPr lang="es-CO" sz="4000" dirty="0" smtClean="0"/>
              </a:p>
              <a:p>
                <a:endParaRPr lang="es-CO" sz="4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4000" b="0" i="1" smtClean="0">
                          <a:latin typeface="Cambria Math"/>
                        </a:rPr>
                        <m:t>0=</m:t>
                      </m:r>
                      <m:sSub>
                        <m:sSubPr>
                          <m:ctrlPr>
                            <a:rPr lang="es-CO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s-CO" sz="4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s-CO" sz="4000" b="0" i="1" smtClean="0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s-CO" sz="4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CO" sz="4000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s-CO" sz="4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CO" sz="4000" b="0" i="1" smtClean="0">
                          <a:latin typeface="Cambria Math"/>
                        </a:rPr>
                        <m:t>&lt;…</m:t>
                      </m:r>
                    </m:oMath>
                  </m:oMathPara>
                </a14:m>
                <a:endParaRPr lang="es-CO" sz="4000" dirty="0" smtClean="0"/>
              </a:p>
              <a:p>
                <a:endParaRPr lang="es-CO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4000" i="1" smtClean="0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s-CO" sz="400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CO" sz="40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/>
                            <m:sup>
                              <m:r>
                                <a:rPr lang="es-CO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s-CO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CO" sz="40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</m:d>
                          <m:r>
                            <a:rPr lang="es-CO" sz="40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s-CO" sz="4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es-CO" sz="4000" i="1" smtClean="0">
                          <a:latin typeface="Cambria Math"/>
                        </a:rPr>
                        <m:t>⨁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CO" sz="4000" i="1">
                          <a:latin typeface="Cambria Math"/>
                        </a:rPr>
                        <m:t>⨁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CO" sz="4000" i="1">
                          <a:latin typeface="Cambria Math"/>
                        </a:rPr>
                        <m:t>⨁</m:t>
                      </m:r>
                      <m:r>
                        <a:rPr lang="es-CO" sz="40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s-CO" sz="4000" dirty="0"/>
              </a:p>
              <a:p>
                <a:endParaRPr lang="es-CO" sz="4000" dirty="0"/>
              </a:p>
              <a:p>
                <a:endParaRPr lang="es-CO" sz="4000" dirty="0"/>
              </a:p>
              <a:p>
                <a:endParaRPr lang="es-CO" sz="40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916832"/>
                <a:ext cx="6279668" cy="5751254"/>
              </a:xfrm>
              <a:prstGeom prst="rect">
                <a:avLst/>
              </a:prstGeom>
              <a:blipFill rotWithShape="1">
                <a:blip r:embed="rId2"/>
                <a:stretch>
                  <a:fillRect l="-3398" t="-190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1644274" y="1268760"/>
                <a:ext cx="6279668" cy="7766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𝐿</m:t>
                              </m:r>
                            </m:e>
                            <m:sub/>
                            <m:sup>
                              <m:r>
                                <a:rPr lang="es-CO" sz="40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𝑀</m:t>
                              </m:r>
                            </m:e>
                          </m:d>
                          <m:r>
                            <a:rPr lang="es-CO" sz="4000" i="1">
                              <a:latin typeface="Cambria Math"/>
                            </a:rPr>
                            <m:t>=</m:t>
                          </m:r>
                          <m:r>
                            <a:rPr lang="es-CO" sz="4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es-CO" sz="4000" i="1">
                          <a:latin typeface="Cambria Math"/>
                        </a:rPr>
                        <m:t>⨁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CO" sz="4000" i="1">
                          <a:latin typeface="Cambria Math"/>
                        </a:rPr>
                        <m:t>⨁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CO" sz="4000" i="1">
                          <a:latin typeface="Cambria Math"/>
                        </a:rPr>
                        <m:t>⨁…</m:t>
                      </m:r>
                    </m:oMath>
                  </m:oMathPara>
                </a14:m>
                <a:endParaRPr lang="es-CO" sz="4000" dirty="0"/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274" y="1268760"/>
                <a:ext cx="6279668" cy="7766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644274" y="2852936"/>
                <a:ext cx="5093510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h</m:t>
                    </m:r>
                    <m:r>
                      <a:rPr lang="es-CO" sz="4000" b="0" i="1" smtClean="0">
                        <a:latin typeface="Cambria Math"/>
                        <a:ea typeface="Cambria Math"/>
                      </a:rPr>
                      <m:t>∈</m:t>
                    </m:r>
                    <m:sSubSup>
                      <m:sSubSupPr>
                        <m:ctrlPr>
                          <a:rPr lang="es-CO" sz="4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CO" sz="4000" i="1">
                            <a:latin typeface="Cambria Math"/>
                          </a:rPr>
                          <m:t>𝐿</m:t>
                        </m:r>
                      </m:e>
                      <m:sub/>
                      <m:sup>
                        <m:r>
                          <a:rPr lang="es-CO" sz="4000" i="1">
                            <a:latin typeface="Cambria Math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es-CO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s-CO" sz="4000" i="1">
                            <a:latin typeface="Cambria Math"/>
                          </a:rPr>
                          <m:t>𝑀</m:t>
                        </m:r>
                      </m:e>
                    </m:d>
                  </m:oMath>
                </a14:m>
                <a:r>
                  <a:rPr lang="es-CO" sz="4000" dirty="0" smtClean="0"/>
                  <a:t>: </a:t>
                </a:r>
              </a:p>
              <a:p>
                <a:endParaRPr lang="es-CO" sz="4000" dirty="0"/>
              </a:p>
              <a:p>
                <a14:m>
                  <m:oMath xmlns:m="http://schemas.openxmlformats.org/officeDocument/2006/math">
                    <m:r>
                      <a:rPr lang="es-CO" sz="4000" b="0" i="1" smtClean="0">
                        <a:latin typeface="Cambria Math"/>
                      </a:rPr>
                      <m:t>h</m:t>
                    </m:r>
                    <m:r>
                      <a:rPr lang="es-CO" sz="4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CO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s-CO" sz="4000" b="0" i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s-CO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CO" sz="40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s-CO" sz="4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4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s-CO" sz="4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CO" sz="4000" b="0" i="1" smtClean="0">
                        <a:latin typeface="Cambria Math"/>
                      </a:rPr>
                      <m:t>+…</m:t>
                    </m:r>
                  </m:oMath>
                </a14:m>
                <a:r>
                  <a:rPr lang="es-CO" sz="4000" dirty="0" smtClean="0"/>
                  <a:t> </a:t>
                </a:r>
                <a:endParaRPr lang="es-CO" sz="40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274" y="2852936"/>
                <a:ext cx="5093510" cy="1938992"/>
              </a:xfrm>
              <a:prstGeom prst="rect">
                <a:avLst/>
              </a:prstGeom>
              <a:blipFill rotWithShape="1">
                <a:blip r:embed="rId3"/>
                <a:stretch>
                  <a:fillRect t="-534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5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611560" y="4640942"/>
                <a:ext cx="7013395" cy="1996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4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CO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O" sz="4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CO" sz="4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s-CO" sz="4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s-CO" sz="40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CO" sz="4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s-CO" sz="4000" i="1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s-CO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O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CO" sz="40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s-CO" sz="4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CO" sz="4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s-CO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O" sz="4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s-CO" sz="4000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CO" sz="4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sz="40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s-CO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O" sz="40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s-CO" sz="4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CO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O" sz="4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CO" sz="4000" b="0" i="1" dirty="0" smtClean="0">
                  <a:latin typeface="Cambria Math"/>
                </a:endParaRPr>
              </a:p>
              <a:p>
                <a:endParaRPr lang="es-CO" sz="4000" b="0" i="1" dirty="0" smtClean="0">
                  <a:latin typeface="Cambria Math"/>
                </a:endParaRPr>
              </a:p>
              <a:p>
                <a:r>
                  <a:rPr lang="es-CO" sz="40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s-CO" sz="4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CO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s-CO" sz="4000" i="1">
                            <a:latin typeface="Cambria Math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s-CO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CO" sz="4000" i="1">
                                <a:latin typeface="Cambria Math"/>
                              </a:rPr>
                              <m:t>−</m:t>
                            </m:r>
                            <m:r>
                              <a:rPr lang="es-CO" sz="4000" i="1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s-CO" sz="4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CO" sz="4000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s-CO" sz="4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4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40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s-CO" sz="4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CO" sz="4000" b="0" i="1" smtClean="0">
                        <a:latin typeface="Cambria Math"/>
                      </a:rPr>
                      <m:t>(</m:t>
                    </m:r>
                    <m:r>
                      <a:rPr lang="es-CO" sz="4000" b="0" i="1" smtClean="0">
                        <a:latin typeface="Cambria Math"/>
                      </a:rPr>
                      <m:t>𝑥</m:t>
                    </m:r>
                    <m:r>
                      <a:rPr lang="es-CO" sz="4000" b="0" i="1" smtClean="0">
                        <a:latin typeface="Cambria Math"/>
                      </a:rPr>
                      <m:t>)+…</m:t>
                    </m:r>
                  </m:oMath>
                </a14:m>
                <a:r>
                  <a:rPr lang="es-CO" sz="4000" dirty="0"/>
                  <a:t> </a:t>
                </a: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640942"/>
                <a:ext cx="7013395" cy="19968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1475656" y="836712"/>
            <a:ext cx="4552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Solución al problema</a:t>
            </a:r>
            <a:endParaRPr lang="es-CO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1547664" y="2054282"/>
                <a:ext cx="4320480" cy="155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CO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s-CO" sz="2400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f>
                                      <m:fPr>
                                        <m:ctrlPr>
                                          <a:rPr lang="es-CO" sz="24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O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s-CO" sz="2400" i="1" smtClean="0">
                                            <a:latin typeface="Cambria Math"/>
                                            <a:ea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𝑡</m:t>
                                        </m:r>
                                      </m:den>
                                    </m:f>
                                    <m:r>
                                      <m:rPr>
                                        <m:brk m:alnAt="7"/>
                                      </m:rPr>
                                      <a:rPr lang="es-CO" sz="2400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s-CO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O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es-CO" sz="2400" b="0" i="1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s-CO" sz="24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O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s-CO" sz="2400" b="0" i="1" smtClean="0">
                                        <a:latin typeface="Cambria Math"/>
                                      </a:rPr>
                                      <m:t>,0</m:t>
                                    </m:r>
                                  </m:e>
                                </m:d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s-CO" sz="2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s-CO" sz="2400" b="0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p>
                                  <m:sSupPr>
                                    <m:ctrlPr>
                                      <a:rPr lang="es-CO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O" sz="2400" b="0" i="1" smtClean="0">
                                        <a:latin typeface="Cambria Math"/>
                                        <a:ea typeface="Cambria Math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s-CO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CO" sz="2400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s-CO" sz="2400" b="0" i="1" smtClean="0">
                                    <a:latin typeface="Cambria Math"/>
                                    <a:ea typeface="Cambria Math"/>
                                  </a:rPr>
                                  <m:t>𝑀</m:t>
                                </m:r>
                                <m:r>
                                  <a:rPr lang="es-CO" sz="2400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sz="2400" dirty="0" smtClean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054282"/>
                <a:ext cx="4320480" cy="15529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CuadroTexto"/>
          <p:cNvSpPr txBox="1"/>
          <p:nvPr/>
        </p:nvSpPr>
        <p:spPr>
          <a:xfrm>
            <a:off x="1115616" y="3933056"/>
            <a:ext cx="77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es: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75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412776"/>
            <a:ext cx="736541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u="sng" dirty="0" smtClean="0"/>
              <a:t>Variedad de Riemann homogénea</a:t>
            </a:r>
            <a:r>
              <a:rPr lang="es-CO" sz="4000" dirty="0" smtClean="0"/>
              <a:t>:</a:t>
            </a:r>
          </a:p>
          <a:p>
            <a:endParaRPr lang="es-CO" sz="4000" dirty="0"/>
          </a:p>
          <a:p>
            <a:pPr algn="ctr"/>
            <a:r>
              <a:rPr lang="es-CO" sz="4000" dirty="0"/>
              <a:t>C</a:t>
            </a:r>
            <a:r>
              <a:rPr lang="es-CO" sz="4000" dirty="0" smtClean="0"/>
              <a:t>ada par de puntos en la </a:t>
            </a:r>
          </a:p>
          <a:p>
            <a:pPr algn="ctr"/>
            <a:r>
              <a:rPr lang="es-CO" sz="4000" dirty="0" smtClean="0"/>
              <a:t>variedad tienen vecindades </a:t>
            </a:r>
          </a:p>
          <a:p>
            <a:pPr algn="ctr"/>
            <a:r>
              <a:rPr lang="es-CO" sz="4000" dirty="0" smtClean="0"/>
              <a:t>mutuamente  isométricas.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0043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763688" y="620688"/>
                <a:ext cx="55824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4000" u="sng" dirty="0" smtClean="0"/>
                  <a:t>Funciones de Morse en </a:t>
                </a:r>
                <a14:m>
                  <m:oMath xmlns:m="http://schemas.openxmlformats.org/officeDocument/2006/math">
                    <m:r>
                      <a:rPr lang="es-CO" sz="4000" b="0" i="1" u="sng" smtClean="0">
                        <a:latin typeface="Cambria Math"/>
                      </a:rPr>
                      <m:t>𝑀</m:t>
                    </m:r>
                  </m:oMath>
                </a14:m>
                <a:endParaRPr lang="es-CO" sz="4000" u="sng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620688"/>
                <a:ext cx="558249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3821" t="-15517" b="-3620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827584" y="1659572"/>
                <a:ext cx="7848872" cy="4722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𝑓</m:t>
                    </m:r>
                    <m:r>
                      <a:rPr lang="es-CO" sz="3200" b="0" i="1" smtClean="0">
                        <a:latin typeface="Cambria Math"/>
                      </a:rPr>
                      <m:t>:</m:t>
                    </m:r>
                    <m:r>
                      <a:rPr lang="es-CO" sz="3200" b="0" i="1" smtClean="0">
                        <a:latin typeface="Cambria Math"/>
                      </a:rPr>
                      <m:t>𝑀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s-CO" sz="3200" dirty="0" smtClean="0"/>
                  <a:t>     suave;  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𝑝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es-CO" sz="3200" dirty="0" smtClean="0"/>
                  <a:t> es punto crítico no degenerado  de 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s-CO" sz="3200" dirty="0" smtClean="0"/>
                  <a:t> si </a:t>
                </a:r>
                <a:r>
                  <a:rPr lang="es-CO" sz="3200" dirty="0"/>
                  <a:t>existen </a:t>
                </a:r>
                <a:r>
                  <a:rPr lang="es-CO" sz="3200" dirty="0" smtClean="0"/>
                  <a:t>coordenadas locales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s-CO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CO" sz="3200" b="0" i="1" smtClean="0">
                        <a:latin typeface="Cambria Math"/>
                      </a:rPr>
                      <m:t> </m:t>
                    </m:r>
                    <m:r>
                      <a:rPr lang="es-CO" sz="32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CO" sz="3200" dirty="0" smtClean="0"/>
                  <a:t>en las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3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CO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s-CO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3200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s-CO" sz="3200" b="0" i="1" smtClean="0">
                        <a:latin typeface="Cambria Math"/>
                      </a:rPr>
                      <m:t>=0 </m:t>
                    </m:r>
                  </m:oMath>
                </a14:m>
                <a:r>
                  <a:rPr lang="es-CO" sz="3200" dirty="0" smtClean="0"/>
                  <a:t>para todo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𝑖</m:t>
                    </m:r>
                    <m:r>
                      <a:rPr lang="es-CO" sz="32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s-CO" sz="3200" dirty="0" smtClean="0"/>
                  <a:t>y</a:t>
                </a:r>
              </a:p>
              <a:p>
                <a:r>
                  <a:rPr lang="es-CO" sz="3200" dirty="0"/>
                  <a:t> </a:t>
                </a:r>
                <a:r>
                  <a:rPr lang="es-CO" sz="3200" dirty="0" smtClean="0"/>
                  <a:t>  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𝑓</m:t>
                    </m:r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r>
                      <a:rPr lang="es-CO" sz="3200" b="0" i="1" smtClean="0">
                        <a:latin typeface="Cambria Math"/>
                      </a:rPr>
                      <m:t>𝑓</m:t>
                    </m:r>
                    <m:r>
                      <a:rPr lang="es-CO" sz="3200" b="0" i="1" smtClean="0">
                        <a:latin typeface="Cambria Math"/>
                      </a:rPr>
                      <m:t>(</m:t>
                    </m:r>
                    <m:r>
                      <a:rPr lang="es-CO" sz="3200" b="0" i="1" smtClean="0">
                        <a:latin typeface="Cambria Math"/>
                      </a:rPr>
                      <m:t>𝑝</m:t>
                    </m:r>
                    <m:r>
                      <a:rPr lang="es-CO" sz="3200" b="0" i="1" smtClean="0">
                        <a:latin typeface="Cambria Math"/>
                      </a:rPr>
                      <m:t>)−</m:t>
                    </m:r>
                  </m:oMath>
                </a14:m>
                <a:r>
                  <a:rPr lang="es-CO" sz="3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sz="32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s-CO" sz="3200" b="0" i="1" dirty="0" smtClean="0">
                            <a:latin typeface="Cambria Math"/>
                          </a:rPr>
                          <m:t>𝑘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(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𝑝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s-CO" sz="32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CO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CO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s-CO" sz="32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s-CO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s-CO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200" i="1" dirty="0">
                            <a:latin typeface="Cambria Math"/>
                          </a:rPr>
                          <m:t>𝑖</m:t>
                        </m:r>
                        <m:r>
                          <a:rPr lang="es-CO" sz="3200" i="1" dirty="0">
                            <a:latin typeface="Cambria Math"/>
                          </a:rPr>
                          <m:t>=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𝑘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(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𝑝</m:t>
                        </m:r>
                        <m:r>
                          <a:rPr lang="es-CO" sz="3200" b="0" i="1" dirty="0" smtClean="0">
                            <a:latin typeface="Cambria Math"/>
                          </a:rPr>
                          <m:t>)+1</m:t>
                        </m:r>
                      </m:sub>
                      <m:sup>
                        <m:r>
                          <a:rPr lang="es-CO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s-CO" sz="3200" i="1" dirty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CO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CO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s-CO" sz="32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s-CO" sz="3200" dirty="0" smtClean="0"/>
              </a:p>
              <a:p>
                <a:endParaRPr lang="es-CO" sz="3200" dirty="0" smtClean="0"/>
              </a:p>
              <a:p>
                <a:r>
                  <a:rPr lang="es-CO" sz="3200" dirty="0" smtClean="0"/>
                  <a:t>donde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0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)≤</m:t>
                    </m:r>
                    <m:r>
                      <a:rPr lang="es-CO" sz="32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s-CO" sz="3200" dirty="0" smtClean="0"/>
                  <a:t>   y  se conviene que:</a:t>
                </a:r>
              </a:p>
              <a:p>
                <a:r>
                  <a:rPr lang="es-CO" sz="3200" dirty="0"/>
                  <a:t> </a:t>
                </a:r>
                <a:r>
                  <a:rPr lang="es-CO" sz="3200" dirty="0" smtClean="0"/>
                  <a:t>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200" b="0" i="1" smtClean="0">
                            <a:latin typeface="Cambria Math"/>
                          </a:rPr>
                          <m:t>𝑖</m:t>
                        </m:r>
                        <m:r>
                          <a:rPr lang="es-CO" sz="32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s-CO" sz="3200" b="0" i="1" smtClean="0">
                            <a:latin typeface="Cambria Math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s-CO" sz="3200" i="1" dirty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CO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CO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s-CO" sz="32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s-CO" sz="3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32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3200" b="0" i="1" smtClean="0">
                            <a:latin typeface="Cambria Math"/>
                          </a:rPr>
                          <m:t>𝑖</m:t>
                        </m:r>
                        <m:r>
                          <a:rPr lang="es-CO" sz="3200" b="0" i="1" smtClean="0">
                            <a:latin typeface="Cambria Math"/>
                          </a:rPr>
                          <m:t>=</m:t>
                        </m:r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  <m:r>
                          <a:rPr lang="es-CO" sz="3200" b="0" i="1" smtClean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s-CO" sz="32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s-CO" sz="3200" i="1" dirty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CO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O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CO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s-CO" sz="32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s-CO" sz="32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s-CO" sz="3200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𝑘</m:t>
                    </m:r>
                    <m:r>
                      <a:rPr lang="es-CO" sz="3200" b="0" i="1" smtClean="0">
                        <a:latin typeface="Cambria Math"/>
                      </a:rPr>
                      <m:t>(</m:t>
                    </m:r>
                    <m:r>
                      <a:rPr lang="es-CO" sz="3200" b="0" i="1" smtClean="0">
                        <a:latin typeface="Cambria Math"/>
                      </a:rPr>
                      <m:t>𝑝</m:t>
                    </m:r>
                    <m:r>
                      <a:rPr lang="es-CO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s-CO" sz="3200" dirty="0" smtClean="0"/>
                  <a:t> se llama “índice del punto crítico </a:t>
                </a:r>
                <a14:m>
                  <m:oMath xmlns:m="http://schemas.openxmlformats.org/officeDocument/2006/math">
                    <m:r>
                      <a:rPr lang="es-CO" sz="32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s-CO" sz="3200" dirty="0" smtClean="0"/>
                  <a:t>”</a:t>
                </a:r>
                <a:endParaRPr lang="es-CO" sz="32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59572"/>
                <a:ext cx="7848872" cy="4722639"/>
              </a:xfrm>
              <a:prstGeom prst="rect">
                <a:avLst/>
              </a:prstGeom>
              <a:blipFill rotWithShape="1">
                <a:blip r:embed="rId3"/>
                <a:stretch>
                  <a:fillRect l="-2020" t="-1548" r="-2564" b="-335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9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043E16E87BA504C910F18D421A5B7A2" ma:contentTypeVersion="1" ma:contentTypeDescription="Crear nuevo documento." ma:contentTypeScope="" ma:versionID="3e407ae6baa3f834ad60af96300a870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D227DB4-48EB-4C52-8136-3A1597559906}"/>
</file>

<file path=customXml/itemProps2.xml><?xml version="1.0" encoding="utf-8"?>
<ds:datastoreItem xmlns:ds="http://schemas.openxmlformats.org/officeDocument/2006/customXml" ds:itemID="{F8875FFA-D17C-4F04-BE46-80177B15CFD0}"/>
</file>

<file path=customXml/itemProps3.xml><?xml version="1.0" encoding="utf-8"?>
<ds:datastoreItem xmlns:ds="http://schemas.openxmlformats.org/officeDocument/2006/customXml" ds:itemID="{BEF7A50C-0451-47AF-8EEB-97A0451A210B}"/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870</Words>
  <Application>Microsoft Office PowerPoint</Application>
  <PresentationFormat>Presentación en pantalla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Funciones de Morse minimales vía la ecuación del calor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de Morse minimales vía la ecuación del calor</dc:title>
  <dc:creator>Carlos Alberto Cadavid Moreno</dc:creator>
  <cp:lastModifiedBy>Carlos Alberto Cadavid Moreno</cp:lastModifiedBy>
  <cp:revision>49</cp:revision>
  <dcterms:created xsi:type="dcterms:W3CDTF">2014-09-18T17:40:14Z</dcterms:created>
  <dcterms:modified xsi:type="dcterms:W3CDTF">2014-09-23T15:59:19Z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0x0101003043E16E87BA504C910F18D421A5B7A2</vt:lpwstr>
  </property>
</Properties>
</file>