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67" r:id="rId4"/>
    <p:sldId id="645" r:id="rId5"/>
    <p:sldId id="433" r:id="rId6"/>
    <p:sldId id="458" r:id="rId7"/>
    <p:sldId id="286" r:id="rId8"/>
    <p:sldId id="261" r:id="rId9"/>
    <p:sldId id="266" r:id="rId10"/>
    <p:sldId id="304" r:id="rId11"/>
    <p:sldId id="268" r:id="rId12"/>
    <p:sldId id="494" r:id="rId13"/>
    <p:sldId id="642" r:id="rId14"/>
    <p:sldId id="499" r:id="rId15"/>
    <p:sldId id="483" r:id="rId16"/>
    <p:sldId id="480" r:id="rId17"/>
    <p:sldId id="481" r:id="rId18"/>
    <p:sldId id="500" r:id="rId19"/>
    <p:sldId id="468" r:id="rId20"/>
    <p:sldId id="474" r:id="rId21"/>
    <p:sldId id="515" r:id="rId22"/>
    <p:sldId id="504" r:id="rId23"/>
    <p:sldId id="297" r:id="rId24"/>
    <p:sldId id="299" r:id="rId25"/>
    <p:sldId id="300" r:id="rId26"/>
    <p:sldId id="492" r:id="rId27"/>
    <p:sldId id="490" r:id="rId28"/>
    <p:sldId id="469" r:id="rId29"/>
    <p:sldId id="644" r:id="rId30"/>
    <p:sldId id="503" r:id="rId31"/>
    <p:sldId id="641" r:id="rId32"/>
    <p:sldId id="505" r:id="rId33"/>
    <p:sldId id="514" r:id="rId34"/>
    <p:sldId id="507" r:id="rId35"/>
    <p:sldId id="509" r:id="rId36"/>
    <p:sldId id="513" r:id="rId37"/>
    <p:sldId id="636" r:id="rId38"/>
    <p:sldId id="637" r:id="rId39"/>
    <p:sldId id="296" r:id="rId40"/>
    <p:sldId id="436" r:id="rId4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4FAD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0608" autoAdjust="0"/>
  </p:normalViewPr>
  <p:slideViewPr>
    <p:cSldViewPr snapToGrid="0">
      <p:cViewPr varScale="1">
        <p:scale>
          <a:sx n="67" d="100"/>
          <a:sy n="67" d="100"/>
        </p:scale>
        <p:origin x="14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1B267-A42C-469F-8E24-9D5D3370E5C8}" type="datetimeFigureOut">
              <a:rPr lang="es-CO" smtClean="0"/>
              <a:t>20/05/2019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3F0E3-6B7D-4A40-AC0D-90AE5E6BEEAC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219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Short </a:t>
            </a:r>
            <a:r>
              <a:rPr lang="es-CO" dirty="0" err="1"/>
              <a:t>abstract</a:t>
            </a:r>
            <a:endParaRPr lang="es-CO" dirty="0"/>
          </a:p>
          <a:p>
            <a:r>
              <a:rPr lang="es-CO" dirty="0" err="1"/>
              <a:t>Presentation</a:t>
            </a:r>
            <a:r>
              <a:rPr lang="es-CO" dirty="0"/>
              <a:t> idea: </a:t>
            </a:r>
            <a:r>
              <a:rPr lang="es-CO" dirty="0" err="1"/>
              <a:t>Present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dynamics</a:t>
            </a:r>
            <a:r>
              <a:rPr lang="es-CO" dirty="0"/>
              <a:t>, </a:t>
            </a:r>
            <a:r>
              <a:rPr lang="es-CO" dirty="0" err="1"/>
              <a:t>specifically</a:t>
            </a:r>
            <a:r>
              <a:rPr lang="es-CO" dirty="0"/>
              <a:t> </a:t>
            </a:r>
            <a:r>
              <a:rPr lang="es-CO" dirty="0" err="1"/>
              <a:t>deposition</a:t>
            </a:r>
            <a:r>
              <a:rPr lang="es-CO" dirty="0"/>
              <a:t>, </a:t>
            </a:r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Nitrogen</a:t>
            </a:r>
            <a:r>
              <a:rPr lang="es-CO" dirty="0"/>
              <a:t> </a:t>
            </a:r>
            <a:r>
              <a:rPr lang="es-CO" dirty="0" err="1"/>
              <a:t>over</a:t>
            </a:r>
            <a:r>
              <a:rPr lang="es-CO" dirty="0"/>
              <a:t> </a:t>
            </a:r>
            <a:r>
              <a:rPr lang="es-CO" dirty="0" err="1"/>
              <a:t>protected</a:t>
            </a:r>
            <a:r>
              <a:rPr lang="es-CO" dirty="0"/>
              <a:t> and paramo Colombia </a:t>
            </a:r>
            <a:r>
              <a:rPr lang="es-CO" dirty="0" err="1"/>
              <a:t>using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LE. </a:t>
            </a:r>
            <a:r>
              <a:rPr lang="es-CO" dirty="0" err="1"/>
              <a:t>To</a:t>
            </a:r>
            <a:r>
              <a:rPr lang="es-CO" dirty="0"/>
              <a:t> use </a:t>
            </a:r>
            <a:r>
              <a:rPr lang="es-CO" dirty="0" err="1"/>
              <a:t>this</a:t>
            </a:r>
            <a:r>
              <a:rPr lang="es-CO" dirty="0"/>
              <a:t> </a:t>
            </a:r>
            <a:r>
              <a:rPr lang="es-CO" dirty="0" err="1"/>
              <a:t>model</a:t>
            </a:r>
            <a:r>
              <a:rPr lang="es-CO" dirty="0"/>
              <a:t>, </a:t>
            </a:r>
            <a:r>
              <a:rPr lang="es-CO" dirty="0" err="1"/>
              <a:t>the</a:t>
            </a:r>
            <a:r>
              <a:rPr lang="es-CO" dirty="0"/>
              <a:t> LE </a:t>
            </a:r>
            <a:r>
              <a:rPr lang="es-CO" dirty="0" err="1"/>
              <a:t>model</a:t>
            </a:r>
            <a:r>
              <a:rPr lang="es-CO" dirty="0"/>
              <a:t> </a:t>
            </a:r>
            <a:r>
              <a:rPr lang="es-CO" dirty="0" err="1"/>
              <a:t>was</a:t>
            </a:r>
            <a:r>
              <a:rPr lang="es-CO" dirty="0"/>
              <a:t> </a:t>
            </a:r>
            <a:r>
              <a:rPr lang="es-CO" dirty="0" err="1"/>
              <a:t>updated</a:t>
            </a:r>
            <a:r>
              <a:rPr lang="es-CO" dirty="0"/>
              <a:t> in </a:t>
            </a:r>
            <a:r>
              <a:rPr lang="es-CO" dirty="0" err="1"/>
              <a:t>terms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LULC and </a:t>
            </a:r>
            <a:r>
              <a:rPr lang="es-CO" dirty="0" err="1"/>
              <a:t>orography</a:t>
            </a:r>
            <a:r>
              <a:rPr lang="es-CO" dirty="0"/>
              <a:t>, </a:t>
            </a:r>
            <a:r>
              <a:rPr lang="es-CO" dirty="0" err="1"/>
              <a:t>this</a:t>
            </a:r>
            <a:r>
              <a:rPr lang="es-CO" dirty="0"/>
              <a:t> </a:t>
            </a:r>
            <a:r>
              <a:rPr lang="es-CO" dirty="0" err="1"/>
              <a:t>changes</a:t>
            </a:r>
            <a:r>
              <a:rPr lang="es-CO" dirty="0"/>
              <a:t> </a:t>
            </a:r>
            <a:r>
              <a:rPr lang="es-CO" dirty="0" err="1"/>
              <a:t>also</a:t>
            </a:r>
            <a:r>
              <a:rPr lang="es-CO" dirty="0"/>
              <a:t> </a:t>
            </a:r>
            <a:r>
              <a:rPr lang="es-CO" dirty="0" err="1"/>
              <a:t>had</a:t>
            </a:r>
            <a:r>
              <a:rPr lang="es-CO" dirty="0"/>
              <a:t> a </a:t>
            </a:r>
            <a:r>
              <a:rPr lang="es-CO" dirty="0" err="1"/>
              <a:t>direct</a:t>
            </a:r>
            <a:r>
              <a:rPr lang="es-CO" dirty="0"/>
              <a:t> </a:t>
            </a:r>
            <a:r>
              <a:rPr lang="es-CO" dirty="0" err="1"/>
              <a:t>effect</a:t>
            </a:r>
            <a:r>
              <a:rPr lang="es-CO" dirty="0"/>
              <a:t> </a:t>
            </a:r>
            <a:r>
              <a:rPr lang="es-CO" dirty="0" err="1"/>
              <a:t>over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N </a:t>
            </a:r>
            <a:r>
              <a:rPr lang="es-CO" dirty="0" err="1"/>
              <a:t>dynamic</a:t>
            </a:r>
            <a:r>
              <a:rPr lang="es-CO" dirty="0"/>
              <a:t> </a:t>
            </a:r>
            <a:r>
              <a:rPr lang="es-CO" dirty="0" err="1"/>
              <a:t>estimations</a:t>
            </a:r>
            <a:r>
              <a:rPr lang="es-CO" dirty="0"/>
              <a:t>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3F0E3-6B7D-4A40-AC0D-90AE5E6BEEAC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5397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3F0E3-6B7D-4A40-AC0D-90AE5E6BEEAC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6874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3F0E3-6B7D-4A40-AC0D-90AE5E6BEEAC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8759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march 2019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98BB0-F58D-43B7-B246-CD6AA2433E91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8095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march 2019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98BB0-F58D-43B7-B246-CD6AA2433E91}" type="slidenum">
              <a:rPr lang="es-CO" smtClean="0"/>
              <a:t>37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2259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march 2019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98BB0-F58D-43B7-B246-CD6AA2433E91}" type="slidenum">
              <a:rPr lang="es-CO" smtClean="0"/>
              <a:t>38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7697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05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 dirty="0"/>
              <a:t>Ideas </a:t>
            </a:r>
            <a:r>
              <a:rPr lang="es-CO" sz="1600" dirty="0" err="1"/>
              <a:t>on</a:t>
            </a:r>
            <a:r>
              <a:rPr lang="es-CO" sz="1600" dirty="0"/>
              <a:t> </a:t>
            </a:r>
            <a:r>
              <a:rPr lang="es-CO" sz="1600" dirty="0" err="1"/>
              <a:t>burning</a:t>
            </a:r>
            <a:r>
              <a:rPr lang="es-CO" sz="1600" dirty="0"/>
              <a:t> CO </a:t>
            </a:r>
            <a:r>
              <a:rPr lang="es-CO" sz="1600" dirty="0" err="1"/>
              <a:t>retrieval</a:t>
            </a:r>
            <a:r>
              <a:rPr lang="es-CO" sz="1600" dirty="0"/>
              <a:t> </a:t>
            </a:r>
            <a:r>
              <a:rPr lang="es-CO" sz="1600" dirty="0" err="1"/>
              <a:t>concentrations</a:t>
            </a:r>
            <a:r>
              <a:rPr lang="es-CO" sz="1600" dirty="0"/>
              <a:t>, </a:t>
            </a:r>
            <a:r>
              <a:rPr lang="es-CO" sz="1600" dirty="0" err="1"/>
              <a:t>what</a:t>
            </a:r>
            <a:r>
              <a:rPr lang="es-CO" sz="1600" dirty="0"/>
              <a:t> </a:t>
            </a:r>
            <a:r>
              <a:rPr lang="es-CO" sz="1600" dirty="0" err="1"/>
              <a:t>references</a:t>
            </a:r>
            <a:r>
              <a:rPr lang="es-CO" sz="1600" dirty="0"/>
              <a:t> </a:t>
            </a:r>
            <a:r>
              <a:rPr lang="es-CO" sz="1600" dirty="0" err="1"/>
              <a:t>exist</a:t>
            </a:r>
            <a:r>
              <a:rPr lang="es-CO" sz="1600" dirty="0"/>
              <a:t> </a:t>
            </a:r>
            <a:r>
              <a:rPr lang="es-CO" sz="1600" dirty="0" err="1"/>
              <a:t>about</a:t>
            </a:r>
            <a:r>
              <a:rPr lang="es-CO" sz="1600" dirty="0"/>
              <a:t> </a:t>
            </a:r>
            <a:r>
              <a:rPr lang="es-CO" sz="1600" dirty="0" err="1"/>
              <a:t>succesfull</a:t>
            </a:r>
            <a:r>
              <a:rPr lang="es-CO" sz="1600" dirty="0"/>
              <a:t> </a:t>
            </a:r>
            <a:r>
              <a:rPr lang="es-CO" sz="1600" dirty="0" err="1"/>
              <a:t>validation</a:t>
            </a:r>
            <a:r>
              <a:rPr lang="es-CO" sz="1600" dirty="0"/>
              <a:t> </a:t>
            </a:r>
            <a:r>
              <a:rPr lang="es-CO" sz="1600" dirty="0" err="1"/>
              <a:t>of</a:t>
            </a:r>
            <a:r>
              <a:rPr lang="es-CO" sz="1600" dirty="0"/>
              <a:t> </a:t>
            </a:r>
            <a:r>
              <a:rPr lang="es-CO" sz="1600" dirty="0" err="1"/>
              <a:t>satellite</a:t>
            </a:r>
            <a:r>
              <a:rPr lang="es-CO" sz="1600" dirty="0"/>
              <a:t> </a:t>
            </a:r>
            <a:r>
              <a:rPr lang="es-CO" sz="1600" dirty="0" err="1"/>
              <a:t>instruments</a:t>
            </a:r>
            <a:r>
              <a:rPr lang="es-CO" sz="1600" dirty="0"/>
              <a:t> </a:t>
            </a:r>
            <a:r>
              <a:rPr lang="es-CO" sz="1600" dirty="0" err="1"/>
              <a:t>like</a:t>
            </a:r>
            <a:r>
              <a:rPr lang="es-CO" sz="1600" dirty="0"/>
              <a:t> OMI, IASI, AIRS </a:t>
            </a:r>
            <a:r>
              <a:rPr lang="es-CO" sz="1600" dirty="0" err="1"/>
              <a:t>over</a:t>
            </a:r>
            <a:r>
              <a:rPr lang="es-CO" sz="1600" dirty="0"/>
              <a:t> </a:t>
            </a:r>
            <a:r>
              <a:rPr lang="es-CO" sz="1600" dirty="0" err="1"/>
              <a:t>southamerica</a:t>
            </a:r>
            <a:r>
              <a:rPr lang="es-CO" sz="1600" dirty="0"/>
              <a:t>, </a:t>
            </a:r>
            <a:r>
              <a:rPr lang="es-CO" sz="1600" dirty="0" err="1"/>
              <a:t>equatorial</a:t>
            </a:r>
            <a:r>
              <a:rPr lang="es-CO" sz="1600" dirty="0"/>
              <a:t> </a:t>
            </a:r>
            <a:r>
              <a:rPr lang="es-CO" sz="1600" dirty="0" err="1"/>
              <a:t>areas</a:t>
            </a:r>
            <a:endParaRPr lang="es-CO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 err="1"/>
              <a:t>Could</a:t>
            </a:r>
            <a:r>
              <a:rPr lang="es-CO" dirty="0"/>
              <a:t> be </a:t>
            </a:r>
            <a:r>
              <a:rPr lang="es-CO" dirty="0" err="1"/>
              <a:t>episodes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emission</a:t>
            </a:r>
            <a:r>
              <a:rPr lang="es-CO" dirty="0"/>
              <a:t> </a:t>
            </a:r>
            <a:r>
              <a:rPr lang="es-CO" dirty="0" err="1"/>
              <a:t>deposition</a:t>
            </a:r>
            <a:r>
              <a:rPr lang="es-CO" dirty="0"/>
              <a:t> be </a:t>
            </a:r>
            <a:r>
              <a:rPr lang="es-CO" dirty="0" err="1"/>
              <a:t>treated</a:t>
            </a:r>
            <a:r>
              <a:rPr lang="es-CO" dirty="0"/>
              <a:t> in a 3D-Var </a:t>
            </a:r>
            <a:r>
              <a:rPr lang="es-CO" dirty="0" err="1"/>
              <a:t>way</a:t>
            </a:r>
            <a:r>
              <a:rPr lang="es-CO" dirty="0"/>
              <a:t> </a:t>
            </a:r>
            <a:r>
              <a:rPr lang="es-CO" dirty="0" err="1"/>
              <a:t>due</a:t>
            </a:r>
            <a:r>
              <a:rPr lang="es-CO" dirty="0"/>
              <a:t> </a:t>
            </a:r>
            <a:r>
              <a:rPr lang="es-CO" dirty="0" err="1"/>
              <a:t>to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short 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578B-7C06-46F3-BEFE-E241D5D34AB5}" type="slidenum">
              <a:rPr lang="es-CO" smtClean="0"/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2910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9643-5118-4780-B7E6-D10603CB01E6}" type="datetime1">
              <a:rPr lang="es-ES" smtClean="0"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77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49E6-9E01-40F0-AD06-308F89B2A388}" type="datetime1">
              <a:rPr lang="es-ES" smtClean="0"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738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6BC4A-0588-460A-A456-5BC8C9FA9C21}" type="datetime1">
              <a:rPr lang="es-ES" smtClean="0"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139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2491-423E-4843-8FD5-3048A4B9A17D}" type="datetime1">
              <a:rPr lang="es-ES" smtClean="0"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3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2F594-0C36-40D9-BCA6-5A6C45C0D338}" type="datetime1">
              <a:rPr lang="es-ES" smtClean="0"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674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131C4-BAF2-4328-AD35-B1FFEA44218A}" type="datetime1">
              <a:rPr lang="es-ES" smtClean="0"/>
              <a:t>20/05/2019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2402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409E-BA1A-4DF7-8726-CF95C7B61EE2}" type="datetime1">
              <a:rPr lang="es-ES" smtClean="0"/>
              <a:t>20/05/2019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467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0FE5-F43F-4FDC-A6BA-E1581FC0D54C}" type="datetime1">
              <a:rPr lang="es-ES" smtClean="0"/>
              <a:t>20/05/2019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876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9739-C4BE-495C-89B6-F41194CCFCF7}" type="datetime1">
              <a:rPr lang="es-ES" smtClean="0"/>
              <a:t>20/05/2019</a:t>
            </a:fld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87439" y="6391186"/>
            <a:ext cx="2057400" cy="365125"/>
          </a:xfrm>
        </p:spPr>
        <p:txBody>
          <a:bodyPr/>
          <a:lstStyle/>
          <a:p>
            <a:fld id="{ECAAC946-410E-4677-B1D6-226A086D226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5034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505C-2AD4-41BC-9167-E4D45BF98CA2}" type="datetime1">
              <a:rPr lang="es-ES" smtClean="0"/>
              <a:t>20/05/2019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4979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11A3C-6763-4E46-B533-F0C8D4B06C04}" type="datetime1">
              <a:rPr lang="es-ES" smtClean="0"/>
              <a:t>20/05/2019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937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50245-2C57-4C38-A32E-0CE212F0CCFB}" type="datetime1">
              <a:rPr lang="es-ES" smtClean="0"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AC946-410E-4677-B1D6-226A086D226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136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6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sv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10" Type="http://schemas.openxmlformats.org/officeDocument/2006/relationships/image" Target="../media/image19.png"/><Relationship Id="rId4" Type="http://schemas.openxmlformats.org/officeDocument/2006/relationships/image" Target="../media/image72.jpg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3.gif"/><Relationship Id="rId4" Type="http://schemas.openxmlformats.org/officeDocument/2006/relationships/image" Target="../media/image8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06.png"/><Relationship Id="rId5" Type="http://schemas.openxmlformats.org/officeDocument/2006/relationships/image" Target="../media/image102.png"/><Relationship Id="rId10" Type="http://schemas.openxmlformats.org/officeDocument/2006/relationships/image" Target="../media/image10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jpeg"/><Relationship Id="rId7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tu delft logo white">
            <a:extLst>
              <a:ext uri="{FF2B5EF4-FFF2-40B4-BE49-F238E27FC236}">
                <a16:creationId xmlns:a16="http://schemas.microsoft.com/office/drawing/2014/main" id="{81E755A7-D5D2-4B0F-9AED-E62BFD02F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233" y="5751443"/>
            <a:ext cx="2270963" cy="10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0EE0795-2989-4C34-AF92-3600AED2619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436375" y="6128238"/>
            <a:ext cx="853650" cy="326161"/>
          </a:xfrm>
          <a:prstGeom prst="rect">
            <a:avLst/>
          </a:prstGeom>
          <a:ln>
            <a:noFill/>
          </a:ln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F535B1-E5D7-4171-AB6C-BD6059FD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679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Imagen 499"/>
          <p:cNvPicPr/>
          <p:nvPr/>
        </p:nvPicPr>
        <p:blipFill>
          <a:blip r:embed="rId2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501" name="Imagen 500"/>
          <p:cNvPicPr/>
          <p:nvPr/>
        </p:nvPicPr>
        <p:blipFill>
          <a:blip r:embed="rId3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pic>
        <p:nvPicPr>
          <p:cNvPr id="502" name="Imagen 501"/>
          <p:cNvPicPr/>
          <p:nvPr/>
        </p:nvPicPr>
        <p:blipFill>
          <a:blip r:embed="rId4"/>
          <a:stretch/>
        </p:blipFill>
        <p:spPr>
          <a:xfrm>
            <a:off x="1800" y="0"/>
            <a:ext cx="9142200" cy="3722040"/>
          </a:xfrm>
          <a:prstGeom prst="rect">
            <a:avLst/>
          </a:prstGeom>
          <a:ln>
            <a:noFill/>
          </a:ln>
        </p:spPr>
      </p:pic>
      <p:pic>
        <p:nvPicPr>
          <p:cNvPr id="503" name="Imagen 502"/>
          <p:cNvPicPr/>
          <p:nvPr/>
        </p:nvPicPr>
        <p:blipFill>
          <a:blip r:embed="rId5"/>
          <a:srcRect t="8225" b="23736"/>
          <a:stretch/>
        </p:blipFill>
        <p:spPr>
          <a:xfrm>
            <a:off x="0" y="2869809"/>
            <a:ext cx="9142200" cy="2913591"/>
          </a:xfrm>
          <a:prstGeom prst="rect">
            <a:avLst/>
          </a:prstGeom>
          <a:ln>
            <a:noFill/>
          </a:ln>
        </p:spPr>
      </p:pic>
      <p:pic>
        <p:nvPicPr>
          <p:cNvPr id="8" name="Picture 4" descr="UbicaciÃ³n de la regiÃ³n en Colombia">
            <a:extLst>
              <a:ext uri="{FF2B5EF4-FFF2-40B4-BE49-F238E27FC236}">
                <a16:creationId xmlns:a16="http://schemas.microsoft.com/office/drawing/2014/main" id="{0569519B-DB64-4DDF-8849-D4032A7FB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9809"/>
            <a:ext cx="2415177" cy="291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sultado de imagen para morichales llaneros">
            <a:extLst>
              <a:ext uri="{FF2B5EF4-FFF2-40B4-BE49-F238E27FC236}">
                <a16:creationId xmlns:a16="http://schemas.microsoft.com/office/drawing/2014/main" id="{359DD78F-6378-4769-A4E2-61E8703A7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8"/>
          <a:stretch/>
        </p:blipFill>
        <p:spPr bwMode="auto">
          <a:xfrm>
            <a:off x="6031201" y="2869808"/>
            <a:ext cx="3112800" cy="291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4" name="Imagen 3"/>
          <p:cNvPicPr/>
          <p:nvPr/>
        </p:nvPicPr>
        <p:blipFill>
          <a:blip r:embed="rId8"/>
          <a:stretch/>
        </p:blipFill>
        <p:spPr>
          <a:xfrm>
            <a:off x="1899229" y="450400"/>
            <a:ext cx="5093198" cy="4554416"/>
          </a:xfrm>
          <a:prstGeom prst="rect">
            <a:avLst/>
          </a:prstGeom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DC7F9CA-1B2D-4A8A-880F-7452B00A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10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7"/>
          <p:cNvPicPr/>
          <p:nvPr/>
        </p:nvPicPr>
        <p:blipFill>
          <a:blip r:embed="rId2"/>
          <a:srcRect l="27147" t="5745" r="35313" b="14937"/>
          <a:stretch/>
        </p:blipFill>
        <p:spPr>
          <a:xfrm>
            <a:off x="4146747" y="-105507"/>
            <a:ext cx="5199476" cy="5683334"/>
          </a:xfrm>
          <a:prstGeom prst="rect">
            <a:avLst/>
          </a:prstGeom>
          <a:ln>
            <a:noFill/>
          </a:ln>
        </p:spPr>
      </p:pic>
      <p:sp>
        <p:nvSpPr>
          <p:cNvPr id="192" name="CustomShape 1"/>
          <p:cNvSpPr/>
          <p:nvPr/>
        </p:nvSpPr>
        <p:spPr>
          <a:xfrm>
            <a:off x="228600" y="1215000"/>
            <a:ext cx="868536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66"/>
                </a:solidFill>
                <a:latin typeface="Arial"/>
                <a:ea typeface="DejaVu Sans"/>
              </a:rPr>
              <a:t>Is the deposition of contaminants a risk factor for the Colombian ecosystems</a:t>
            </a:r>
            <a:r>
              <a:rPr lang="en-US" sz="1800" b="0" strike="noStrike" spc="-1" dirty="0">
                <a:solidFill>
                  <a:srgbClr val="000066"/>
                </a:solidFill>
                <a:latin typeface="Arial"/>
                <a:ea typeface="DejaVu Sans"/>
              </a:rPr>
              <a:t>?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228600" y="381030"/>
            <a:ext cx="639936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Transport and deposition</a:t>
            </a:r>
            <a:endParaRPr lang="en-US" sz="2400" b="0" strike="noStrike" spc="-1" dirty="0">
              <a:latin typeface="Arial"/>
            </a:endParaRPr>
          </a:p>
        </p:txBody>
      </p:sp>
      <p:pic>
        <p:nvPicPr>
          <p:cNvPr id="195" name="Imagen 194"/>
          <p:cNvPicPr/>
          <p:nvPr/>
        </p:nvPicPr>
        <p:blipFill>
          <a:blip r:embed="rId3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196" name="Imagen 195"/>
          <p:cNvPicPr/>
          <p:nvPr/>
        </p:nvPicPr>
        <p:blipFill>
          <a:blip r:embed="rId4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pic>
        <p:nvPicPr>
          <p:cNvPr id="197" name="Picture 6"/>
          <p:cNvPicPr/>
          <p:nvPr/>
        </p:nvPicPr>
        <p:blipFill>
          <a:blip r:embed="rId5"/>
          <a:stretch/>
        </p:blipFill>
        <p:spPr>
          <a:xfrm>
            <a:off x="1113840" y="1747440"/>
            <a:ext cx="2957040" cy="3634920"/>
          </a:xfrm>
          <a:prstGeom prst="rect">
            <a:avLst/>
          </a:prstGeom>
          <a:ln>
            <a:noFill/>
          </a:ln>
        </p:spPr>
      </p:pic>
      <p:pic>
        <p:nvPicPr>
          <p:cNvPr id="198" name="Picture 2"/>
          <p:cNvPicPr/>
          <p:nvPr/>
        </p:nvPicPr>
        <p:blipFill>
          <a:blip r:embed="rId6"/>
          <a:srcRect l="51591" t="42347" r="47223" b="45748"/>
          <a:stretch/>
        </p:blipFill>
        <p:spPr>
          <a:xfrm>
            <a:off x="4962960" y="4407840"/>
            <a:ext cx="253800" cy="1354680"/>
          </a:xfrm>
          <a:prstGeom prst="rect">
            <a:avLst/>
          </a:prstGeom>
          <a:ln>
            <a:noFill/>
          </a:ln>
        </p:spPr>
      </p:pic>
      <p:sp>
        <p:nvSpPr>
          <p:cNvPr id="199" name="CustomShape 3"/>
          <p:cNvSpPr/>
          <p:nvPr/>
        </p:nvSpPr>
        <p:spPr>
          <a:xfrm>
            <a:off x="5155560" y="4452480"/>
            <a:ext cx="3426120" cy="115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Critical danger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latin typeface="Calibri"/>
              </a:rPr>
              <a:t>In Danger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Vulnerable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latin typeface="Arial"/>
              </a:rPr>
              <a:t>Minor concern</a:t>
            </a:r>
          </a:p>
          <a:p>
            <a:pPr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latin typeface="Calibri"/>
              </a:rPr>
              <a:t>Not evaluated areas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200" name="CustomShape 4"/>
          <p:cNvSpPr/>
          <p:nvPr/>
        </p:nvSpPr>
        <p:spPr>
          <a:xfrm>
            <a:off x="105840" y="5419080"/>
            <a:ext cx="5127840" cy="36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800" b="0" strike="noStrike" spc="-1" dirty="0" err="1">
                <a:solidFill>
                  <a:srgbClr val="000080"/>
                </a:solidFill>
                <a:latin typeface="Arial"/>
                <a:ea typeface="DejaVu Sans"/>
              </a:rPr>
              <a:t>Etter</a:t>
            </a:r>
            <a:r>
              <a:rPr lang="en-US" sz="800" b="0" strike="noStrike" spc="-1" dirty="0">
                <a:solidFill>
                  <a:srgbClr val="000080"/>
                </a:solidFill>
                <a:latin typeface="Arial"/>
                <a:ea typeface="DejaVu Sans"/>
              </a:rPr>
              <a:t> A. </a:t>
            </a:r>
            <a:r>
              <a:rPr lang="en-US" sz="800" b="0" i="1" strike="noStrike" spc="-1" dirty="0">
                <a:solidFill>
                  <a:srgbClr val="000080"/>
                </a:solidFill>
                <a:latin typeface="Arial"/>
                <a:ea typeface="DejaVu Sans"/>
              </a:rPr>
              <a:t>et al</a:t>
            </a:r>
            <a:r>
              <a:rPr lang="en-US" sz="800" b="1" strike="noStrike" spc="-1" dirty="0">
                <a:solidFill>
                  <a:srgbClr val="000080"/>
                </a:solidFill>
                <a:latin typeface="Arial"/>
                <a:ea typeface="DejaVu Sans"/>
              </a:rPr>
              <a:t>. 2016</a:t>
            </a:r>
            <a:r>
              <a:rPr lang="en-US" sz="800" b="0" strike="noStrike" spc="-1" dirty="0">
                <a:solidFill>
                  <a:srgbClr val="000080"/>
                </a:solidFill>
                <a:latin typeface="Arial"/>
                <a:ea typeface="DejaVu Sans"/>
              </a:rPr>
              <a:t>. Lista </a:t>
            </a:r>
            <a:r>
              <a:rPr lang="en-US" sz="800" b="0" strike="noStrike" spc="-1" dirty="0" err="1">
                <a:solidFill>
                  <a:srgbClr val="000080"/>
                </a:solidFill>
                <a:latin typeface="Arial"/>
                <a:ea typeface="DejaVu Sans"/>
              </a:rPr>
              <a:t>roja</a:t>
            </a:r>
            <a:r>
              <a:rPr lang="en-US" sz="800" b="0" strike="noStrike" spc="-1" dirty="0">
                <a:solidFill>
                  <a:srgbClr val="000080"/>
                </a:solidFill>
                <a:latin typeface="Arial"/>
                <a:ea typeface="DejaVu Sans"/>
              </a:rPr>
              <a:t> de los </a:t>
            </a:r>
            <a:r>
              <a:rPr lang="en-US" sz="800" b="0" strike="noStrike" spc="-1" dirty="0" err="1">
                <a:solidFill>
                  <a:srgbClr val="000080"/>
                </a:solidFill>
                <a:latin typeface="Arial"/>
                <a:ea typeface="DejaVu Sans"/>
              </a:rPr>
              <a:t>ecosistemas</a:t>
            </a:r>
            <a:r>
              <a:rPr lang="en-US" sz="800" b="0" strike="noStrike" spc="-1" dirty="0">
                <a:solidFill>
                  <a:srgbClr val="000080"/>
                </a:solidFill>
                <a:latin typeface="Arial"/>
                <a:ea typeface="DejaVu Sans"/>
              </a:rPr>
              <a:t> </a:t>
            </a:r>
            <a:r>
              <a:rPr lang="en-US" sz="800" b="0" strike="noStrike" spc="-1" dirty="0" err="1">
                <a:solidFill>
                  <a:srgbClr val="000080"/>
                </a:solidFill>
                <a:latin typeface="Arial"/>
                <a:ea typeface="DejaVu Sans"/>
              </a:rPr>
              <a:t>en</a:t>
            </a:r>
            <a:r>
              <a:rPr lang="en-US" sz="800" b="0" strike="noStrike" spc="-1" dirty="0">
                <a:solidFill>
                  <a:srgbClr val="000080"/>
                </a:solidFill>
                <a:latin typeface="Arial"/>
                <a:ea typeface="DejaVu Sans"/>
              </a:rPr>
              <a:t> Colombia. </a:t>
            </a:r>
            <a:r>
              <a:rPr lang="en-US" sz="800" b="0" strike="noStrike" spc="-1" dirty="0" err="1">
                <a:solidFill>
                  <a:srgbClr val="000080"/>
                </a:solidFill>
                <a:latin typeface="Arial"/>
                <a:ea typeface="DejaVu Sans"/>
              </a:rPr>
              <a:t>Biodiversidad</a:t>
            </a:r>
            <a:r>
              <a:rPr lang="en-US" sz="800" b="0" strike="noStrike" spc="-1" dirty="0">
                <a:solidFill>
                  <a:srgbClr val="000080"/>
                </a:solidFill>
                <a:latin typeface="Arial"/>
                <a:ea typeface="DejaVu Sans"/>
              </a:rPr>
              <a:t> Humboldt. .,  Edition: 1st, Chapter: </a:t>
            </a:r>
            <a:r>
              <a:rPr lang="en-US" sz="800" b="0" strike="noStrike" spc="-1" dirty="0" err="1">
                <a:solidFill>
                  <a:srgbClr val="000080"/>
                </a:solidFill>
                <a:latin typeface="Arial"/>
                <a:ea typeface="DejaVu Sans"/>
              </a:rPr>
              <a:t>Ficha</a:t>
            </a:r>
            <a:r>
              <a:rPr lang="en-US" sz="800" b="0" strike="noStrike" spc="-1" dirty="0">
                <a:solidFill>
                  <a:srgbClr val="000080"/>
                </a:solidFill>
                <a:latin typeface="Arial"/>
                <a:ea typeface="DejaVu Sans"/>
              </a:rPr>
              <a:t> 206, Publisher: Instituto Alexander von Humboldt. Bogotá,  D.C., Colombia</a:t>
            </a:r>
            <a:endParaRPr lang="en-US" sz="800" b="0" strike="noStrike" spc="-1" dirty="0">
              <a:latin typeface="Arial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149D95A-8CAD-4A40-A500-4F27CFA2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11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>
            <a:extLst>
              <a:ext uri="{FF2B5EF4-FFF2-40B4-BE49-F238E27FC236}">
                <a16:creationId xmlns:a16="http://schemas.microsoft.com/office/drawing/2014/main" id="{5AC0DE7B-EE75-45E3-8299-D6F2D05AA753}"/>
              </a:ext>
            </a:extLst>
          </p:cNvPr>
          <p:cNvSpPr/>
          <p:nvPr/>
        </p:nvSpPr>
        <p:spPr>
          <a:xfrm>
            <a:off x="6984300" y="3035516"/>
            <a:ext cx="2080170" cy="26539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C71099D-CBF1-40A0-89D5-CA880923A6EE}"/>
              </a:ext>
            </a:extLst>
          </p:cNvPr>
          <p:cNvSpPr/>
          <p:nvPr/>
        </p:nvSpPr>
        <p:spPr>
          <a:xfrm>
            <a:off x="180328" y="681245"/>
            <a:ext cx="6205899" cy="26812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pic>
        <p:nvPicPr>
          <p:cNvPr id="5" name="Imagen 11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A57C18B8-EE3F-4190-8182-60BF83BE3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47" y="3879818"/>
            <a:ext cx="2794278" cy="1842264"/>
          </a:xfrm>
          <a:prstGeom prst="rect">
            <a:avLst/>
          </a:prstGeom>
        </p:spPr>
      </p:pic>
      <p:pic>
        <p:nvPicPr>
          <p:cNvPr id="6" name="Imagen 6" descr="Imagen que contiene exterior, montar&#10;&#10;Descripción generada con confianza alta">
            <a:extLst>
              <a:ext uri="{FF2B5EF4-FFF2-40B4-BE49-F238E27FC236}">
                <a16:creationId xmlns:a16="http://schemas.microsoft.com/office/drawing/2014/main" id="{98FA8A30-261C-4B5F-A6B9-CCEAFAC69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63" y="801454"/>
            <a:ext cx="1791618" cy="2541835"/>
          </a:xfrm>
          <a:prstGeom prst="rect">
            <a:avLst/>
          </a:prstGeom>
        </p:spPr>
      </p:pic>
      <p:pic>
        <p:nvPicPr>
          <p:cNvPr id="10" name="Imagen 10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A9B422FF-D48F-4D31-B71F-F96381795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142" y="826859"/>
            <a:ext cx="1745498" cy="2280233"/>
          </a:xfrm>
          <a:prstGeom prst="rect">
            <a:avLst/>
          </a:prstGeom>
        </p:spPr>
      </p:pic>
      <p:pic>
        <p:nvPicPr>
          <p:cNvPr id="12" name="Imagen 12">
            <a:extLst>
              <a:ext uri="{FF2B5EF4-FFF2-40B4-BE49-F238E27FC236}">
                <a16:creationId xmlns:a16="http://schemas.microsoft.com/office/drawing/2014/main" id="{177CEF11-3E57-442A-BB3A-46621121A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266" y="888322"/>
            <a:ext cx="1706895" cy="2171167"/>
          </a:xfrm>
          <a:prstGeom prst="rect">
            <a:avLst/>
          </a:prstGeom>
        </p:spPr>
      </p:pic>
      <p:pic>
        <p:nvPicPr>
          <p:cNvPr id="14" name="Imagen 14">
            <a:extLst>
              <a:ext uri="{FF2B5EF4-FFF2-40B4-BE49-F238E27FC236}">
                <a16:creationId xmlns:a16="http://schemas.microsoft.com/office/drawing/2014/main" id="{AC6EB715-F5CD-4EA3-870E-9A8F0DCA82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0573" y="3156212"/>
            <a:ext cx="1760622" cy="2349166"/>
          </a:xfrm>
          <a:prstGeom prst="rect">
            <a:avLst/>
          </a:prstGeom>
        </p:spPr>
      </p:pic>
      <p:pic>
        <p:nvPicPr>
          <p:cNvPr id="16" name="Imagen 16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8A7D3824-7BDC-44E0-821B-CDD08E610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0881" y="3431119"/>
            <a:ext cx="3735805" cy="2042714"/>
          </a:xfrm>
          <a:prstGeom prst="rect">
            <a:avLst/>
          </a:prstGeom>
        </p:spPr>
      </p:pic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EF736E0A-E2B9-4F27-BF73-24325EB4C7B0}"/>
              </a:ext>
            </a:extLst>
          </p:cNvPr>
          <p:cNvCxnSpPr>
            <a:cxnSpLocks/>
          </p:cNvCxnSpPr>
          <p:nvPr/>
        </p:nvCxnSpPr>
        <p:spPr>
          <a:xfrm>
            <a:off x="1350715" y="3404562"/>
            <a:ext cx="558676" cy="5943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C30F46B4-9919-4A34-8210-3159184C43ED}"/>
              </a:ext>
            </a:extLst>
          </p:cNvPr>
          <p:cNvCxnSpPr>
            <a:cxnSpLocks/>
          </p:cNvCxnSpPr>
          <p:nvPr/>
        </p:nvCxnSpPr>
        <p:spPr>
          <a:xfrm flipH="1">
            <a:off x="2340312" y="3212032"/>
            <a:ext cx="1110914" cy="8141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87408EC6-158C-4B0F-B4A5-A6B07269FC8A}"/>
              </a:ext>
            </a:extLst>
          </p:cNvPr>
          <p:cNvCxnSpPr>
            <a:cxnSpLocks/>
          </p:cNvCxnSpPr>
          <p:nvPr/>
        </p:nvCxnSpPr>
        <p:spPr>
          <a:xfrm flipH="1">
            <a:off x="2584549" y="3176521"/>
            <a:ext cx="2794806" cy="10168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6FA9810E-AFAC-4538-B4AC-DBDE8AFF2C57}"/>
              </a:ext>
            </a:extLst>
          </p:cNvPr>
          <p:cNvCxnSpPr>
            <a:cxnSpLocks/>
          </p:cNvCxnSpPr>
          <p:nvPr/>
        </p:nvCxnSpPr>
        <p:spPr>
          <a:xfrm flipV="1">
            <a:off x="3060199" y="4848325"/>
            <a:ext cx="703847" cy="1884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459E9737-513F-4127-84D6-9990AADBD964}"/>
              </a:ext>
            </a:extLst>
          </p:cNvPr>
          <p:cNvCxnSpPr>
            <a:cxnSpLocks/>
          </p:cNvCxnSpPr>
          <p:nvPr/>
        </p:nvCxnSpPr>
        <p:spPr>
          <a:xfrm flipV="1">
            <a:off x="6549357" y="4600167"/>
            <a:ext cx="952320" cy="2331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1C4A4B0-C821-4A15-9EBE-7B0DCEC300DA}"/>
              </a:ext>
            </a:extLst>
          </p:cNvPr>
          <p:cNvSpPr txBox="1"/>
          <p:nvPr/>
        </p:nvSpPr>
        <p:spPr>
          <a:xfrm>
            <a:off x="203474" y="5352750"/>
            <a:ext cx="198863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 err="1"/>
              <a:t>Numerical</a:t>
            </a:r>
            <a:r>
              <a:rPr lang="es-ES" dirty="0"/>
              <a:t> </a:t>
            </a:r>
            <a:r>
              <a:rPr lang="es-ES" dirty="0" err="1">
                <a:cs typeface="Calibri"/>
              </a:rPr>
              <a:t>model</a:t>
            </a:r>
            <a:endParaRPr lang="es-ES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D0821E6-71E7-432D-BE73-6C92FAD3AA9A}"/>
              </a:ext>
            </a:extLst>
          </p:cNvPr>
          <p:cNvSpPr/>
          <p:nvPr/>
        </p:nvSpPr>
        <p:spPr>
          <a:xfrm>
            <a:off x="942130" y="3064392"/>
            <a:ext cx="1189705" cy="2845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err="1">
                <a:cs typeface="Calibri"/>
              </a:rPr>
              <a:t>Meteorology</a:t>
            </a:r>
            <a:endParaRPr lang="es-ES" sz="1200" err="1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DDCC2F04-50E3-45E7-90E9-DC5F52447137}"/>
              </a:ext>
            </a:extLst>
          </p:cNvPr>
          <p:cNvSpPr/>
          <p:nvPr/>
        </p:nvSpPr>
        <p:spPr>
          <a:xfrm>
            <a:off x="5302219" y="2780900"/>
            <a:ext cx="938128" cy="2645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err="1">
                <a:cs typeface="Calibri"/>
              </a:rPr>
              <a:t>Emissions</a:t>
            </a:r>
            <a:endParaRPr lang="es-ES" sz="1200" err="1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F6998548-04F9-4C3E-8298-B5433250DA3F}"/>
              </a:ext>
            </a:extLst>
          </p:cNvPr>
          <p:cNvSpPr/>
          <p:nvPr/>
        </p:nvSpPr>
        <p:spPr>
          <a:xfrm>
            <a:off x="7559956" y="5158300"/>
            <a:ext cx="1315452" cy="2827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 err="1">
                <a:cs typeface="Calibri"/>
              </a:rPr>
              <a:t>Concentrations</a:t>
            </a:r>
            <a:endParaRPr lang="es-ES" sz="1400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A71821BF-2E4E-4C0F-9824-C331EFC50D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073" r="-332" b="41106"/>
          <a:stretch/>
        </p:blipFill>
        <p:spPr>
          <a:xfrm>
            <a:off x="4760463" y="5405229"/>
            <a:ext cx="1568684" cy="30268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D53BBBA-7755-4C7F-A6E2-299A1605E3C5}"/>
              </a:ext>
            </a:extLst>
          </p:cNvPr>
          <p:cNvSpPr/>
          <p:nvPr/>
        </p:nvSpPr>
        <p:spPr>
          <a:xfrm>
            <a:off x="6677810" y="1213023"/>
            <a:ext cx="2243385" cy="547633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>
                <a:cs typeface="Calibri"/>
              </a:rPr>
              <a:t>LOTOS-EUROS</a:t>
            </a:r>
            <a:endParaRPr lang="es-ES" sz="28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20F1BBF-E225-4AC5-9EA0-CADBC54D7A52}"/>
              </a:ext>
            </a:extLst>
          </p:cNvPr>
          <p:cNvSpPr/>
          <p:nvPr/>
        </p:nvSpPr>
        <p:spPr>
          <a:xfrm>
            <a:off x="3049214" y="2785093"/>
            <a:ext cx="1114766" cy="367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887F4DE-051F-4025-8084-1E86BD6AA528}"/>
              </a:ext>
            </a:extLst>
          </p:cNvPr>
          <p:cNvSpPr/>
          <p:nvPr/>
        </p:nvSpPr>
        <p:spPr>
          <a:xfrm>
            <a:off x="3109132" y="2832468"/>
            <a:ext cx="1029123" cy="3027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err="1">
                <a:cs typeface="Calibri"/>
              </a:rPr>
              <a:t>Land</a:t>
            </a:r>
            <a:r>
              <a:rPr lang="es-ES" sz="1200">
                <a:cs typeface="Calibri"/>
              </a:rPr>
              <a:t> use</a:t>
            </a:r>
            <a:endParaRPr lang="es-ES" sz="1200" err="1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636D650-F0E7-44BD-8F9B-D36E218CC997}"/>
              </a:ext>
            </a:extLst>
          </p:cNvPr>
          <p:cNvSpPr/>
          <p:nvPr/>
        </p:nvSpPr>
        <p:spPr>
          <a:xfrm>
            <a:off x="7553710" y="4775976"/>
            <a:ext cx="1315452" cy="2827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 err="1">
                <a:cs typeface="Calibri"/>
              </a:rPr>
              <a:t>Depositions</a:t>
            </a:r>
            <a:endParaRPr lang="es-ES" sz="1400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67765C28-B35D-49DB-9378-B5F6EE10F167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3FBDF30-D71A-4BF8-92E8-F062BB367695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Resultado de imagen para knmi">
            <a:extLst>
              <a:ext uri="{FF2B5EF4-FFF2-40B4-BE49-F238E27FC236}">
                <a16:creationId xmlns:a16="http://schemas.microsoft.com/office/drawing/2014/main" id="{4551BDD2-3EC5-489A-8F72-363CD6DEB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14" y="4643007"/>
            <a:ext cx="2023876" cy="69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rivm">
            <a:extLst>
              <a:ext uri="{FF2B5EF4-FFF2-40B4-BE49-F238E27FC236}">
                <a16:creationId xmlns:a16="http://schemas.microsoft.com/office/drawing/2014/main" id="{B0546067-567A-4DB9-95B6-327036A5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49" y="5108213"/>
            <a:ext cx="1580489" cy="64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60B80D4-3E7F-4365-AF13-BB56C78C8494}"/>
              </a:ext>
            </a:extLst>
          </p:cNvPr>
          <p:cNvSpPr txBox="1"/>
          <p:nvPr/>
        </p:nvSpPr>
        <p:spPr>
          <a:xfrm>
            <a:off x="2377320" y="5372526"/>
            <a:ext cx="700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[REF]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497A439-96BB-4803-A225-91EF712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4833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n 93">
            <a:extLst>
              <a:ext uri="{FF2B5EF4-FFF2-40B4-BE49-F238E27FC236}">
                <a16:creationId xmlns:a16="http://schemas.microsoft.com/office/drawing/2014/main" id="{3E7F2A64-B9CB-4792-A7F1-B78F0FF66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8" y="5046617"/>
            <a:ext cx="4937286" cy="59688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AC96DBE-4FEA-463A-B706-216138467DBF}"/>
              </a:ext>
            </a:extLst>
          </p:cNvPr>
          <p:cNvSpPr/>
          <p:nvPr/>
        </p:nvSpPr>
        <p:spPr>
          <a:xfrm>
            <a:off x="4160260" y="5412803"/>
            <a:ext cx="502450" cy="87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224C30E-89CA-40C0-84A5-523D076D2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09" y="1300832"/>
            <a:ext cx="3604189" cy="37512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E88CEE3-7C71-486E-8824-6AB3A68B6C8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36126FC-7CE3-4F31-B31F-C6DF2D2F8F0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sp>
        <p:nvSpPr>
          <p:cNvPr id="10" name="CustomShape 1">
            <a:extLst>
              <a:ext uri="{FF2B5EF4-FFF2-40B4-BE49-F238E27FC236}">
                <a16:creationId xmlns:a16="http://schemas.microsoft.com/office/drawing/2014/main" id="{884C42ED-0251-4D9A-97D6-D47A1B5F19DB}"/>
              </a:ext>
            </a:extLst>
          </p:cNvPr>
          <p:cNvSpPr/>
          <p:nvPr/>
        </p:nvSpPr>
        <p:spPr>
          <a:xfrm>
            <a:off x="228600" y="234770"/>
            <a:ext cx="639936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LOTOS-EUROS </a:t>
            </a:r>
            <a:r>
              <a:rPr lang="en-US" sz="2400" b="1" spc="-1" dirty="0">
                <a:solidFill>
                  <a:srgbClr val="000066"/>
                </a:solidFill>
                <a:latin typeface="Arial"/>
                <a:ea typeface="DejaVu Sans"/>
              </a:rPr>
              <a:t>i</a:t>
            </a: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n Colombia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3F07ABF-E44F-416C-81DE-7998C2CF0109}"/>
              </a:ext>
            </a:extLst>
          </p:cNvPr>
          <p:cNvSpPr/>
          <p:nvPr/>
        </p:nvSpPr>
        <p:spPr>
          <a:xfrm>
            <a:off x="228600" y="479449"/>
            <a:ext cx="6627960" cy="560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-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Adapting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the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LOTOS-EUROS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to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tropical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conditions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.</a:t>
            </a:r>
          </a:p>
        </p:txBody>
      </p:sp>
      <p:pic>
        <p:nvPicPr>
          <p:cNvPr id="1028" name="Picture 4" descr="Resultado de imagen para netherlands flat land">
            <a:extLst>
              <a:ext uri="{FF2B5EF4-FFF2-40B4-BE49-F238E27FC236}">
                <a16:creationId xmlns:a16="http://schemas.microsoft.com/office/drawing/2014/main" id="{A2D16017-72E8-481E-8011-799692A44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312" y="1174432"/>
            <a:ext cx="3322320" cy="186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high mountains colombia">
            <a:extLst>
              <a:ext uri="{FF2B5EF4-FFF2-40B4-BE49-F238E27FC236}">
                <a16:creationId xmlns:a16="http://schemas.microsoft.com/office/drawing/2014/main" id="{A61708FB-69CC-4A8E-92CE-84E53124B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741" y="3237594"/>
            <a:ext cx="2743637" cy="21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085A4D5-C78C-4439-8512-5F16EFCA4C0F}"/>
              </a:ext>
            </a:extLst>
          </p:cNvPr>
          <p:cNvSpPr txBox="1"/>
          <p:nvPr/>
        </p:nvSpPr>
        <p:spPr>
          <a:xfrm>
            <a:off x="4196245" y="5338358"/>
            <a:ext cx="4609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/>
              <a:t>0.09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498925F-3F3A-4EBB-92A5-1D8CA2620371}"/>
              </a:ext>
            </a:extLst>
          </p:cNvPr>
          <p:cNvSpPr txBox="1"/>
          <p:nvPr/>
        </p:nvSpPr>
        <p:spPr>
          <a:xfrm>
            <a:off x="4571791" y="5080219"/>
            <a:ext cx="4609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/>
              <a:t>(°)</a:t>
            </a:r>
          </a:p>
        </p:txBody>
      </p:sp>
      <p:pic>
        <p:nvPicPr>
          <p:cNvPr id="1026" name="Picture 2" descr="Resultado de imagen para netherland map">
            <a:extLst>
              <a:ext uri="{FF2B5EF4-FFF2-40B4-BE49-F238E27FC236}">
                <a16:creationId xmlns:a16="http://schemas.microsoft.com/office/drawing/2014/main" id="{F1E389B0-FA14-47BE-9D94-419E5E00F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981" y="48972"/>
            <a:ext cx="957301" cy="113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B8BE0EC-1396-434E-96B6-8E51D0C0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6513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Imagen 4"/>
          <p:cNvPicPr/>
          <p:nvPr/>
        </p:nvPicPr>
        <p:blipFill>
          <a:blip r:embed="rId2"/>
          <a:stretch/>
        </p:blipFill>
        <p:spPr>
          <a:xfrm>
            <a:off x="1097280" y="1395193"/>
            <a:ext cx="6949440" cy="4114800"/>
          </a:xfrm>
          <a:prstGeom prst="rect">
            <a:avLst/>
          </a:prstGeom>
          <a:ln>
            <a:noFill/>
          </a:ln>
        </p:spPr>
      </p:pic>
      <p:sp>
        <p:nvSpPr>
          <p:cNvPr id="430" name="CustomShape 1"/>
          <p:cNvSpPr/>
          <p:nvPr/>
        </p:nvSpPr>
        <p:spPr>
          <a:xfrm>
            <a:off x="228600" y="291920"/>
            <a:ext cx="639936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LOTOS-EUROS </a:t>
            </a:r>
            <a:r>
              <a:rPr lang="en-US" sz="2400" b="1" spc="-1" dirty="0">
                <a:solidFill>
                  <a:srgbClr val="000066"/>
                </a:solidFill>
                <a:latin typeface="Arial"/>
                <a:ea typeface="DejaVu Sans"/>
              </a:rPr>
              <a:t>i</a:t>
            </a: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n Colombia</a:t>
            </a:r>
            <a:endParaRPr lang="en-US" sz="2400" b="0" strike="noStrike" spc="-1" dirty="0">
              <a:latin typeface="Arial"/>
            </a:endParaRPr>
          </a:p>
        </p:txBody>
      </p:sp>
      <p:pic>
        <p:nvPicPr>
          <p:cNvPr id="432" name="Imagen 431"/>
          <p:cNvPicPr/>
          <p:nvPr/>
        </p:nvPicPr>
        <p:blipFill>
          <a:blip r:embed="rId3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433" name="Imagen 432"/>
          <p:cNvPicPr/>
          <p:nvPr/>
        </p:nvPicPr>
        <p:blipFill>
          <a:blip r:embed="rId4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sp>
        <p:nvSpPr>
          <p:cNvPr id="434" name="CustomShape 2"/>
          <p:cNvSpPr/>
          <p:nvPr/>
        </p:nvSpPr>
        <p:spPr>
          <a:xfrm>
            <a:off x="228600" y="1215000"/>
            <a:ext cx="868536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D40D57-4C24-49E9-9555-7FFDC5095843}"/>
              </a:ext>
            </a:extLst>
          </p:cNvPr>
          <p:cNvSpPr txBox="1"/>
          <p:nvPr/>
        </p:nvSpPr>
        <p:spPr>
          <a:xfrm>
            <a:off x="4944515" y="4867303"/>
            <a:ext cx="278597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38 </a:t>
            </a:r>
            <a:r>
              <a:rPr lang="es-CO" sz="2400" dirty="0" err="1"/>
              <a:t>Categories</a:t>
            </a:r>
            <a:r>
              <a:rPr lang="es-CO" sz="2400" dirty="0"/>
              <a:t> CCI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BEF7A92-8C52-4E23-973E-FEFA5C484BAB}"/>
              </a:ext>
            </a:extLst>
          </p:cNvPr>
          <p:cNvSpPr txBox="1"/>
          <p:nvPr/>
        </p:nvSpPr>
        <p:spPr>
          <a:xfrm>
            <a:off x="1612927" y="4867302"/>
            <a:ext cx="248339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2400" dirty="0"/>
              <a:t>23 </a:t>
            </a:r>
            <a:r>
              <a:rPr lang="es-CO" sz="2400" dirty="0" err="1"/>
              <a:t>Categories</a:t>
            </a:r>
            <a:r>
              <a:rPr lang="es-CO" sz="2400" dirty="0"/>
              <a:t> GLC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DD9414F-7B6F-4F34-8D90-E867866E8B7D}"/>
              </a:ext>
            </a:extLst>
          </p:cNvPr>
          <p:cNvSpPr/>
          <p:nvPr/>
        </p:nvSpPr>
        <p:spPr>
          <a:xfrm>
            <a:off x="228600" y="631849"/>
            <a:ext cx="6627960" cy="560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-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Adapting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the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LOTOS-EUROS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to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tropical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conditions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.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AC9AACC-E82C-4244-8FC9-B5BC95F0F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14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4BE76CE-3D0B-43D8-AEC5-83863F9E8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0" b="5755"/>
          <a:stretch/>
        </p:blipFill>
        <p:spPr>
          <a:xfrm>
            <a:off x="726459" y="1215732"/>
            <a:ext cx="7316108" cy="450166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06A8DE2-3C9B-4740-9B07-06C71FEF3B07}"/>
              </a:ext>
            </a:extLst>
          </p:cNvPr>
          <p:cNvSpPr txBox="1"/>
          <p:nvPr/>
        </p:nvSpPr>
        <p:spPr>
          <a:xfrm rot="16200000">
            <a:off x="751118" y="3065283"/>
            <a:ext cx="278597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38 </a:t>
            </a:r>
            <a:r>
              <a:rPr lang="es-CO" sz="2400" dirty="0" err="1"/>
              <a:t>Categories</a:t>
            </a:r>
            <a:r>
              <a:rPr lang="es-CO" sz="2400" dirty="0"/>
              <a:t> CCI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E913AA-533D-4DD7-92FE-6E249FED5165}"/>
              </a:ext>
            </a:extLst>
          </p:cNvPr>
          <p:cNvSpPr txBox="1"/>
          <p:nvPr/>
        </p:nvSpPr>
        <p:spPr>
          <a:xfrm rot="16200000">
            <a:off x="4145322" y="3065282"/>
            <a:ext cx="248339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2400" dirty="0"/>
              <a:t>23 </a:t>
            </a:r>
            <a:r>
              <a:rPr lang="es-CO" sz="2400" dirty="0" err="1"/>
              <a:t>Categories</a:t>
            </a:r>
            <a:r>
              <a:rPr lang="es-CO" sz="2400" dirty="0"/>
              <a:t> GLC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762E4F-A7FF-4B76-8F93-F6212CC53E57}"/>
              </a:ext>
            </a:extLst>
          </p:cNvPr>
          <p:cNvSpPr txBox="1"/>
          <p:nvPr/>
        </p:nvSpPr>
        <p:spPr>
          <a:xfrm rot="16200000">
            <a:off x="6148271" y="3065281"/>
            <a:ext cx="450166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9 </a:t>
            </a:r>
            <a:r>
              <a:rPr lang="es-CO" sz="2400" dirty="0" err="1"/>
              <a:t>Categories</a:t>
            </a:r>
            <a:r>
              <a:rPr lang="es-CO" sz="2400" dirty="0"/>
              <a:t> LOTOS-EUROS Input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3435BEB-9917-43F8-9014-F84EFCD593D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986AD87-1231-4BC3-83AF-C6DF67FCDE0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sp>
        <p:nvSpPr>
          <p:cNvPr id="10" name="CustomShape 1">
            <a:extLst>
              <a:ext uri="{FF2B5EF4-FFF2-40B4-BE49-F238E27FC236}">
                <a16:creationId xmlns:a16="http://schemas.microsoft.com/office/drawing/2014/main" id="{D420961C-C1CE-4A54-AAEC-45042A779BD3}"/>
              </a:ext>
            </a:extLst>
          </p:cNvPr>
          <p:cNvSpPr/>
          <p:nvPr/>
        </p:nvSpPr>
        <p:spPr>
          <a:xfrm>
            <a:off x="228600" y="291920"/>
            <a:ext cx="639936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LOTOS-EUROS </a:t>
            </a:r>
            <a:r>
              <a:rPr lang="en-US" sz="2400" b="1" spc="-1" dirty="0">
                <a:solidFill>
                  <a:srgbClr val="000066"/>
                </a:solidFill>
                <a:latin typeface="Arial"/>
                <a:ea typeface="DejaVu Sans"/>
              </a:rPr>
              <a:t>i</a:t>
            </a: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n Colombia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C88A3FB-4A78-4957-B34F-E09E43001D5D}"/>
              </a:ext>
            </a:extLst>
          </p:cNvPr>
          <p:cNvSpPr/>
          <p:nvPr/>
        </p:nvSpPr>
        <p:spPr>
          <a:xfrm>
            <a:off x="228600" y="536599"/>
            <a:ext cx="6627960" cy="560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-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Adapting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the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LOTOS-EUROS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to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tropical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conditions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.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0D7108D-9284-4D02-BA98-CD2DC9FC9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0750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746B10-DE8B-4E2C-BC60-3CC5D63546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3" t="50439" b="26564"/>
          <a:stretch/>
        </p:blipFill>
        <p:spPr>
          <a:xfrm>
            <a:off x="1825631" y="3341743"/>
            <a:ext cx="6152594" cy="23591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51DAD35-9E42-4F77-8CF3-AC592F2A88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5" t="73061" r="21819" b="2118"/>
          <a:stretch/>
        </p:blipFill>
        <p:spPr>
          <a:xfrm>
            <a:off x="1620093" y="949554"/>
            <a:ext cx="6487470" cy="2430289"/>
          </a:xfrm>
          <a:prstGeom prst="rect">
            <a:avLst/>
          </a:prstGeom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C5CFA17E-CF00-4960-996D-50C2D40A4747}"/>
              </a:ext>
            </a:extLst>
          </p:cNvPr>
          <p:cNvSpPr/>
          <p:nvPr/>
        </p:nvSpPr>
        <p:spPr>
          <a:xfrm>
            <a:off x="209550" y="234770"/>
            <a:ext cx="639936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LOTOS-EUROS </a:t>
            </a:r>
            <a:r>
              <a:rPr lang="en-US" sz="2400" b="1" spc="-1" dirty="0">
                <a:solidFill>
                  <a:srgbClr val="000066"/>
                </a:solidFill>
                <a:latin typeface="Arial"/>
                <a:ea typeface="DejaVu Sans"/>
              </a:rPr>
              <a:t>i</a:t>
            </a: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n Colombia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ADDE05C-0DEF-49F5-9AF0-490B252A0568}"/>
              </a:ext>
            </a:extLst>
          </p:cNvPr>
          <p:cNvSpPr/>
          <p:nvPr/>
        </p:nvSpPr>
        <p:spPr>
          <a:xfrm>
            <a:off x="209550" y="462110"/>
            <a:ext cx="6627960" cy="560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-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Adapting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the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LOTOS-EUROS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to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tropical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conditions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10C8CF7-D0E4-4E4F-A77B-0A23C927829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DB0E8D3-E5A4-4F4B-96A5-B81F0EA4878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2630F4C-7EF8-40DC-AB24-1C3F2255178D}"/>
              </a:ext>
            </a:extLst>
          </p:cNvPr>
          <p:cNvSpPr txBox="1"/>
          <p:nvPr/>
        </p:nvSpPr>
        <p:spPr>
          <a:xfrm>
            <a:off x="338888" y="3620415"/>
            <a:ext cx="128120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/>
              <a:t>GLC</a:t>
            </a:r>
          </a:p>
          <a:p>
            <a:r>
              <a:rPr lang="es-CO" dirty="0"/>
              <a:t>LU_FRAC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B78AE32-7675-4969-8317-7714789E4331}"/>
              </a:ext>
            </a:extLst>
          </p:cNvPr>
          <p:cNvSpPr txBox="1"/>
          <p:nvPr/>
        </p:nvSpPr>
        <p:spPr>
          <a:xfrm>
            <a:off x="7825851" y="3595865"/>
            <a:ext cx="126609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/>
              <a:t>CCI</a:t>
            </a:r>
          </a:p>
          <a:p>
            <a:r>
              <a:rPr lang="es-CO" dirty="0"/>
              <a:t>LU_FRAC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47D954C-E9FB-45B2-BF9D-329D6118E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47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DA9F9-2139-4350-AB26-F44F9969A9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189192" y="867102"/>
            <a:ext cx="2512457" cy="446689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6BC9D4C-2ACE-4298-B34F-4D94AC8D7B0B}"/>
              </a:ext>
            </a:extLst>
          </p:cNvPr>
          <p:cNvSpPr/>
          <p:nvPr/>
        </p:nvSpPr>
        <p:spPr>
          <a:xfrm>
            <a:off x="360642" y="1182414"/>
            <a:ext cx="2363670" cy="39571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8BCB2DB4-2307-40FF-AC68-64B6B8CD21AE}"/>
              </a:ext>
            </a:extLst>
          </p:cNvPr>
          <p:cNvPicPr/>
          <p:nvPr/>
        </p:nvPicPr>
        <p:blipFill rotWithShape="1">
          <a:blip r:embed="rId3"/>
          <a:srcRect l="-2422" t="5932" r="12581" b="17545"/>
          <a:stretch/>
        </p:blipFill>
        <p:spPr>
          <a:xfrm>
            <a:off x="2895762" y="1841491"/>
            <a:ext cx="5774116" cy="2632092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333FA8-88A8-4B9A-BA4D-EBD7CDB06F5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03343D7-0839-47CE-9BFE-8EAD7BB97F7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sp>
        <p:nvSpPr>
          <p:cNvPr id="9" name="CustomShape 1">
            <a:extLst>
              <a:ext uri="{FF2B5EF4-FFF2-40B4-BE49-F238E27FC236}">
                <a16:creationId xmlns:a16="http://schemas.microsoft.com/office/drawing/2014/main" id="{4868E0D4-7E64-4C34-8A7F-E7FF832A42F3}"/>
              </a:ext>
            </a:extLst>
          </p:cNvPr>
          <p:cNvSpPr/>
          <p:nvPr/>
        </p:nvSpPr>
        <p:spPr>
          <a:xfrm>
            <a:off x="209550" y="234770"/>
            <a:ext cx="639936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LOTOS-EUROS </a:t>
            </a:r>
            <a:r>
              <a:rPr lang="en-US" sz="2400" b="1" spc="-1" dirty="0">
                <a:solidFill>
                  <a:srgbClr val="000066"/>
                </a:solidFill>
                <a:latin typeface="Arial"/>
                <a:ea typeface="DejaVu Sans"/>
              </a:rPr>
              <a:t>i</a:t>
            </a: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n Colombia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FC07D34-2368-4866-BB7F-F338B6D82BCD}"/>
              </a:ext>
            </a:extLst>
          </p:cNvPr>
          <p:cNvSpPr/>
          <p:nvPr/>
        </p:nvSpPr>
        <p:spPr>
          <a:xfrm>
            <a:off x="209550" y="462110"/>
            <a:ext cx="6627960" cy="560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-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Adapting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the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LOTOS-EUROS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to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tropical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conditions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81D0E1E-0C83-4665-8090-17186B68194B}"/>
              </a:ext>
            </a:extLst>
          </p:cNvPr>
          <p:cNvSpPr txBox="1"/>
          <p:nvPr/>
        </p:nvSpPr>
        <p:spPr>
          <a:xfrm>
            <a:off x="1880741" y="5333999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Medellín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4FCF0EE3-024B-49F8-8017-3C9EB4401157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2019300" y="4276725"/>
            <a:ext cx="368952" cy="10572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B7A5E3E8-E8B3-46D4-99F6-7392A7095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7000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DA9F9-2139-4350-AB26-F44F9969A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3" y="1023888"/>
            <a:ext cx="8168054" cy="335820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6BC9D4C-2ACE-4298-B34F-4D94AC8D7B0B}"/>
              </a:ext>
            </a:extLst>
          </p:cNvPr>
          <p:cNvSpPr/>
          <p:nvPr/>
        </p:nvSpPr>
        <p:spPr>
          <a:xfrm>
            <a:off x="606572" y="1262272"/>
            <a:ext cx="1806819" cy="29868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1FE692-57F0-4E6C-90E2-976325DCA0E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E220C97-F4C7-44A9-B25F-DDE3088F3C5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D1E141DE-8D77-4892-B5EB-74F8771A0448}"/>
              </a:ext>
            </a:extLst>
          </p:cNvPr>
          <p:cNvSpPr/>
          <p:nvPr/>
        </p:nvSpPr>
        <p:spPr>
          <a:xfrm>
            <a:off x="228600" y="234770"/>
            <a:ext cx="639936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LOTOS-EUROS </a:t>
            </a:r>
            <a:r>
              <a:rPr lang="en-US" sz="2400" b="1" spc="-1" dirty="0">
                <a:solidFill>
                  <a:srgbClr val="000066"/>
                </a:solidFill>
                <a:latin typeface="Arial"/>
                <a:ea typeface="DejaVu Sans"/>
              </a:rPr>
              <a:t>i</a:t>
            </a: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n Colombia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88D90CA-2AD0-452C-8E6A-B75326509E82}"/>
              </a:ext>
            </a:extLst>
          </p:cNvPr>
          <p:cNvSpPr/>
          <p:nvPr/>
        </p:nvSpPr>
        <p:spPr>
          <a:xfrm>
            <a:off x="228600" y="479449"/>
            <a:ext cx="6627960" cy="560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-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Adapting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the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LOTOS-EUROS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to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 tropical </a:t>
            </a:r>
            <a:r>
              <a:rPr lang="es-ES" dirty="0" err="1">
                <a:solidFill>
                  <a:srgbClr val="000066"/>
                </a:solidFill>
                <a:latin typeface="Helvetica" panose="020B0604020202030204" pitchFamily="34" charset="0"/>
              </a:rPr>
              <a:t>conditions</a:t>
            </a:r>
            <a:r>
              <a:rPr lang="es-ES" dirty="0">
                <a:solidFill>
                  <a:srgbClr val="000066"/>
                </a:solidFill>
                <a:latin typeface="Helvetica" panose="020B0604020202030204" pitchFamily="34" charset="0"/>
              </a:rPr>
              <a:t>.</a:t>
            </a:r>
          </a:p>
        </p:txBody>
      </p:sp>
      <p:pic>
        <p:nvPicPr>
          <p:cNvPr id="11" name="Imagen 4">
            <a:extLst>
              <a:ext uri="{FF2B5EF4-FFF2-40B4-BE49-F238E27FC236}">
                <a16:creationId xmlns:a16="http://schemas.microsoft.com/office/drawing/2014/main" id="{42155874-8F0C-4564-B92E-B7A945993291}"/>
              </a:ext>
            </a:extLst>
          </p:cNvPr>
          <p:cNvPicPr/>
          <p:nvPr/>
        </p:nvPicPr>
        <p:blipFill rotWithShape="1">
          <a:blip r:embed="rId5"/>
          <a:srcRect l="-2422" t="5932" r="12581" b="17545"/>
          <a:stretch/>
        </p:blipFill>
        <p:spPr>
          <a:xfrm>
            <a:off x="2633461" y="4249123"/>
            <a:ext cx="3583771" cy="1492013"/>
          </a:xfrm>
          <a:prstGeom prst="rect">
            <a:avLst/>
          </a:prstGeom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6BA7222-4887-4263-AC90-34FCE1AA4F91}"/>
              </a:ext>
            </a:extLst>
          </p:cNvPr>
          <p:cNvSpPr txBox="1"/>
          <p:nvPr/>
        </p:nvSpPr>
        <p:spPr>
          <a:xfrm>
            <a:off x="1618440" y="4696311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Medellín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6D2C0651-2959-4F96-9B2A-4105784E0C52}"/>
              </a:ext>
            </a:extLst>
          </p:cNvPr>
          <p:cNvCxnSpPr>
            <a:cxnSpLocks/>
          </p:cNvCxnSpPr>
          <p:nvPr/>
        </p:nvCxnSpPr>
        <p:spPr>
          <a:xfrm flipH="1" flipV="1">
            <a:off x="1756999" y="3639037"/>
            <a:ext cx="368952" cy="10572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D3FF287-C9D0-4F96-8107-79F2D7F0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8121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51785FD0-4528-402A-B4DB-8AC48A7DD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5" y="21155"/>
            <a:ext cx="4046300" cy="56416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D8AA98C-1EF1-40AF-9748-20F0BD6A9970}"/>
              </a:ext>
            </a:extLst>
          </p:cNvPr>
          <p:cNvSpPr txBox="1"/>
          <p:nvPr/>
        </p:nvSpPr>
        <p:spPr>
          <a:xfrm>
            <a:off x="567288" y="5459839"/>
            <a:ext cx="32007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b="1" dirty="0"/>
              <a:t>N total </a:t>
            </a:r>
            <a:r>
              <a:rPr lang="es-CO" sz="1500" b="1" dirty="0" err="1"/>
              <a:t>accumulation</a:t>
            </a:r>
            <a:r>
              <a:rPr lang="es-CO" sz="1500" b="1" dirty="0"/>
              <a:t> </a:t>
            </a:r>
            <a:r>
              <a:rPr lang="es-CO" sz="1500" b="1" dirty="0" err="1"/>
              <a:t>deposition</a:t>
            </a:r>
            <a:endParaRPr lang="es-CO" sz="1500" b="1" dirty="0"/>
          </a:p>
        </p:txBody>
      </p:sp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B0581CCB-7B33-443E-A836-E093E878E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3200" y="2353751"/>
            <a:ext cx="4720800" cy="854741"/>
          </a:xfrm>
          <a:prstGeom prst="rect">
            <a:avLst/>
          </a:prstGeom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07D294CA-60AB-4987-961B-1233D31D9199}"/>
              </a:ext>
            </a:extLst>
          </p:cNvPr>
          <p:cNvSpPr/>
          <p:nvPr/>
        </p:nvSpPr>
        <p:spPr>
          <a:xfrm>
            <a:off x="5959363" y="2131756"/>
            <a:ext cx="2900856" cy="173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B1E97D6C-5BA7-4DF4-993D-76329EC4CAD6}"/>
              </a:ext>
            </a:extLst>
          </p:cNvPr>
          <p:cNvSpPr/>
          <p:nvPr/>
        </p:nvSpPr>
        <p:spPr>
          <a:xfrm rot="5400000">
            <a:off x="4057377" y="2971050"/>
            <a:ext cx="572037" cy="173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76D0456-7582-4CF7-AEA7-55FBFC9C5211}"/>
              </a:ext>
            </a:extLst>
          </p:cNvPr>
          <p:cNvSpPr txBox="1"/>
          <p:nvPr/>
        </p:nvSpPr>
        <p:spPr>
          <a:xfrm>
            <a:off x="6783600" y="1589441"/>
            <a:ext cx="10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err="1"/>
              <a:t>Updating</a:t>
            </a:r>
            <a:endParaRPr lang="es-CO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D47046-C456-4996-A266-F33E06F44023}"/>
              </a:ext>
            </a:extLst>
          </p:cNvPr>
          <p:cNvSpPr txBox="1"/>
          <p:nvPr/>
        </p:nvSpPr>
        <p:spPr>
          <a:xfrm rot="16200000">
            <a:off x="3497726" y="2873091"/>
            <a:ext cx="10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err="1"/>
              <a:t>Updating</a:t>
            </a:r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8FF71AD-7C68-409B-8B33-6F9131EA8DC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70D4E71-2EE0-4CE0-8B00-55FBE7A6898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C548D36-6250-4476-89D9-C5062765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4336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4DA2FCAF-F24A-4BC7-ABF5-BD3BEC348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10680"/>
            <a:ext cx="7772400" cy="1870996"/>
          </a:xfrm>
        </p:spPr>
        <p:txBody>
          <a:bodyPr>
            <a:noAutofit/>
          </a:bodyPr>
          <a:lstStyle/>
          <a:p>
            <a:r>
              <a:rPr lang="en-US" sz="2800" dirty="0"/>
              <a:t>Nitrogen dynamics in Colombia natural protected areas through LOTOS-EUROS and approaches to satellite data handling (OMI-TROPOMI) </a:t>
            </a:r>
            <a:endParaRPr lang="es-CO" sz="800" dirty="0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1AE57EDE-629D-4EB6-A4E9-14B8B40F7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48" y="3087661"/>
            <a:ext cx="8256104" cy="624311"/>
          </a:xfrm>
        </p:spPr>
        <p:txBody>
          <a:bodyPr>
            <a:noAutofit/>
          </a:bodyPr>
          <a:lstStyle/>
          <a:p>
            <a:r>
              <a:rPr lang="es-CO" sz="1800" dirty="0"/>
              <a:t>Andres Yarce Botero, Santiago </a:t>
            </a:r>
            <a:r>
              <a:rPr lang="es-CO" sz="1800" dirty="0" err="1"/>
              <a:t>Lopez</a:t>
            </a:r>
            <a:r>
              <a:rPr lang="es-CO" sz="1800" dirty="0"/>
              <a:t>-Restrepo, Nicolas Pinel, O. L. Quintero, </a:t>
            </a:r>
            <a:r>
              <a:rPr lang="es-CO" sz="1800" dirty="0" err="1"/>
              <a:t>Arjo</a:t>
            </a:r>
            <a:r>
              <a:rPr lang="es-CO" sz="1800" dirty="0"/>
              <a:t> </a:t>
            </a:r>
            <a:r>
              <a:rPr lang="es-CO" sz="1800" dirty="0" err="1"/>
              <a:t>Segers</a:t>
            </a:r>
            <a:r>
              <a:rPr lang="es-CO" sz="1800" dirty="0"/>
              <a:t> , </a:t>
            </a:r>
            <a:r>
              <a:rPr lang="es-CO" sz="1800" dirty="0" err="1"/>
              <a:t>Martijn</a:t>
            </a:r>
            <a:r>
              <a:rPr lang="es-CO" sz="1800" dirty="0"/>
              <a:t> </a:t>
            </a:r>
            <a:r>
              <a:rPr lang="es-CO" sz="1800" dirty="0" err="1"/>
              <a:t>Schaap</a:t>
            </a:r>
            <a:r>
              <a:rPr lang="es-CO" sz="1800" dirty="0"/>
              <a:t> , A. W. </a:t>
            </a:r>
            <a:r>
              <a:rPr lang="es-CO" sz="1800" dirty="0" err="1"/>
              <a:t>Heemink</a:t>
            </a:r>
            <a:endParaRPr lang="es-CO" sz="1800" dirty="0"/>
          </a:p>
          <a:p>
            <a:br>
              <a:rPr lang="es-CO" sz="1800" dirty="0"/>
            </a:br>
            <a:endParaRPr lang="es-CO" sz="1800" dirty="0"/>
          </a:p>
          <a:p>
            <a:endParaRPr lang="es-CO" sz="1800" dirty="0"/>
          </a:p>
          <a:p>
            <a:endParaRPr lang="es-CO" sz="11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EE6369B-9D9D-4930-A4EA-D106E6EFB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140" y="6161648"/>
            <a:ext cx="1392701" cy="407963"/>
          </a:xfrm>
          <a:prstGeom prst="rect">
            <a:avLst/>
          </a:prstGeom>
        </p:spPr>
      </p:pic>
      <p:pic>
        <p:nvPicPr>
          <p:cNvPr id="7" name="Picture 2" descr="Resultado de imagen para tu delft logo white">
            <a:extLst>
              <a:ext uri="{FF2B5EF4-FFF2-40B4-BE49-F238E27FC236}">
                <a16:creationId xmlns:a16="http://schemas.microsoft.com/office/drawing/2014/main" id="{09495B76-9AAB-4D44-A863-631FE1D9E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30" y="5930970"/>
            <a:ext cx="1807700" cy="8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1F2297A-7B63-480E-A6C8-D289EE8B6950}"/>
              </a:ext>
            </a:extLst>
          </p:cNvPr>
          <p:cNvSpPr/>
          <p:nvPr/>
        </p:nvSpPr>
        <p:spPr>
          <a:xfrm>
            <a:off x="1" y="4313314"/>
            <a:ext cx="92846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Mathematical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Modelling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Research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Group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at Universidad EAFIT, Medellín Colombia</a:t>
            </a:r>
          </a:p>
          <a:p>
            <a:pPr algn="ctr"/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Biodiversity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Evolution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and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Conservation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Research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Group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at Universidad EAFIT, Medellín Colombia</a:t>
            </a:r>
          </a:p>
          <a:p>
            <a:pPr algn="ctr"/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Department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of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Applied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Mathematics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at TU Delft, Delft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The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Netherlands</a:t>
            </a:r>
            <a:endParaRPr lang="es-CO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ctr"/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TNO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Department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of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Climate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, Air and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sustainability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, Utrecht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The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CO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Netherlands</a:t>
            </a:r>
            <a:endParaRPr lang="es-CO" sz="1400" b="0" i="0" dirty="0"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5C5AF7E-5BF3-443D-9F6E-ECC50723F30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074489" y="6222544"/>
            <a:ext cx="782280" cy="270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786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4" descr="Imagen que contiene captura de pantalla&#10;&#10;Descripción generada con confianza alta">
            <a:extLst>
              <a:ext uri="{FF2B5EF4-FFF2-40B4-BE49-F238E27FC236}">
                <a16:creationId xmlns:a16="http://schemas.microsoft.com/office/drawing/2014/main" id="{C1C33E5E-3D57-48D0-8EBA-9FC293FFF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7"/>
          <a:stretch/>
        </p:blipFill>
        <p:spPr>
          <a:xfrm>
            <a:off x="630834" y="2633866"/>
            <a:ext cx="7882331" cy="1443105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60D31C4-423A-4024-B3DA-E359197B23C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361120" y="6264748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2D42B1-E685-4582-998E-019FEF995DC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00440" y="6081868"/>
            <a:ext cx="1038600" cy="453240"/>
          </a:xfrm>
          <a:prstGeom prst="rect">
            <a:avLst/>
          </a:prstGeom>
          <a:ln>
            <a:noFill/>
          </a:ln>
        </p:spPr>
      </p:pic>
      <p:pic>
        <p:nvPicPr>
          <p:cNvPr id="10" name="Imagen 9" descr="Imagen que contiene pantalla&#10;&#10;Descripción generada con confianza muy alta">
            <a:extLst>
              <a:ext uri="{FF2B5EF4-FFF2-40B4-BE49-F238E27FC236}">
                <a16:creationId xmlns:a16="http://schemas.microsoft.com/office/drawing/2014/main" id="{84819DFC-27DF-4EA4-9C4F-6E5A2FB633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80" y="130803"/>
            <a:ext cx="6324096" cy="24962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8066C03-D6C5-48C3-A2EC-5D71D1B50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64" y="4048059"/>
            <a:ext cx="7391400" cy="153352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8E1AB50-196C-4CC6-A1FA-757CE1870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522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sultado de imagen para tu delft logo white">
            <a:extLst>
              <a:ext uri="{FF2B5EF4-FFF2-40B4-BE49-F238E27FC236}">
                <a16:creationId xmlns:a16="http://schemas.microsoft.com/office/drawing/2014/main" id="{694102B0-E0E3-4E6A-9478-4D07CAC6B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30" y="5930970"/>
            <a:ext cx="1807700" cy="8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8348D15-9819-41D4-9D99-3599131D49C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995361" y="6222544"/>
            <a:ext cx="782280" cy="270360"/>
          </a:xfrm>
          <a:prstGeom prst="rect">
            <a:avLst/>
          </a:prstGeom>
          <a:ln>
            <a:noFill/>
          </a:ln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6CEED70C-B63E-49FC-88AC-BC8391639BBA}"/>
              </a:ext>
            </a:extLst>
          </p:cNvPr>
          <p:cNvGrpSpPr/>
          <p:nvPr/>
        </p:nvGrpSpPr>
        <p:grpSpPr>
          <a:xfrm>
            <a:off x="617691" y="220450"/>
            <a:ext cx="7908617" cy="5145681"/>
            <a:chOff x="201769" y="189970"/>
            <a:chExt cx="7908617" cy="514568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DF7D84DA-7ABD-4659-A1C2-494D0EB06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42"/>
            <a:stretch/>
          </p:blipFill>
          <p:spPr>
            <a:xfrm>
              <a:off x="3037687" y="548640"/>
              <a:ext cx="5067094" cy="2684353"/>
            </a:xfrm>
            <a:prstGeom prst="rect">
              <a:avLst/>
            </a:prstGeom>
            <a:solidFill>
              <a:srgbClr val="FF0000"/>
            </a:solidFill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9845107-BBE0-42C7-8737-F1AA643E4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07" b="21934"/>
            <a:stretch/>
          </p:blipFill>
          <p:spPr>
            <a:xfrm>
              <a:off x="3015635" y="3250782"/>
              <a:ext cx="5094751" cy="2084869"/>
            </a:xfrm>
            <a:prstGeom prst="rect">
              <a:avLst/>
            </a:prstGeom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C7F0369F-4D39-4201-87A0-3381C202FB86}"/>
                </a:ext>
              </a:extLst>
            </p:cNvPr>
            <p:cNvGrpSpPr/>
            <p:nvPr/>
          </p:nvGrpSpPr>
          <p:grpSpPr>
            <a:xfrm>
              <a:off x="201769" y="189970"/>
              <a:ext cx="2991700" cy="5087392"/>
              <a:chOff x="201769" y="189970"/>
              <a:chExt cx="2991700" cy="5087392"/>
            </a:xfrm>
          </p:grpSpPr>
          <p:grpSp>
            <p:nvGrpSpPr>
              <p:cNvPr id="3" name="Grupo 2">
                <a:extLst>
                  <a:ext uri="{FF2B5EF4-FFF2-40B4-BE49-F238E27FC236}">
                    <a16:creationId xmlns:a16="http://schemas.microsoft.com/office/drawing/2014/main" id="{84E75312-D252-408D-BA26-2019E38F222F}"/>
                  </a:ext>
                </a:extLst>
              </p:cNvPr>
              <p:cNvGrpSpPr/>
              <p:nvPr/>
            </p:nvGrpSpPr>
            <p:grpSpPr>
              <a:xfrm>
                <a:off x="517306" y="431830"/>
                <a:ext cx="2651282" cy="2437633"/>
                <a:chOff x="350532" y="505766"/>
                <a:chExt cx="2651282" cy="2437633"/>
              </a:xfrm>
            </p:grpSpPr>
            <p:pic>
              <p:nvPicPr>
                <p:cNvPr id="19" name="Imagen 18">
                  <a:extLst>
                    <a:ext uri="{FF2B5EF4-FFF2-40B4-BE49-F238E27FC236}">
                      <a16:creationId xmlns:a16="http://schemas.microsoft.com/office/drawing/2014/main" id="{C9698AEC-882D-4F55-8D75-537557C013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385" t="8407" r="42996" b="49336"/>
                <a:stretch/>
              </p:blipFill>
              <p:spPr>
                <a:xfrm>
                  <a:off x="670107" y="505766"/>
                  <a:ext cx="2331707" cy="2437633"/>
                </a:xfrm>
                <a:prstGeom prst="rect">
                  <a:avLst/>
                </a:prstGeom>
              </p:spPr>
            </p:pic>
            <p:pic>
              <p:nvPicPr>
                <p:cNvPr id="21" name="Imagen 20">
                  <a:extLst>
                    <a:ext uri="{FF2B5EF4-FFF2-40B4-BE49-F238E27FC236}">
                      <a16:creationId xmlns:a16="http://schemas.microsoft.com/office/drawing/2014/main" id="{B0EB4406-D5BB-4A9B-A09C-CA5278CF2E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92" t="14053" r="93627" b="56170"/>
                <a:stretch/>
              </p:blipFill>
              <p:spPr>
                <a:xfrm>
                  <a:off x="350532" y="830370"/>
                  <a:ext cx="320027" cy="1717741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upo 3">
                <a:extLst>
                  <a:ext uri="{FF2B5EF4-FFF2-40B4-BE49-F238E27FC236}">
                    <a16:creationId xmlns:a16="http://schemas.microsoft.com/office/drawing/2014/main" id="{CF81F762-6CF1-48CF-91F4-9FB8F3CE31DB}"/>
                  </a:ext>
                </a:extLst>
              </p:cNvPr>
              <p:cNvGrpSpPr/>
              <p:nvPr/>
            </p:nvGrpSpPr>
            <p:grpSpPr>
              <a:xfrm>
                <a:off x="542646" y="2899758"/>
                <a:ext cx="2650823" cy="2377604"/>
                <a:chOff x="214290" y="3101340"/>
                <a:chExt cx="2650823" cy="2377604"/>
              </a:xfrm>
            </p:grpSpPr>
            <p:pic>
              <p:nvPicPr>
                <p:cNvPr id="9" name="Imagen 8">
                  <a:extLst>
                    <a:ext uri="{FF2B5EF4-FFF2-40B4-BE49-F238E27FC236}">
                      <a16:creationId xmlns:a16="http://schemas.microsoft.com/office/drawing/2014/main" id="{C5E14FCB-9EED-4F6D-9A9C-B34EB1BB19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385" t="53271" r="42996" b="5513"/>
                <a:stretch/>
              </p:blipFill>
              <p:spPr>
                <a:xfrm>
                  <a:off x="533406" y="3101340"/>
                  <a:ext cx="2331707" cy="2377604"/>
                </a:xfrm>
                <a:prstGeom prst="rect">
                  <a:avLst/>
                </a:prstGeom>
              </p:spPr>
            </p:pic>
            <p:pic>
              <p:nvPicPr>
                <p:cNvPr id="22" name="Imagen 21">
                  <a:extLst>
                    <a:ext uri="{FF2B5EF4-FFF2-40B4-BE49-F238E27FC236}">
                      <a16:creationId xmlns:a16="http://schemas.microsoft.com/office/drawing/2014/main" id="{22D5493E-2528-4CDF-874E-38BC1B26DF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92" t="14053" r="93627" b="56170"/>
                <a:stretch/>
              </p:blipFill>
              <p:spPr>
                <a:xfrm>
                  <a:off x="214290" y="3314680"/>
                  <a:ext cx="320027" cy="1717741"/>
                </a:xfrm>
                <a:prstGeom prst="rect">
                  <a:avLst/>
                </a:prstGeom>
              </p:spPr>
            </p:pic>
          </p:grpSp>
          <p:cxnSp>
            <p:nvCxnSpPr>
              <p:cNvPr id="15" name="Conector recto 14">
                <a:extLst>
                  <a:ext uri="{FF2B5EF4-FFF2-40B4-BE49-F238E27FC236}">
                    <a16:creationId xmlns:a16="http://schemas.microsoft.com/office/drawing/2014/main" id="{5C995C8B-F092-42C6-B27C-026393EE5E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3926" y="4094566"/>
                <a:ext cx="207932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cto 15">
                <a:extLst>
                  <a:ext uri="{FF2B5EF4-FFF2-40B4-BE49-F238E27FC236}">
                    <a16:creationId xmlns:a16="http://schemas.microsoft.com/office/drawing/2014/main" id="{1C6C92F5-9A6C-465B-BAAA-68C9F4703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981" y="1728596"/>
                <a:ext cx="216408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D525D567-D598-4CF8-B93D-7052DF6A4E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000" t="2038" r="46583" b="93591"/>
              <a:stretch/>
            </p:blipFill>
            <p:spPr>
              <a:xfrm>
                <a:off x="1255980" y="189970"/>
                <a:ext cx="1402081" cy="241860"/>
              </a:xfrm>
              <a:prstGeom prst="rect">
                <a:avLst/>
              </a:prstGeom>
            </p:spPr>
          </p:pic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404796ED-AB76-4819-907F-5C22592C03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7" t="15894" r="95899" b="55798"/>
              <a:stretch/>
            </p:blipFill>
            <p:spPr>
              <a:xfrm>
                <a:off x="201769" y="912111"/>
                <a:ext cx="296713" cy="1632970"/>
              </a:xfrm>
              <a:prstGeom prst="rect">
                <a:avLst/>
              </a:prstGeom>
            </p:spPr>
          </p:pic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DC39987C-D5C6-4353-AC4E-769D39EC02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9" t="57677" r="95841" b="13963"/>
              <a:stretch/>
            </p:blipFill>
            <p:spPr>
              <a:xfrm>
                <a:off x="204434" y="3153981"/>
                <a:ext cx="297585" cy="1635974"/>
              </a:xfrm>
              <a:prstGeom prst="rect">
                <a:avLst/>
              </a:prstGeom>
            </p:spPr>
          </p:pic>
        </p:grp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217600D-5AFE-45E1-867C-B447AE10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4539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0246E5E-D288-44DC-ABCC-55B6A5F4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22</a:t>
            </a:fld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3585913-3062-4790-9F5E-E63E8F85AC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" y="1210546"/>
            <a:ext cx="4514853" cy="393897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37BCED9-FECC-4347-B1E2-4F5CDF2AED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6" y="1210546"/>
            <a:ext cx="4514853" cy="3938970"/>
          </a:xfrm>
          <a:prstGeom prst="rect">
            <a:avLst/>
          </a:prstGeom>
        </p:spPr>
      </p:pic>
      <p:sp>
        <p:nvSpPr>
          <p:cNvPr id="20" name="CustomShape 1">
            <a:extLst>
              <a:ext uri="{FF2B5EF4-FFF2-40B4-BE49-F238E27FC236}">
                <a16:creationId xmlns:a16="http://schemas.microsoft.com/office/drawing/2014/main" id="{2BAAF298-A8DE-4D00-ACAE-FE9A1103B4DA}"/>
              </a:ext>
            </a:extLst>
          </p:cNvPr>
          <p:cNvSpPr/>
          <p:nvPr/>
        </p:nvSpPr>
        <p:spPr>
          <a:xfrm>
            <a:off x="228600" y="349074"/>
            <a:ext cx="639936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pc="-1" dirty="0">
                <a:solidFill>
                  <a:srgbClr val="000066"/>
                </a:solidFill>
                <a:latin typeface="Arial"/>
                <a:ea typeface="DejaVu Sans"/>
              </a:rPr>
              <a:t>Experiment of cities </a:t>
            </a: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as emission sources</a:t>
            </a:r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1666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Imagen 436"/>
          <p:cNvPicPr/>
          <p:nvPr/>
        </p:nvPicPr>
        <p:blipFill>
          <a:blip r:embed="rId2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438" name="Imagen 437"/>
          <p:cNvPicPr/>
          <p:nvPr/>
        </p:nvPicPr>
        <p:blipFill>
          <a:blip r:embed="rId3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pic>
        <p:nvPicPr>
          <p:cNvPr id="439" name="Imagen 438"/>
          <p:cNvPicPr/>
          <p:nvPr/>
        </p:nvPicPr>
        <p:blipFill>
          <a:blip r:embed="rId4"/>
          <a:stretch/>
        </p:blipFill>
        <p:spPr>
          <a:xfrm>
            <a:off x="951120" y="1163520"/>
            <a:ext cx="7241400" cy="4571280"/>
          </a:xfrm>
          <a:prstGeom prst="rect">
            <a:avLst/>
          </a:prstGeom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B929EB7-720E-4C2A-95B7-9592E2468333}"/>
              </a:ext>
            </a:extLst>
          </p:cNvPr>
          <p:cNvSpPr/>
          <p:nvPr/>
        </p:nvSpPr>
        <p:spPr>
          <a:xfrm>
            <a:off x="221611" y="293168"/>
            <a:ext cx="8700418" cy="612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20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Estimation</a:t>
            </a:r>
            <a:r>
              <a:rPr lang="es-ES" sz="2000" b="1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nitrogen</a:t>
            </a:r>
            <a:r>
              <a:rPr lang="es-ES" sz="2000" b="1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deposition</a:t>
            </a:r>
            <a:r>
              <a:rPr lang="es-ES" sz="2000" b="1" dirty="0">
                <a:solidFill>
                  <a:srgbClr val="000066"/>
                </a:solidFill>
                <a:latin typeface="Helvetica" panose="020B0604020202030204" pitchFamily="34" charset="0"/>
              </a:rPr>
              <a:t> in natural and </a:t>
            </a:r>
            <a:r>
              <a:rPr lang="es-ES" sz="20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protected</a:t>
            </a:r>
            <a:r>
              <a:rPr lang="es-ES" sz="2000" b="1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areas</a:t>
            </a:r>
            <a:endParaRPr lang="es-ES" sz="2000" b="1" dirty="0">
              <a:solidFill>
                <a:srgbClr val="000066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4BA9AA1-57AD-4C4B-A958-0ED7FDA7F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23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7F822F2-18EB-4762-8031-E7ECD8E160D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800" y="14931"/>
            <a:ext cx="9142200" cy="5795025"/>
          </a:xfrm>
          <a:prstGeom prst="rect">
            <a:avLst/>
          </a:prstGeom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07BAA62-E501-47F3-9215-65404F208B86}"/>
              </a:ext>
            </a:extLst>
          </p:cNvPr>
          <p:cNvSpPr/>
          <p:nvPr/>
        </p:nvSpPr>
        <p:spPr>
          <a:xfrm>
            <a:off x="351692" y="886265"/>
            <a:ext cx="3460653" cy="4754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48" name="Imagen 447"/>
          <p:cNvPicPr/>
          <p:nvPr/>
        </p:nvPicPr>
        <p:blipFill>
          <a:blip r:embed="rId3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449" name="Imagen 448"/>
          <p:cNvPicPr/>
          <p:nvPr/>
        </p:nvPicPr>
        <p:blipFill>
          <a:blip r:embed="rId4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pic>
        <p:nvPicPr>
          <p:cNvPr id="450" name="Imagen 449"/>
          <p:cNvPicPr/>
          <p:nvPr/>
        </p:nvPicPr>
        <p:blipFill>
          <a:blip r:embed="rId5"/>
          <a:stretch/>
        </p:blipFill>
        <p:spPr>
          <a:xfrm>
            <a:off x="498017" y="1104316"/>
            <a:ext cx="3055457" cy="4329012"/>
          </a:xfrm>
          <a:prstGeom prst="rect">
            <a:avLst/>
          </a:prstGeom>
          <a:ln>
            <a:noFill/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F2FC096-4232-49BF-9654-D9105F17DA70}"/>
              </a:ext>
            </a:extLst>
          </p:cNvPr>
          <p:cNvSpPr/>
          <p:nvPr/>
        </p:nvSpPr>
        <p:spPr>
          <a:xfrm>
            <a:off x="221611" y="82149"/>
            <a:ext cx="8700418" cy="612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20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Estimation</a:t>
            </a:r>
            <a:r>
              <a:rPr lang="es-ES" sz="2000" b="1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nitrogen</a:t>
            </a:r>
            <a:r>
              <a:rPr lang="es-ES" sz="2000" b="1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deposition</a:t>
            </a:r>
            <a:r>
              <a:rPr lang="es-ES" sz="2000" b="1" dirty="0">
                <a:solidFill>
                  <a:srgbClr val="000066"/>
                </a:solidFill>
                <a:latin typeface="Helvetica" panose="020B0604020202030204" pitchFamily="34" charset="0"/>
              </a:rPr>
              <a:t> in paramo </a:t>
            </a:r>
            <a:r>
              <a:rPr lang="es-ES" sz="20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areas</a:t>
            </a:r>
            <a:endParaRPr lang="es-ES" sz="2000" b="1" dirty="0">
              <a:solidFill>
                <a:srgbClr val="000066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617CF23-6C86-4AD4-B36D-F526B5385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24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Imagen 450"/>
          <p:cNvPicPr/>
          <p:nvPr/>
        </p:nvPicPr>
        <p:blipFill rotWithShape="1">
          <a:blip r:embed="rId2"/>
          <a:srcRect l="8637" t="16533" b="12336"/>
          <a:stretch/>
        </p:blipFill>
        <p:spPr>
          <a:xfrm>
            <a:off x="4932022" y="1923392"/>
            <a:ext cx="4184978" cy="3258207"/>
          </a:xfrm>
          <a:prstGeom prst="rect">
            <a:avLst/>
          </a:prstGeom>
          <a:ln>
            <a:noFill/>
          </a:ln>
        </p:spPr>
      </p:pic>
      <p:sp>
        <p:nvSpPr>
          <p:cNvPr id="452" name="CustomShape 1"/>
          <p:cNvSpPr/>
          <p:nvPr/>
        </p:nvSpPr>
        <p:spPr>
          <a:xfrm>
            <a:off x="246761" y="279266"/>
            <a:ext cx="639936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Nitrogen deposition in Colombia</a:t>
            </a:r>
            <a:endParaRPr lang="en-US" sz="2400" b="0" strike="noStrike" spc="-1" dirty="0">
              <a:latin typeface="Arial"/>
            </a:endParaRPr>
          </a:p>
        </p:txBody>
      </p:sp>
      <p:pic>
        <p:nvPicPr>
          <p:cNvPr id="454" name="Imagen 453"/>
          <p:cNvPicPr/>
          <p:nvPr/>
        </p:nvPicPr>
        <p:blipFill>
          <a:blip r:embed="rId3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455" name="Imagen 454"/>
          <p:cNvPicPr/>
          <p:nvPr/>
        </p:nvPicPr>
        <p:blipFill>
          <a:blip r:embed="rId4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pic>
        <p:nvPicPr>
          <p:cNvPr id="456" name="Imagen 455"/>
          <p:cNvPicPr/>
          <p:nvPr/>
        </p:nvPicPr>
        <p:blipFill rotWithShape="1">
          <a:blip r:embed="rId5"/>
          <a:srcRect l="6992" t="16533" b="12336"/>
          <a:stretch/>
        </p:blipFill>
        <p:spPr>
          <a:xfrm>
            <a:off x="376924" y="1923392"/>
            <a:ext cx="4260348" cy="3258207"/>
          </a:xfrm>
          <a:prstGeom prst="rect">
            <a:avLst/>
          </a:prstGeom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0D42A72-0B78-492B-A356-C8F76CB1A3BD}"/>
              </a:ext>
            </a:extLst>
          </p:cNvPr>
          <p:cNvSpPr txBox="1"/>
          <p:nvPr/>
        </p:nvSpPr>
        <p:spPr>
          <a:xfrm>
            <a:off x="5701965" y="1459814"/>
            <a:ext cx="2899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err="1"/>
              <a:t>Nitrogen</a:t>
            </a:r>
            <a:r>
              <a:rPr lang="es-CO" b="1" dirty="0"/>
              <a:t> </a:t>
            </a:r>
            <a:r>
              <a:rPr lang="es-CO" b="1" dirty="0" err="1"/>
              <a:t>deposition</a:t>
            </a:r>
            <a:r>
              <a:rPr lang="es-CO" b="1" dirty="0"/>
              <a:t>-paramo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F45691B-C3D0-4AAE-A7AF-AF8C2F711726}"/>
              </a:ext>
            </a:extLst>
          </p:cNvPr>
          <p:cNvSpPr txBox="1"/>
          <p:nvPr/>
        </p:nvSpPr>
        <p:spPr>
          <a:xfrm>
            <a:off x="320652" y="1459814"/>
            <a:ext cx="442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err="1"/>
              <a:t>Nitrogen</a:t>
            </a:r>
            <a:r>
              <a:rPr lang="es-CO" b="1" dirty="0"/>
              <a:t> </a:t>
            </a:r>
            <a:r>
              <a:rPr lang="es-CO" b="1" dirty="0" err="1"/>
              <a:t>deposition</a:t>
            </a:r>
            <a:r>
              <a:rPr lang="es-CO" b="1" dirty="0"/>
              <a:t>-Natural </a:t>
            </a:r>
            <a:r>
              <a:rPr lang="es-CO" b="1" dirty="0" err="1"/>
              <a:t>protected</a:t>
            </a:r>
            <a:r>
              <a:rPr lang="es-CO" b="1" dirty="0"/>
              <a:t> </a:t>
            </a:r>
            <a:r>
              <a:rPr lang="es-CO" b="1" dirty="0" err="1"/>
              <a:t>areas</a:t>
            </a:r>
            <a:endParaRPr lang="es-CO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C109864-0438-41A2-9BA3-61E4E687F33C}"/>
              </a:ext>
            </a:extLst>
          </p:cNvPr>
          <p:cNvSpPr txBox="1"/>
          <p:nvPr/>
        </p:nvSpPr>
        <p:spPr>
          <a:xfrm rot="16200000">
            <a:off x="-405548" y="3244334"/>
            <a:ext cx="117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err="1"/>
              <a:t>Frequency</a:t>
            </a:r>
            <a:endParaRPr lang="es-CO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193F217-37EA-47B6-B123-54E429CC8AF6}"/>
              </a:ext>
            </a:extLst>
          </p:cNvPr>
          <p:cNvSpPr txBox="1"/>
          <p:nvPr/>
        </p:nvSpPr>
        <p:spPr>
          <a:xfrm rot="16200000">
            <a:off x="4056904" y="3244334"/>
            <a:ext cx="117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err="1"/>
              <a:t>Frequency</a:t>
            </a:r>
            <a:endParaRPr lang="es-CO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48D2FAC-FDC3-49F4-90FD-B83226C43C98}"/>
              </a:ext>
            </a:extLst>
          </p:cNvPr>
          <p:cNvSpPr txBox="1"/>
          <p:nvPr/>
        </p:nvSpPr>
        <p:spPr>
          <a:xfrm>
            <a:off x="5738625" y="5162141"/>
            <a:ext cx="2334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Total </a:t>
            </a:r>
            <a:r>
              <a:rPr lang="es-CO" b="1" dirty="0" err="1"/>
              <a:t>nitrogen</a:t>
            </a:r>
            <a:r>
              <a:rPr lang="es-CO" b="1" dirty="0"/>
              <a:t> (Kg/</a:t>
            </a:r>
            <a:r>
              <a:rPr lang="es-CO" b="1" dirty="0" err="1"/>
              <a:t>h.y</a:t>
            </a:r>
            <a:r>
              <a:rPr lang="es-CO" b="1" dirty="0"/>
              <a:t>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003ED01-9F71-405A-AE2C-CA6340E726FE}"/>
              </a:ext>
            </a:extLst>
          </p:cNvPr>
          <p:cNvSpPr txBox="1"/>
          <p:nvPr/>
        </p:nvSpPr>
        <p:spPr>
          <a:xfrm>
            <a:off x="1403020" y="5162141"/>
            <a:ext cx="2334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Total </a:t>
            </a:r>
            <a:r>
              <a:rPr lang="es-CO" b="1" dirty="0" err="1"/>
              <a:t>nitrogen</a:t>
            </a:r>
            <a:r>
              <a:rPr lang="es-CO" b="1" dirty="0"/>
              <a:t> (Kg/</a:t>
            </a:r>
            <a:r>
              <a:rPr lang="es-CO" b="1" dirty="0" err="1"/>
              <a:t>h.y</a:t>
            </a:r>
            <a:r>
              <a:rPr lang="es-CO" b="1" dirty="0"/>
              <a:t>)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04E27E6-272E-4B72-B1A3-FF3AF0FE548F}"/>
              </a:ext>
            </a:extLst>
          </p:cNvPr>
          <p:cNvCxnSpPr/>
          <p:nvPr/>
        </p:nvCxnSpPr>
        <p:spPr>
          <a:xfrm flipV="1">
            <a:off x="1657350" y="1923392"/>
            <a:ext cx="0" cy="27819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AA5743F-10A4-4259-8A40-92BF5B9604F2}"/>
              </a:ext>
            </a:extLst>
          </p:cNvPr>
          <p:cNvCxnSpPr/>
          <p:nvPr/>
        </p:nvCxnSpPr>
        <p:spPr>
          <a:xfrm flipV="1">
            <a:off x="5981700" y="1923392"/>
            <a:ext cx="0" cy="27819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3C365F8-A71D-4F9B-A7EA-E4D2C5C0FC70}"/>
              </a:ext>
            </a:extLst>
          </p:cNvPr>
          <p:cNvSpPr/>
          <p:nvPr/>
        </p:nvSpPr>
        <p:spPr>
          <a:xfrm>
            <a:off x="196821" y="619068"/>
            <a:ext cx="8700418" cy="612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2000" b="1" dirty="0">
                <a:solidFill>
                  <a:srgbClr val="000066"/>
                </a:solidFill>
                <a:latin typeface="Helvetica" panose="020B0604020202030204" pitchFamily="34" charset="0"/>
              </a:rPr>
              <a:t>Natural </a:t>
            </a:r>
            <a:r>
              <a:rPr lang="es-ES" sz="20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protected</a:t>
            </a:r>
            <a:r>
              <a:rPr lang="es-ES" sz="2000" b="1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areas</a:t>
            </a:r>
            <a:r>
              <a:rPr lang="es-ES" sz="2000" b="1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delimitation</a:t>
            </a:r>
            <a:r>
              <a:rPr lang="es-ES" sz="2000" b="1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impact</a:t>
            </a:r>
            <a:endParaRPr lang="es-ES" sz="2000" b="1" dirty="0">
              <a:solidFill>
                <a:srgbClr val="000066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147048D-53A7-49DD-B76D-442E610B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25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exto&#10;&#10;Descripción generada con confianza alta">
            <a:extLst>
              <a:ext uri="{FF2B5EF4-FFF2-40B4-BE49-F238E27FC236}">
                <a16:creationId xmlns:a16="http://schemas.microsoft.com/office/drawing/2014/main" id="{436AEE87-7A90-474A-936F-118065C149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0"/>
          <a:stretch/>
        </p:blipFill>
        <p:spPr>
          <a:xfrm>
            <a:off x="-568517" y="1670180"/>
            <a:ext cx="5723786" cy="309095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206623FE-E7AE-45A2-B0C4-017DB67D8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1927" y="1103505"/>
            <a:ext cx="4132073" cy="4224307"/>
          </a:xfrm>
          <a:prstGeom prst="rect">
            <a:avLst/>
          </a:prstGeom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D3C291AF-EEDB-4A59-91C4-07706377E278}"/>
              </a:ext>
            </a:extLst>
          </p:cNvPr>
          <p:cNvSpPr/>
          <p:nvPr/>
        </p:nvSpPr>
        <p:spPr>
          <a:xfrm>
            <a:off x="275968" y="953944"/>
            <a:ext cx="639936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NO</a:t>
            </a:r>
            <a:r>
              <a:rPr lang="en-US" sz="1600" b="1" strike="noStrike" spc="-1" baseline="-25000" dirty="0">
                <a:solidFill>
                  <a:srgbClr val="000066"/>
                </a:solidFill>
                <a:latin typeface="Arial"/>
                <a:ea typeface="DejaVu Sans"/>
              </a:rPr>
              <a:t>2</a:t>
            </a: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 </a:t>
            </a:r>
            <a:r>
              <a:rPr lang="en-US" sz="2400" b="1" spc="-1" dirty="0">
                <a:solidFill>
                  <a:srgbClr val="000066"/>
                </a:solidFill>
                <a:latin typeface="Arial"/>
                <a:ea typeface="DejaVu Sans"/>
              </a:rPr>
              <a:t>OMI </a:t>
            </a: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data preprocessing </a:t>
            </a:r>
            <a:endParaRPr lang="en-US" sz="2400" b="0" strike="noStrike" spc="-1" dirty="0">
              <a:latin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A3B4CAD-73EC-48E7-AEF5-787C73FF169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EFB23EE-E74B-4151-8ADC-86F0462F782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C58C96C-2D0A-4516-B3A1-C2769284F6CA}"/>
              </a:ext>
            </a:extLst>
          </p:cNvPr>
          <p:cNvSpPr txBox="1"/>
          <p:nvPr/>
        </p:nvSpPr>
        <p:spPr>
          <a:xfrm>
            <a:off x="275968" y="226541"/>
            <a:ext cx="846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Current</a:t>
            </a:r>
            <a:r>
              <a:rPr lang="es-ES" sz="3200" b="1" dirty="0">
                <a:solidFill>
                  <a:srgbClr val="000066"/>
                </a:solidFill>
                <a:latin typeface="Helvetica" panose="020B0604020202030204" pitchFamily="34" charset="0"/>
              </a:rPr>
              <a:t> and </a:t>
            </a:r>
            <a:r>
              <a:rPr lang="es-ES" sz="32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future</a:t>
            </a:r>
            <a:r>
              <a:rPr lang="es-ES" sz="3200" b="1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sz="32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work</a:t>
            </a:r>
            <a:endParaRPr lang="es-ES" sz="3200" b="1" dirty="0">
              <a:solidFill>
                <a:srgbClr val="000066"/>
              </a:solidFill>
              <a:latin typeface="Helvetica" panose="020B060402020203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D400D79-4BF8-4CC0-A8F9-9FCC39A0F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2174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B3742BAD-8954-48A2-9632-F8D130F82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1796" y="3236173"/>
            <a:ext cx="3162748" cy="237206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A6831FD-454E-479B-8F30-5EB6BCD69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75" y="1458309"/>
            <a:ext cx="2350184" cy="176263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0499FFF-543D-4F63-B1D2-B2E946E7C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58308"/>
            <a:ext cx="2325239" cy="17439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49954D3-0686-45FF-B462-BDBAB0B87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212" y="1600734"/>
            <a:ext cx="4317788" cy="145907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F37DD3F-202C-4232-9F07-D87031E67E7A}"/>
              </a:ext>
            </a:extLst>
          </p:cNvPr>
          <p:cNvSpPr txBox="1"/>
          <p:nvPr/>
        </p:nvSpPr>
        <p:spPr>
          <a:xfrm>
            <a:off x="691056" y="1043578"/>
            <a:ext cx="8197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400" dirty="0"/>
            </a:br>
            <a:r>
              <a:rPr lang="en-US" sz="1400" dirty="0"/>
              <a:t>Methodology to map the traces of the satellite information to the LE model GRID from </a:t>
            </a:r>
            <a:r>
              <a:rPr lang="es-CO" sz="1400" dirty="0"/>
              <a:t>(Kim, </a:t>
            </a:r>
            <a:r>
              <a:rPr lang="es-CO" sz="1400" dirty="0" err="1"/>
              <a:t>Hyun</a:t>
            </a:r>
            <a:r>
              <a:rPr lang="es-CO" sz="1400" dirty="0"/>
              <a:t>, 2016)</a:t>
            </a:r>
          </a:p>
        </p:txBody>
      </p:sp>
      <p:pic>
        <p:nvPicPr>
          <p:cNvPr id="15" name="Imagen 14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AEFC69E6-7965-4729-83A3-57EAC5857B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1" t="5926" r="27704" b="7936"/>
          <a:stretch/>
        </p:blipFill>
        <p:spPr>
          <a:xfrm>
            <a:off x="5226731" y="3246330"/>
            <a:ext cx="1853356" cy="23720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0BFEF9B-C61F-4719-9D2B-7CB7E9F9C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6124" y="3853387"/>
            <a:ext cx="550932" cy="169612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9480324-01F4-4BB2-BD29-7CE8BC2E32A5}"/>
              </a:ext>
            </a:extLst>
          </p:cNvPr>
          <p:cNvSpPr txBox="1"/>
          <p:nvPr/>
        </p:nvSpPr>
        <p:spPr>
          <a:xfrm rot="16200000">
            <a:off x="6613788" y="4555754"/>
            <a:ext cx="14727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/>
              <a:t>1e15 </a:t>
            </a:r>
            <a:r>
              <a:rPr lang="es-CO" sz="1100" dirty="0" err="1"/>
              <a:t>molecules</a:t>
            </a:r>
            <a:r>
              <a:rPr lang="es-CO" sz="1100" dirty="0"/>
              <a:t>/cm2</a:t>
            </a: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24DB5F10-73B3-4A2A-A2EC-755493764C65}"/>
              </a:ext>
            </a:extLst>
          </p:cNvPr>
          <p:cNvSpPr/>
          <p:nvPr/>
        </p:nvSpPr>
        <p:spPr>
          <a:xfrm>
            <a:off x="301008" y="726402"/>
            <a:ext cx="639936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NO</a:t>
            </a:r>
            <a:r>
              <a:rPr lang="en-US" sz="16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2</a:t>
            </a: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 </a:t>
            </a:r>
            <a:r>
              <a:rPr lang="en-US" sz="2400" b="1" spc="-1" dirty="0">
                <a:solidFill>
                  <a:srgbClr val="000066"/>
                </a:solidFill>
                <a:latin typeface="Arial"/>
                <a:ea typeface="DejaVu Sans"/>
              </a:rPr>
              <a:t>OMI </a:t>
            </a: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data preprocessing </a:t>
            </a:r>
            <a:endParaRPr lang="en-US" sz="2400" b="0" strike="noStrike" spc="-1" dirty="0">
              <a:latin typeface="Arial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9BFBDDC-AD8C-4273-8C3A-33203144AE08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3F8AACF-93B8-49C0-A711-2594B0AF696C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38E6B7E4-37E7-4A05-A201-CA7D914687EC}"/>
              </a:ext>
            </a:extLst>
          </p:cNvPr>
          <p:cNvSpPr txBox="1"/>
          <p:nvPr/>
        </p:nvSpPr>
        <p:spPr>
          <a:xfrm>
            <a:off x="275968" y="226541"/>
            <a:ext cx="846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Current</a:t>
            </a:r>
            <a:r>
              <a:rPr lang="es-ES" sz="3200" b="1" dirty="0">
                <a:solidFill>
                  <a:srgbClr val="000066"/>
                </a:solidFill>
                <a:latin typeface="Helvetica" panose="020B0604020202030204" pitchFamily="34" charset="0"/>
              </a:rPr>
              <a:t> and </a:t>
            </a:r>
            <a:r>
              <a:rPr lang="es-ES" sz="32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future</a:t>
            </a:r>
            <a:r>
              <a:rPr lang="es-ES" sz="3200" b="1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sz="32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work</a:t>
            </a:r>
            <a:endParaRPr lang="es-ES" sz="3200" b="1" dirty="0">
              <a:solidFill>
                <a:srgbClr val="000066"/>
              </a:solidFill>
              <a:latin typeface="Helvetica" panose="020B0604020202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D6FD438-9490-4E6B-8C07-BE6038EE18B9}"/>
              </a:ext>
            </a:extLst>
          </p:cNvPr>
          <p:cNvSpPr txBox="1"/>
          <p:nvPr/>
        </p:nvSpPr>
        <p:spPr>
          <a:xfrm>
            <a:off x="5727559" y="5249060"/>
            <a:ext cx="9481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err="1"/>
              <a:t>January</a:t>
            </a:r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EF367C-FB40-41E8-B7C0-70BF40C22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0631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CC4BFCA-5DFF-4DF3-A06A-9BC1F38B516C}"/>
              </a:ext>
            </a:extLst>
          </p:cNvPr>
          <p:cNvSpPr txBox="1"/>
          <p:nvPr/>
        </p:nvSpPr>
        <p:spPr>
          <a:xfrm>
            <a:off x="3023584" y="5433143"/>
            <a:ext cx="32918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50" dirty="0"/>
              <a:t>OMI NO</a:t>
            </a:r>
            <a:r>
              <a:rPr lang="es-CO" sz="825" dirty="0"/>
              <a:t>2 </a:t>
            </a:r>
            <a:r>
              <a:rPr lang="es-CO" sz="1350" dirty="0"/>
              <a:t> </a:t>
            </a:r>
            <a:r>
              <a:rPr lang="es-CO" sz="1350" dirty="0" err="1"/>
              <a:t>Concentration</a:t>
            </a:r>
            <a:r>
              <a:rPr lang="es-CO" sz="1350" dirty="0"/>
              <a:t> </a:t>
            </a:r>
            <a:r>
              <a:rPr lang="es-CO" sz="1350" dirty="0" err="1"/>
              <a:t>mapped</a:t>
            </a:r>
            <a:r>
              <a:rPr lang="es-CO" sz="1350" dirty="0"/>
              <a:t> </a:t>
            </a:r>
            <a:r>
              <a:rPr lang="es-CO" sz="1350" dirty="0" err="1"/>
              <a:t>to</a:t>
            </a:r>
            <a:r>
              <a:rPr lang="es-CO" sz="1350" dirty="0"/>
              <a:t> LE </a:t>
            </a:r>
            <a:r>
              <a:rPr lang="es-CO" sz="1350" dirty="0" err="1"/>
              <a:t>Grid</a:t>
            </a:r>
            <a:r>
              <a:rPr lang="es-CO" sz="825" dirty="0"/>
              <a:t> </a:t>
            </a:r>
            <a:endParaRPr lang="es-CO" sz="135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530B5FD5-488C-47B6-82FA-B09271ACB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11003"/>
            <a:ext cx="48883" cy="6924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0234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s-CO" altLang="es-CO" sz="135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altLang="es-CO" sz="135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altLang="es-CO" sz="1350">
              <a:latin typeface="Arial" panose="020B0604020202020204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1C91B31-9EC0-4E53-8F1F-51B4BBC66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 sz="1350"/>
          </a:p>
        </p:txBody>
      </p:sp>
      <p:pic>
        <p:nvPicPr>
          <p:cNvPr id="10" name="Imagen 3">
            <a:extLst>
              <a:ext uri="{FF2B5EF4-FFF2-40B4-BE49-F238E27FC236}">
                <a16:creationId xmlns:a16="http://schemas.microsoft.com/office/drawing/2014/main" id="{EF734D12-F0F1-4CEA-B586-7461313E2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856" y="811316"/>
            <a:ext cx="4541420" cy="416485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8478202-2EF0-495F-B701-6F9259AFE7E8}"/>
              </a:ext>
            </a:extLst>
          </p:cNvPr>
          <p:cNvSpPr txBox="1"/>
          <p:nvPr/>
        </p:nvSpPr>
        <p:spPr>
          <a:xfrm>
            <a:off x="2153478" y="5063811"/>
            <a:ext cx="51816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/>
              <a:t>Final product</a:t>
            </a:r>
            <a:r>
              <a:rPr lang="es-ES" dirty="0">
                <a:cs typeface="Calibri"/>
              </a:rPr>
              <a:t> OMI to LE </a:t>
            </a:r>
            <a:r>
              <a:rPr lang="es-ES" dirty="0" err="1">
                <a:cs typeface="Calibri"/>
              </a:rPr>
              <a:t>grid</a:t>
            </a:r>
            <a:r>
              <a:rPr lang="es-ES" dirty="0">
                <a:cs typeface="Calibri"/>
              </a:rPr>
              <a:t> (complete 2016)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D725ADC-5006-4831-B6C6-1B3A025DB43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A0DB5B4-088F-44E5-9CC0-F04C7AA5DEF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A6C0207-B6C1-4858-917C-458851D50565}"/>
              </a:ext>
            </a:extLst>
          </p:cNvPr>
          <p:cNvSpPr txBox="1"/>
          <p:nvPr/>
        </p:nvSpPr>
        <p:spPr>
          <a:xfrm>
            <a:off x="275968" y="226541"/>
            <a:ext cx="846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Current</a:t>
            </a:r>
            <a:r>
              <a:rPr lang="es-ES" sz="3200" b="1" dirty="0">
                <a:solidFill>
                  <a:srgbClr val="000066"/>
                </a:solidFill>
                <a:latin typeface="Helvetica" panose="020B0604020202030204" pitchFamily="34" charset="0"/>
              </a:rPr>
              <a:t> and </a:t>
            </a:r>
            <a:r>
              <a:rPr lang="es-ES" sz="32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future</a:t>
            </a:r>
            <a:r>
              <a:rPr lang="es-ES" sz="3200" b="1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sz="32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work</a:t>
            </a:r>
            <a:endParaRPr lang="es-ES" sz="3200" b="1" dirty="0">
              <a:solidFill>
                <a:srgbClr val="000066"/>
              </a:solidFill>
              <a:latin typeface="Helvetica" panose="020B0604020202030204" pitchFamily="34" charset="0"/>
            </a:endParaRPr>
          </a:p>
        </p:txBody>
      </p:sp>
      <p:pic>
        <p:nvPicPr>
          <p:cNvPr id="2052" name="Picture 4" descr="Resultado de imagen para mapa topografico sudamerica">
            <a:extLst>
              <a:ext uri="{FF2B5EF4-FFF2-40B4-BE49-F238E27FC236}">
                <a16:creationId xmlns:a16="http://schemas.microsoft.com/office/drawing/2014/main" id="{33E94EBD-C1F3-441A-A1E3-D66FAC99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" y="1060060"/>
            <a:ext cx="2928746" cy="381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8B8389C-27EF-4BC5-A540-D2444C45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2884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19C0AF9-EA88-4CC2-AE96-E440ACE4B8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r="8252" b="6337"/>
          <a:stretch/>
        </p:blipFill>
        <p:spPr>
          <a:xfrm>
            <a:off x="153287" y="1504421"/>
            <a:ext cx="5072666" cy="291816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F3DA34D-0F7B-4B96-9F42-BFB8368352B6}"/>
              </a:ext>
            </a:extLst>
          </p:cNvPr>
          <p:cNvSpPr txBox="1"/>
          <p:nvPr/>
        </p:nvSpPr>
        <p:spPr>
          <a:xfrm>
            <a:off x="474785" y="5034947"/>
            <a:ext cx="8598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/>
              <a:t>Comparison</a:t>
            </a:r>
            <a:r>
              <a:rPr lang="es-CO" dirty="0"/>
              <a:t> </a:t>
            </a:r>
            <a:r>
              <a:rPr lang="es-CO" dirty="0" err="1"/>
              <a:t>values</a:t>
            </a:r>
            <a:r>
              <a:rPr lang="es-CO" dirty="0"/>
              <a:t> OMI </a:t>
            </a:r>
            <a:r>
              <a:rPr lang="es-CO" dirty="0" err="1"/>
              <a:t>mapped</a:t>
            </a:r>
            <a:r>
              <a:rPr lang="es-CO" dirty="0"/>
              <a:t> to LOTOS-EUROS </a:t>
            </a:r>
            <a:r>
              <a:rPr lang="es-CO" dirty="0" err="1"/>
              <a:t>grid</a:t>
            </a:r>
            <a:r>
              <a:rPr lang="es-CO" dirty="0"/>
              <a:t> vs </a:t>
            </a:r>
            <a:r>
              <a:rPr lang="es-CO" dirty="0" err="1"/>
              <a:t>column</a:t>
            </a:r>
            <a:r>
              <a:rPr lang="es-CO" dirty="0"/>
              <a:t> output LOTOS-EUROS</a:t>
            </a:r>
          </a:p>
          <a:p>
            <a:r>
              <a:rPr lang="es-CO" dirty="0" err="1"/>
              <a:t>July</a:t>
            </a:r>
            <a:r>
              <a:rPr lang="es-CO" dirty="0"/>
              <a:t> 2016</a:t>
            </a: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A801F1BB-6D1E-4707-A5EF-10630387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540" y="1436209"/>
            <a:ext cx="3590253" cy="32925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18BDD7B-8330-474D-B3AB-685220586D2C}"/>
              </a:ext>
            </a:extLst>
          </p:cNvPr>
          <p:cNvSpPr/>
          <p:nvPr/>
        </p:nvSpPr>
        <p:spPr>
          <a:xfrm>
            <a:off x="6352700" y="2627948"/>
            <a:ext cx="141226" cy="168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56FD01C-E2F9-4114-BECB-73E18285BD28}"/>
              </a:ext>
            </a:extLst>
          </p:cNvPr>
          <p:cNvCxnSpPr>
            <a:cxnSpLocks/>
          </p:cNvCxnSpPr>
          <p:nvPr/>
        </p:nvCxnSpPr>
        <p:spPr>
          <a:xfrm flipH="1" flipV="1">
            <a:off x="5143502" y="1738314"/>
            <a:ext cx="1209198" cy="889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CDA5613-573C-4674-B12B-D5B61B8AECB1}"/>
              </a:ext>
            </a:extLst>
          </p:cNvPr>
          <p:cNvCxnSpPr>
            <a:cxnSpLocks/>
          </p:cNvCxnSpPr>
          <p:nvPr/>
        </p:nvCxnSpPr>
        <p:spPr>
          <a:xfrm flipH="1">
            <a:off x="5143502" y="2792498"/>
            <a:ext cx="1209198" cy="14838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stomShape 1">
            <a:extLst>
              <a:ext uri="{FF2B5EF4-FFF2-40B4-BE49-F238E27FC236}">
                <a16:creationId xmlns:a16="http://schemas.microsoft.com/office/drawing/2014/main" id="{DB8A03A5-3FB2-43B8-BE54-47BBA6E8356D}"/>
              </a:ext>
            </a:extLst>
          </p:cNvPr>
          <p:cNvSpPr/>
          <p:nvPr/>
        </p:nvSpPr>
        <p:spPr>
          <a:xfrm>
            <a:off x="246761" y="279266"/>
            <a:ext cx="639936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Ozone Monitoring Instrument (OMI)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F135E5D3-BB0C-46EA-AC3E-25113938DCC1}"/>
              </a:ext>
            </a:extLst>
          </p:cNvPr>
          <p:cNvSpPr/>
          <p:nvPr/>
        </p:nvSpPr>
        <p:spPr>
          <a:xfrm>
            <a:off x="301008" y="726402"/>
            <a:ext cx="639936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66"/>
                </a:solidFill>
                <a:latin typeface="Arial"/>
                <a:ea typeface="DejaVu Sans"/>
              </a:rPr>
              <a:t>Study case zone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10" name="Picture 2" descr="Resultado de imagen para tu delft logo white">
            <a:extLst>
              <a:ext uri="{FF2B5EF4-FFF2-40B4-BE49-F238E27FC236}">
                <a16:creationId xmlns:a16="http://schemas.microsoft.com/office/drawing/2014/main" id="{709C031C-A434-41D8-AAFB-181FBFA66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30" y="5930970"/>
            <a:ext cx="1807700" cy="8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99AE212-8E8B-434B-BC0F-AE08334A09D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176911" y="6217920"/>
            <a:ext cx="723302" cy="283958"/>
          </a:xfrm>
          <a:prstGeom prst="rect">
            <a:avLst/>
          </a:prstGeom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65F534F-1D49-41F1-A201-D6000C5CE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4083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152C7CD-869C-40D5-AB2B-607D02DDF2EE}"/>
              </a:ext>
            </a:extLst>
          </p:cNvPr>
          <p:cNvSpPr txBox="1"/>
          <p:nvPr/>
        </p:nvSpPr>
        <p:spPr>
          <a:xfrm>
            <a:off x="275968" y="226541"/>
            <a:ext cx="6919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Outline</a:t>
            </a:r>
            <a:endParaRPr lang="es-ES" sz="2800" b="1" dirty="0">
              <a:solidFill>
                <a:srgbClr val="000066"/>
              </a:solidFill>
              <a:latin typeface="Helvetica" panose="020B0604020202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7AE458-8CA1-4C25-A041-32273F47ABB6}"/>
              </a:ext>
            </a:extLst>
          </p:cNvPr>
          <p:cNvSpPr txBox="1"/>
          <p:nvPr/>
        </p:nvSpPr>
        <p:spPr>
          <a:xfrm>
            <a:off x="286242" y="1608866"/>
            <a:ext cx="8571515" cy="358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2000" dirty="0">
                <a:solidFill>
                  <a:srgbClr val="000066"/>
                </a:solidFill>
                <a:latin typeface="Helvetica" panose="020B0604020202030204" pitchFamily="34" charset="0"/>
              </a:rPr>
              <a:t>- MAUI</a:t>
            </a:r>
          </a:p>
          <a:p>
            <a:pPr>
              <a:lnSpc>
                <a:spcPct val="200000"/>
              </a:lnSpc>
            </a:pPr>
            <a:r>
              <a:rPr lang="es-ES" sz="2000" dirty="0">
                <a:solidFill>
                  <a:srgbClr val="000066"/>
                </a:solidFill>
                <a:latin typeface="Helvetica" panose="020B0604020202030204" pitchFamily="34" charset="0"/>
              </a:rPr>
              <a:t>- </a:t>
            </a:r>
            <a:r>
              <a:rPr lang="es-ES" sz="2000" dirty="0" err="1">
                <a:solidFill>
                  <a:srgbClr val="000066"/>
                </a:solidFill>
                <a:latin typeface="Helvetica" panose="020B0604020202030204" pitchFamily="34" charset="0"/>
              </a:rPr>
              <a:t>Adapting</a:t>
            </a:r>
            <a:r>
              <a:rPr lang="es-ES" sz="2000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sz="2000" dirty="0" err="1">
                <a:solidFill>
                  <a:srgbClr val="000066"/>
                </a:solidFill>
                <a:latin typeface="Helvetica" panose="020B0604020202030204" pitchFamily="34" charset="0"/>
              </a:rPr>
              <a:t>the</a:t>
            </a:r>
            <a:r>
              <a:rPr lang="es-ES" sz="2000" dirty="0">
                <a:solidFill>
                  <a:srgbClr val="000066"/>
                </a:solidFill>
                <a:latin typeface="Helvetica" panose="020B0604020202030204" pitchFamily="34" charset="0"/>
              </a:rPr>
              <a:t> LOTOS-EUROS in Colombia: </a:t>
            </a:r>
            <a:r>
              <a:rPr lang="es-ES" sz="2000" dirty="0" err="1">
                <a:solidFill>
                  <a:srgbClr val="000066"/>
                </a:solidFill>
                <a:latin typeface="Helvetica" panose="020B0604020202030204" pitchFamily="34" charset="0"/>
              </a:rPr>
              <a:t>nitrogen</a:t>
            </a:r>
            <a:r>
              <a:rPr lang="es-ES" sz="2000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sz="2000" dirty="0" err="1">
                <a:solidFill>
                  <a:srgbClr val="000066"/>
                </a:solidFill>
                <a:latin typeface="Helvetica" panose="020B0604020202030204" pitchFamily="34" charset="0"/>
              </a:rPr>
              <a:t>deposition</a:t>
            </a:r>
            <a:r>
              <a:rPr lang="es-ES" sz="2000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sz="2000" dirty="0" err="1">
                <a:solidFill>
                  <a:srgbClr val="000066"/>
                </a:solidFill>
                <a:latin typeface="Helvetica" panose="020B0604020202030204" pitchFamily="34" charset="0"/>
              </a:rPr>
              <a:t>estimation</a:t>
            </a:r>
            <a:r>
              <a:rPr lang="es-ES" sz="2000" dirty="0">
                <a:solidFill>
                  <a:srgbClr val="000066"/>
                </a:solidFill>
                <a:latin typeface="Helvetica" panose="020B0604020202030204" pitchFamily="34" charset="0"/>
              </a:rPr>
              <a:t> in natural and </a:t>
            </a:r>
            <a:r>
              <a:rPr lang="es-ES" sz="2000" dirty="0" err="1">
                <a:solidFill>
                  <a:srgbClr val="000066"/>
                </a:solidFill>
                <a:latin typeface="Helvetica" panose="020B0604020202030204" pitchFamily="34" charset="0"/>
              </a:rPr>
              <a:t>protected</a:t>
            </a:r>
            <a:r>
              <a:rPr lang="es-ES" sz="2000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sz="2000" dirty="0" err="1">
                <a:solidFill>
                  <a:srgbClr val="000066"/>
                </a:solidFill>
                <a:latin typeface="Helvetica" panose="020B0604020202030204" pitchFamily="34" charset="0"/>
              </a:rPr>
              <a:t>areas</a:t>
            </a:r>
            <a:r>
              <a:rPr lang="es-ES" sz="2000" dirty="0">
                <a:solidFill>
                  <a:srgbClr val="000066"/>
                </a:solidFill>
                <a:latin typeface="Helvetica" panose="020B0604020202030204" pitchFamily="34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s-ES" sz="2000" dirty="0">
                <a:solidFill>
                  <a:srgbClr val="000066"/>
                </a:solidFill>
                <a:latin typeface="Helvetica" panose="020B0604020202030204" pitchFamily="34" charset="0"/>
              </a:rPr>
              <a:t>- </a:t>
            </a:r>
            <a:r>
              <a:rPr lang="es-ES" sz="2000" dirty="0" err="1">
                <a:solidFill>
                  <a:srgbClr val="000066"/>
                </a:solidFill>
                <a:latin typeface="Helvetica" panose="020B0604020202030204" pitchFamily="34" charset="0"/>
              </a:rPr>
              <a:t>Satellite</a:t>
            </a:r>
            <a:r>
              <a:rPr lang="es-ES" sz="2000" dirty="0">
                <a:solidFill>
                  <a:srgbClr val="000066"/>
                </a:solidFill>
                <a:latin typeface="Helvetica" panose="020B0604020202030204" pitchFamily="34" charset="0"/>
              </a:rPr>
              <a:t> data </a:t>
            </a:r>
            <a:r>
              <a:rPr lang="es-ES" sz="2000" dirty="0" err="1">
                <a:solidFill>
                  <a:srgbClr val="000066"/>
                </a:solidFill>
                <a:latin typeface="Helvetica" panose="020B0604020202030204" pitchFamily="34" charset="0"/>
              </a:rPr>
              <a:t>approaches</a:t>
            </a:r>
            <a:r>
              <a:rPr lang="es-ES" sz="2000" dirty="0">
                <a:solidFill>
                  <a:srgbClr val="000066"/>
                </a:solidFill>
                <a:latin typeface="Helvetica" panose="020B0604020202030204" pitchFamily="34" charset="0"/>
              </a:rPr>
              <a:t> (OMI-TROPOMI)</a:t>
            </a:r>
          </a:p>
          <a:p>
            <a:pPr>
              <a:lnSpc>
                <a:spcPct val="200000"/>
              </a:lnSpc>
            </a:pPr>
            <a:r>
              <a:rPr lang="es-ES" sz="2000" dirty="0">
                <a:solidFill>
                  <a:srgbClr val="000066"/>
                </a:solidFill>
                <a:latin typeface="Helvetica" panose="020B0604020202030204" pitchFamily="34" charset="0"/>
              </a:rPr>
              <a:t>- HIPAE</a:t>
            </a:r>
          </a:p>
          <a:p>
            <a:pPr>
              <a:lnSpc>
                <a:spcPct val="200000"/>
              </a:lnSpc>
            </a:pPr>
            <a:endParaRPr lang="es-ES" sz="1600" dirty="0">
              <a:solidFill>
                <a:srgbClr val="000066"/>
              </a:solidFill>
              <a:latin typeface="Helvetica" panose="020B0604020202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6C4CE6E-683A-4E67-9EEA-2B52B4202148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 </a:t>
            </a:r>
          </a:p>
        </p:txBody>
      </p:sp>
      <p:pic>
        <p:nvPicPr>
          <p:cNvPr id="7" name="Picture 2" descr="Resultado de imagen para tu delft logo white">
            <a:extLst>
              <a:ext uri="{FF2B5EF4-FFF2-40B4-BE49-F238E27FC236}">
                <a16:creationId xmlns:a16="http://schemas.microsoft.com/office/drawing/2014/main" id="{99D45C32-595F-43F1-A4A7-02D1D575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30" y="5930970"/>
            <a:ext cx="1807700" cy="8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5F00734-BB36-4146-A881-735368C3735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176911" y="6217920"/>
            <a:ext cx="723302" cy="283958"/>
          </a:xfrm>
          <a:prstGeom prst="rect">
            <a:avLst/>
          </a:prstGeom>
          <a:ln>
            <a:noFill/>
          </a:ln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928FB29-BDA9-4FCD-9857-60A25E6CE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792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3684D64-AE58-4477-A1FC-688C43DB8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14312"/>
            <a:ext cx="8015287" cy="534681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13F09F5-DB09-4D3C-873C-239516C246F5}"/>
              </a:ext>
            </a:extLst>
          </p:cNvPr>
          <p:cNvSpPr txBox="1"/>
          <p:nvPr/>
        </p:nvSpPr>
        <p:spPr>
          <a:xfrm>
            <a:off x="2857499" y="2703055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Medellín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C83F8099-796C-4363-A53B-E7ECA48BA65E}"/>
              </a:ext>
            </a:extLst>
          </p:cNvPr>
          <p:cNvCxnSpPr>
            <a:cxnSpLocks/>
          </p:cNvCxnSpPr>
          <p:nvPr/>
        </p:nvCxnSpPr>
        <p:spPr>
          <a:xfrm flipV="1">
            <a:off x="3800475" y="2628901"/>
            <a:ext cx="428625" cy="258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27174E6-19D0-414A-BF55-79170736A610}"/>
              </a:ext>
            </a:extLst>
          </p:cNvPr>
          <p:cNvSpPr txBox="1"/>
          <p:nvPr/>
        </p:nvSpPr>
        <p:spPr>
          <a:xfrm>
            <a:off x="5738811" y="436679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ABC islands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4C50D3B4-C6B7-4EF9-8262-19047DD9F5F1}"/>
              </a:ext>
            </a:extLst>
          </p:cNvPr>
          <p:cNvCxnSpPr>
            <a:cxnSpLocks/>
          </p:cNvCxnSpPr>
          <p:nvPr/>
        </p:nvCxnSpPr>
        <p:spPr>
          <a:xfrm flipH="1">
            <a:off x="5915025" y="795912"/>
            <a:ext cx="310250" cy="212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8DD340-7E38-4F19-A044-2A0E26BDFEE4}"/>
              </a:ext>
            </a:extLst>
          </p:cNvPr>
          <p:cNvSpPr txBox="1"/>
          <p:nvPr/>
        </p:nvSpPr>
        <p:spPr>
          <a:xfrm>
            <a:off x="5055129" y="3017555"/>
            <a:ext cx="84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Bogotá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6DEA96B-DF61-4DC6-92EB-CAC3D9143A81}"/>
              </a:ext>
            </a:extLst>
          </p:cNvPr>
          <p:cNvCxnSpPr>
            <a:cxnSpLocks/>
          </p:cNvCxnSpPr>
          <p:nvPr/>
        </p:nvCxnSpPr>
        <p:spPr>
          <a:xfrm flipH="1" flipV="1">
            <a:off x="4800602" y="3031843"/>
            <a:ext cx="297391" cy="127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18AC43D-1210-4AD4-93F7-A0CE87F5D173}"/>
              </a:ext>
            </a:extLst>
          </p:cNvPr>
          <p:cNvSpPr txBox="1"/>
          <p:nvPr/>
        </p:nvSpPr>
        <p:spPr>
          <a:xfrm>
            <a:off x="4014787" y="4403268"/>
            <a:ext cx="111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Guayaquil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077C3AFB-892F-4002-BF10-14918D497DA1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3573780" y="4511040"/>
            <a:ext cx="441007" cy="768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5D61C26-0970-4D29-BA9F-AF0BCA6F825A}"/>
              </a:ext>
            </a:extLst>
          </p:cNvPr>
          <p:cNvSpPr txBox="1"/>
          <p:nvPr/>
        </p:nvSpPr>
        <p:spPr>
          <a:xfrm>
            <a:off x="547687" y="1576269"/>
            <a:ext cx="1209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Ciudad de </a:t>
            </a:r>
          </a:p>
          <a:p>
            <a:r>
              <a:rPr lang="en-US" dirty="0"/>
              <a:t>Guatemala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1C3E5FA4-F72B-43E1-9DB0-7E24B5A6EB08}"/>
              </a:ext>
            </a:extLst>
          </p:cNvPr>
          <p:cNvCxnSpPr>
            <a:cxnSpLocks/>
          </p:cNvCxnSpPr>
          <p:nvPr/>
        </p:nvCxnSpPr>
        <p:spPr>
          <a:xfrm flipV="1">
            <a:off x="1008380" y="902046"/>
            <a:ext cx="1" cy="6355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57428FF-90DA-41AE-984F-158ED8F25AF3}"/>
              </a:ext>
            </a:extLst>
          </p:cNvPr>
          <p:cNvSpPr txBox="1"/>
          <p:nvPr/>
        </p:nvSpPr>
        <p:spPr>
          <a:xfrm>
            <a:off x="6997489" y="3668683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Manaos</a:t>
            </a:r>
            <a:endParaRPr lang="en-US" dirty="0"/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9E39B599-B2D8-4A48-80B1-3C5708686399}"/>
              </a:ext>
            </a:extLst>
          </p:cNvPr>
          <p:cNvCxnSpPr>
            <a:cxnSpLocks/>
          </p:cNvCxnSpPr>
          <p:nvPr/>
        </p:nvCxnSpPr>
        <p:spPr>
          <a:xfrm>
            <a:off x="7440326" y="4038015"/>
            <a:ext cx="311755" cy="5114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FC08AD6-3507-41D9-8FF8-2DCE561D9368}"/>
              </a:ext>
            </a:extLst>
          </p:cNvPr>
          <p:cNvSpPr txBox="1"/>
          <p:nvPr/>
        </p:nvSpPr>
        <p:spPr>
          <a:xfrm>
            <a:off x="6070150" y="2222600"/>
            <a:ext cx="900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Caracas</a:t>
            </a: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4ECB0B8A-81C4-4F92-9C78-38EC2F5F4069}"/>
              </a:ext>
            </a:extLst>
          </p:cNvPr>
          <p:cNvCxnSpPr>
            <a:cxnSpLocks/>
          </p:cNvCxnSpPr>
          <p:nvPr/>
        </p:nvCxnSpPr>
        <p:spPr>
          <a:xfrm flipH="1" flipV="1">
            <a:off x="6194916" y="1752600"/>
            <a:ext cx="203715" cy="494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1CD0CF3-5E1F-423B-9486-28590324EA8B}"/>
              </a:ext>
            </a:extLst>
          </p:cNvPr>
          <p:cNvSpPr txBox="1"/>
          <p:nvPr/>
        </p:nvSpPr>
        <p:spPr>
          <a:xfrm>
            <a:off x="3101868" y="738198"/>
            <a:ext cx="1127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Ciudad de</a:t>
            </a:r>
          </a:p>
          <a:p>
            <a:r>
              <a:rPr lang="en-US" dirty="0"/>
              <a:t>Panamá</a:t>
            </a:r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AF86125A-F20F-48E7-ADA3-1780AD32B2C1}"/>
              </a:ext>
            </a:extLst>
          </p:cNvPr>
          <p:cNvCxnSpPr>
            <a:cxnSpLocks/>
          </p:cNvCxnSpPr>
          <p:nvPr/>
        </p:nvCxnSpPr>
        <p:spPr>
          <a:xfrm flipH="1">
            <a:off x="3467100" y="1372174"/>
            <a:ext cx="118534" cy="4436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Resultado de imagen para tu delft logo white">
            <a:extLst>
              <a:ext uri="{FF2B5EF4-FFF2-40B4-BE49-F238E27FC236}">
                <a16:creationId xmlns:a16="http://schemas.microsoft.com/office/drawing/2014/main" id="{1E0D3301-AB72-4E0C-AAD9-A45F36F50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30" y="5930970"/>
            <a:ext cx="1807700" cy="8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60A031B-B725-433D-BC6D-8AB8A99741C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995361" y="6222544"/>
            <a:ext cx="782280" cy="270360"/>
          </a:xfrm>
          <a:prstGeom prst="rect">
            <a:avLst/>
          </a:prstGeom>
          <a:ln>
            <a:noFill/>
          </a:ln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6AF53FF7-C0F7-4F68-8E53-27FE6741EB7C}"/>
              </a:ext>
            </a:extLst>
          </p:cNvPr>
          <p:cNvSpPr txBox="1"/>
          <p:nvPr/>
        </p:nvSpPr>
        <p:spPr>
          <a:xfrm>
            <a:off x="6418905" y="5523542"/>
            <a:ext cx="2078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Provided from Henk </a:t>
            </a:r>
            <a:r>
              <a:rPr lang="en-US" sz="1400" dirty="0" err="1"/>
              <a:t>Eskes</a:t>
            </a:r>
            <a:endParaRPr lang="en-US" sz="1400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CDFD868-0851-400E-9FFF-491BA2BA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9065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F0778AA2-4EA8-4338-ADC3-6ABE457C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3656-1DD6-4CEE-A0F0-FA94F2273BDF}" type="slidenum">
              <a:rPr lang="es-CO" smtClean="0"/>
              <a:t>31</a:t>
            </a:fld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18FB015-FB96-4BDB-99F0-98B1627A1E24}"/>
              </a:ext>
            </a:extLst>
          </p:cNvPr>
          <p:cNvSpPr txBox="1"/>
          <p:nvPr/>
        </p:nvSpPr>
        <p:spPr>
          <a:xfrm>
            <a:off x="428044" y="1218512"/>
            <a:ext cx="70646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EMIP  Code </a:t>
            </a:r>
            <a:r>
              <a:rPr lang="en-US" sz="1350" dirty="0" err="1"/>
              <a:t>Arjo</a:t>
            </a:r>
            <a:r>
              <a:rPr lang="en-US" sz="1350" dirty="0"/>
              <a:t> </a:t>
            </a:r>
            <a:r>
              <a:rPr lang="en-US" sz="1350" dirty="0" err="1"/>
              <a:t>Segers</a:t>
            </a:r>
            <a:r>
              <a:rPr lang="en-US" sz="1350" dirty="0"/>
              <a:t>   Convert </a:t>
            </a:r>
            <a:r>
              <a:rPr lang="en-US" sz="1350" dirty="0" err="1"/>
              <a:t>Regrid</a:t>
            </a:r>
            <a:r>
              <a:rPr lang="en-US" sz="1350" dirty="0"/>
              <a:t>   </a:t>
            </a:r>
            <a:r>
              <a:rPr lang="en-US" sz="1350" dirty="0">
                <a:sym typeface="Wingdings" panose="05000000000000000000" pitchFamily="2" charset="2"/>
              </a:rPr>
              <a:t>   </a:t>
            </a:r>
            <a:r>
              <a:rPr lang="en-US" sz="1350" dirty="0">
                <a:solidFill>
                  <a:srgbClr val="FF0000"/>
                </a:solidFill>
                <a:sym typeface="Wingdings" panose="05000000000000000000" pitchFamily="2" charset="2"/>
              </a:rPr>
              <a:t>LOTOS-EUROS run for applying kernel transformation</a:t>
            </a:r>
            <a:endParaRPr lang="en-US" sz="1350" dirty="0">
              <a:solidFill>
                <a:srgbClr val="FF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AFC8664-582E-4143-B39C-A1445BC4B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17" y="1495511"/>
            <a:ext cx="2397422" cy="31965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8250271-E505-4FD2-B71E-16EEC8F8C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51" y="1495512"/>
            <a:ext cx="2397422" cy="319656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C3D8880-C9AB-421A-B9A3-944538D0C6C5}"/>
              </a:ext>
            </a:extLst>
          </p:cNvPr>
          <p:cNvSpPr txBox="1"/>
          <p:nvPr/>
        </p:nvSpPr>
        <p:spPr>
          <a:xfrm flipH="1">
            <a:off x="3725637" y="4592986"/>
            <a:ext cx="27323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LOTOS-EUROS </a:t>
            </a:r>
          </a:p>
          <a:p>
            <a:r>
              <a:rPr lang="en-US" sz="1350" dirty="0"/>
              <a:t>grid 0.09°x0.09°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E964F1B-C831-4C5B-9572-8E1F4EF9BD41}"/>
              </a:ext>
            </a:extLst>
          </p:cNvPr>
          <p:cNvSpPr txBox="1"/>
          <p:nvPr/>
        </p:nvSpPr>
        <p:spPr>
          <a:xfrm>
            <a:off x="1145957" y="4622821"/>
            <a:ext cx="10291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Hour in UTC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A68BD2C-23FC-4927-876D-1272A4117787}"/>
              </a:ext>
            </a:extLst>
          </p:cNvPr>
          <p:cNvSpPr txBox="1"/>
          <p:nvPr/>
        </p:nvSpPr>
        <p:spPr>
          <a:xfrm>
            <a:off x="885892" y="4869985"/>
            <a:ext cx="17775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For Colombia - 5 hours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4E2EC94-44FF-4F14-9031-281D4196F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783" y="1505303"/>
            <a:ext cx="2397422" cy="319656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5140B162-AC84-43B4-B30B-170EFEE54400}"/>
              </a:ext>
            </a:extLst>
          </p:cNvPr>
          <p:cNvSpPr txBox="1"/>
          <p:nvPr/>
        </p:nvSpPr>
        <p:spPr>
          <a:xfrm flipH="1">
            <a:off x="6411687" y="4622822"/>
            <a:ext cx="27323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LOTOS-EUROS </a:t>
            </a:r>
          </a:p>
          <a:p>
            <a:r>
              <a:rPr lang="en-US" sz="1350" dirty="0"/>
              <a:t>grid 0.5°x0.5°</a:t>
            </a:r>
          </a:p>
        </p:txBody>
      </p:sp>
      <p:pic>
        <p:nvPicPr>
          <p:cNvPr id="12" name="Picture 2" descr="Resultado de imagen para tu delft logo white">
            <a:extLst>
              <a:ext uri="{FF2B5EF4-FFF2-40B4-BE49-F238E27FC236}">
                <a16:creationId xmlns:a16="http://schemas.microsoft.com/office/drawing/2014/main" id="{4B00CBA2-977A-4A2D-BA25-DBC433271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30" y="5930970"/>
            <a:ext cx="1807700" cy="8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FB49E4D-8D9F-4E1C-8823-209E47CF27A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4995361" y="6222544"/>
            <a:ext cx="782280" cy="270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765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535918E-E290-47FF-B237-7DC8F8458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994" y="589232"/>
            <a:ext cx="2680952" cy="2010714"/>
          </a:xfrm>
          <a:prstGeom prst="rect">
            <a:avLst/>
          </a:prstGeom>
        </p:spPr>
      </p:pic>
      <p:pic>
        <p:nvPicPr>
          <p:cNvPr id="4" name="Picture 2" descr="Resultado de imagen para tu delft logo white">
            <a:extLst>
              <a:ext uri="{FF2B5EF4-FFF2-40B4-BE49-F238E27FC236}">
                <a16:creationId xmlns:a16="http://schemas.microsoft.com/office/drawing/2014/main" id="{3351B85D-23F4-441B-BA22-3AB84EB35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30" y="5930970"/>
            <a:ext cx="1807700" cy="8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09B1A62-2E69-4E0F-B6D6-2DD217FA353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995361" y="6222544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5DBFC27-6FCB-46A8-9E3F-7AD98F64C4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994" y="3316536"/>
            <a:ext cx="2666667" cy="2000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156CF66-814C-40B4-ACA2-D09B2C3D6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062" y="129109"/>
            <a:ext cx="5777641" cy="293095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8BD556B-EAD8-4E3B-8D74-3537A043AA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061" y="2898477"/>
            <a:ext cx="5777641" cy="2902511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EC570B5-3362-4D18-8F91-220CD8479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121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4D8CA3B-F451-4437-A869-57B66ABDB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09" y="1540152"/>
            <a:ext cx="2866691" cy="2150019"/>
          </a:xfrm>
          <a:prstGeom prst="rect">
            <a:avLst/>
          </a:prstGeom>
        </p:spPr>
      </p:pic>
      <p:pic>
        <p:nvPicPr>
          <p:cNvPr id="5" name="Picture 2" descr="Resultado de imagen para tu delft logo white">
            <a:extLst>
              <a:ext uri="{FF2B5EF4-FFF2-40B4-BE49-F238E27FC236}">
                <a16:creationId xmlns:a16="http://schemas.microsoft.com/office/drawing/2014/main" id="{0567C821-9649-4B3F-AE89-DEBB96090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30" y="5930970"/>
            <a:ext cx="1807700" cy="8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10DCD5B-8E31-4D45-AE94-7DE1983385C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995361" y="6222544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AE1920E-5A6A-4205-AD4E-78C8AB2FC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79004"/>
            <a:ext cx="6296025" cy="3190452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D7402F5-833C-4C64-922E-27B7D674D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2267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4D2471D-1B5A-4D21-94EB-FF5469716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641" y="266276"/>
            <a:ext cx="3321531" cy="2491148"/>
          </a:xfrm>
          <a:prstGeom prst="rect">
            <a:avLst/>
          </a:prstGeom>
        </p:spPr>
      </p:pic>
      <p:pic>
        <p:nvPicPr>
          <p:cNvPr id="5" name="Picture 2" descr="Resultado de imagen para tu delft logo white">
            <a:extLst>
              <a:ext uri="{FF2B5EF4-FFF2-40B4-BE49-F238E27FC236}">
                <a16:creationId xmlns:a16="http://schemas.microsoft.com/office/drawing/2014/main" id="{3AC97892-D03D-433A-8223-E259BEBB2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30" y="5930970"/>
            <a:ext cx="1807700" cy="8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A0D160D-5DCB-4719-8437-46B54F2CC31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995361" y="6222544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DA8B19A-0165-49C7-AFFE-D4718BBA8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641" y="3023700"/>
            <a:ext cx="3205732" cy="240429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4E502A9-E6D3-4BA2-9CA1-EE7917DD5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220" y="89013"/>
            <a:ext cx="5472113" cy="28456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4BD0A4C-30C5-4D87-9714-E93D88A863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528" y="2877665"/>
            <a:ext cx="5380805" cy="2696368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A468F68-265A-4091-9586-01A3122C1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1689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1065ABA-BC4C-4352-9A5B-3085DCF7E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30" y="364424"/>
            <a:ext cx="2958362" cy="2218772"/>
          </a:xfrm>
          <a:prstGeom prst="rect">
            <a:avLst/>
          </a:prstGeom>
        </p:spPr>
      </p:pic>
      <p:pic>
        <p:nvPicPr>
          <p:cNvPr id="5" name="Picture 2" descr="Resultado de imagen para tu delft logo white">
            <a:extLst>
              <a:ext uri="{FF2B5EF4-FFF2-40B4-BE49-F238E27FC236}">
                <a16:creationId xmlns:a16="http://schemas.microsoft.com/office/drawing/2014/main" id="{4F2E99E2-CE6F-44F3-ACE9-6D43E5581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30" y="5930970"/>
            <a:ext cx="1807700" cy="8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853E6D-C398-4C0D-B435-E67C39E9B6B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995361" y="6222544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F328B58-DABF-4DA8-BC28-D88D627B7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91" y="3093494"/>
            <a:ext cx="3022649" cy="226698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1198FFB-64FE-46BC-8347-968E5ECFE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08" y="100522"/>
            <a:ext cx="5800726" cy="29929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DE5B452-DA12-4C9E-B986-24121284D7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04" y="2828096"/>
            <a:ext cx="5895891" cy="3102874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1A35BE9-32C7-4A70-AD9F-DBEAB602B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8240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575225A-2AFA-4153-987E-F30010E50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88" y="290752"/>
            <a:ext cx="3209592" cy="2407194"/>
          </a:xfrm>
          <a:prstGeom prst="rect">
            <a:avLst/>
          </a:prstGeom>
        </p:spPr>
      </p:pic>
      <p:pic>
        <p:nvPicPr>
          <p:cNvPr id="4" name="Picture 2" descr="Resultado de imagen para tu delft logo white">
            <a:extLst>
              <a:ext uri="{FF2B5EF4-FFF2-40B4-BE49-F238E27FC236}">
                <a16:creationId xmlns:a16="http://schemas.microsoft.com/office/drawing/2014/main" id="{B1E42972-7499-4119-8402-C164C1CA1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30" y="5930970"/>
            <a:ext cx="1807700" cy="8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68337C8-51BA-459E-A9E4-47D6BF5BD8A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995361" y="6222544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BF0DA84-EA29-45B0-84D2-1CDD4953B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69" y="3164097"/>
            <a:ext cx="3067629" cy="230072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AAA81F2-2431-46FC-9CA7-0CF47081E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28" y="161684"/>
            <a:ext cx="5777641" cy="30024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C608524-D450-4129-B632-58191FC871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81" y="2871140"/>
            <a:ext cx="5729288" cy="291520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8D4F6FC-132A-4711-88DF-A4C33F121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3659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F0778AA2-4EA8-4338-ADC3-6ABE457C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3656-1DD6-4CEE-A0F0-FA94F2273BDF}" type="slidenum">
              <a:rPr lang="es-CO" smtClean="0"/>
              <a:t>37</a:t>
            </a:fld>
            <a:endParaRPr lang="es-CO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436601-2D23-485E-8764-6144E108B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11" y="1024024"/>
            <a:ext cx="3713139" cy="24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30C8BFB-A97E-4006-8416-BBF123276074}"/>
              </a:ext>
            </a:extLst>
          </p:cNvPr>
          <p:cNvSpPr/>
          <p:nvPr/>
        </p:nvSpPr>
        <p:spPr>
          <a:xfrm>
            <a:off x="302534" y="268906"/>
            <a:ext cx="8841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H.I.P.A.E Helicopter-borne In-situ Pollution Assessment Experiment: Alternative platform for measuring contaminants in the atmosphere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0" name="Picture 2" descr="Resultado de imagen para tu delft logo white">
            <a:extLst>
              <a:ext uri="{FF2B5EF4-FFF2-40B4-BE49-F238E27FC236}">
                <a16:creationId xmlns:a16="http://schemas.microsoft.com/office/drawing/2014/main" id="{63FED9EF-0159-49BA-8C6F-A8C0E25A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30" y="5930970"/>
            <a:ext cx="1807700" cy="8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3A3B969-EAB7-4D06-89A2-DB7B6CCA49AB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176911" y="6217920"/>
            <a:ext cx="723302" cy="283958"/>
          </a:xfrm>
          <a:prstGeom prst="rect">
            <a:avLst/>
          </a:prstGeom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8EDFA96-F82B-4E0D-AC59-F951A97C19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28" y="1019033"/>
            <a:ext cx="3403613" cy="240923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F68ED60-DAB5-4884-843A-FD487D493D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6" y="3532059"/>
            <a:ext cx="3403613" cy="218622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E9854A7-423A-43A0-89F2-36AF5C2C248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r="5471"/>
          <a:stretch/>
        </p:blipFill>
        <p:spPr>
          <a:xfrm>
            <a:off x="3910121" y="3622941"/>
            <a:ext cx="5233879" cy="2004455"/>
          </a:xfrm>
          <a:prstGeom prst="rect">
            <a:avLst/>
          </a:prstGeom>
        </p:spPr>
      </p:pic>
      <p:pic>
        <p:nvPicPr>
          <p:cNvPr id="16" name="VID-20190312-WA0045 (1)">
            <a:hlinkClick r:id="" action="ppaction://media"/>
            <a:extLst>
              <a:ext uri="{FF2B5EF4-FFF2-40B4-BE49-F238E27FC236}">
                <a16:creationId xmlns:a16="http://schemas.microsoft.com/office/drawing/2014/main" id="{79ED0BA7-6140-4937-A985-7C483BC59C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26038" y="1019033"/>
            <a:ext cx="1325076" cy="240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1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F0778AA2-4EA8-4338-ADC3-6ABE457C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3656-1DD6-4CEE-A0F0-FA94F2273BDF}" type="slidenum">
              <a:rPr lang="es-CO" smtClean="0"/>
              <a:t>38</a:t>
            </a:fld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E17153-80F8-4022-92BD-1B8146A24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83" y="1857787"/>
            <a:ext cx="8030433" cy="270525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3461BC9-4324-427E-B59B-D15279BBB5E9}"/>
              </a:ext>
            </a:extLst>
          </p:cNvPr>
          <p:cNvSpPr/>
          <p:nvPr/>
        </p:nvSpPr>
        <p:spPr>
          <a:xfrm>
            <a:off x="302534" y="268906"/>
            <a:ext cx="8841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H.I.P.A.E Helicopter-borne In-situ Pollution Assessment Experiment: Alternative platform for measuring contaminants in the atmosphere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7" name="Picture 2" descr="Resultado de imagen para tu delft logo white">
            <a:extLst>
              <a:ext uri="{FF2B5EF4-FFF2-40B4-BE49-F238E27FC236}">
                <a16:creationId xmlns:a16="http://schemas.microsoft.com/office/drawing/2014/main" id="{947C5D4F-1053-48ED-9F2E-0FF82C4B3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30" y="5930970"/>
            <a:ext cx="1807700" cy="8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2578F99-4A07-4356-9AE0-61171BC2B83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176911" y="6217920"/>
            <a:ext cx="723302" cy="2839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685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AB9A0640-E233-409C-B8BC-55D5CDEC5B3E}"/>
              </a:ext>
            </a:extLst>
          </p:cNvPr>
          <p:cNvSpPr/>
          <p:nvPr/>
        </p:nvSpPr>
        <p:spPr>
          <a:xfrm>
            <a:off x="4571206" y="2536761"/>
            <a:ext cx="4383224" cy="20353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914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26D930A6-F80F-42BF-90D1-1E96A86E7122}"/>
              </a:ext>
            </a:extLst>
          </p:cNvPr>
          <p:cNvSpPr/>
          <p:nvPr/>
        </p:nvSpPr>
        <p:spPr>
          <a:xfrm>
            <a:off x="5575830" y="3293895"/>
            <a:ext cx="3213462" cy="12150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9576525-39C4-4E3A-AE6D-B829037ED303}"/>
              </a:ext>
            </a:extLst>
          </p:cNvPr>
          <p:cNvSpPr/>
          <p:nvPr/>
        </p:nvSpPr>
        <p:spPr>
          <a:xfrm>
            <a:off x="1392774" y="2719682"/>
            <a:ext cx="1001574" cy="1669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914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81103A12-1315-4CEC-9FC5-F84C61D94CEE}"/>
              </a:ext>
            </a:extLst>
          </p:cNvPr>
          <p:cNvSpPr/>
          <p:nvPr/>
        </p:nvSpPr>
        <p:spPr>
          <a:xfrm>
            <a:off x="1832507" y="4143599"/>
            <a:ext cx="87515" cy="89124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14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3F1D424-85BB-4B58-B070-5F842D9D0998}"/>
              </a:ext>
            </a:extLst>
          </p:cNvPr>
          <p:cNvSpPr/>
          <p:nvPr/>
        </p:nvSpPr>
        <p:spPr>
          <a:xfrm>
            <a:off x="2519187" y="2689770"/>
            <a:ext cx="1238879" cy="1669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914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65E6534-62B5-4AE9-925C-4E7E18C1FE50}"/>
              </a:ext>
            </a:extLst>
          </p:cNvPr>
          <p:cNvSpPr/>
          <p:nvPr/>
        </p:nvSpPr>
        <p:spPr>
          <a:xfrm>
            <a:off x="7122988" y="4720297"/>
            <a:ext cx="1202262" cy="9309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914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B7C0699-A688-40F7-9B17-068EE24D738E}"/>
              </a:ext>
            </a:extLst>
          </p:cNvPr>
          <p:cNvSpPr/>
          <p:nvPr/>
        </p:nvSpPr>
        <p:spPr>
          <a:xfrm>
            <a:off x="234701" y="2719680"/>
            <a:ext cx="1001574" cy="16507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1000"/>
          </a:p>
        </p:txBody>
      </p:sp>
      <p:sp>
        <p:nvSpPr>
          <p:cNvPr id="4" name="Rectángulo 13">
            <a:extLst>
              <a:ext uri="{FF2B5EF4-FFF2-40B4-BE49-F238E27FC236}">
                <a16:creationId xmlns:a16="http://schemas.microsoft.com/office/drawing/2014/main" id="{1BCCB82C-925F-4970-99FE-EF0FE8EDB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08" y="3470783"/>
            <a:ext cx="779871" cy="520257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46450" tIns="23225" rIns="46450" bIns="23225" numCol="1" anchor="ctr" anchorCtr="0" compatLnSpc="1">
            <a:prstTxWarp prst="textNoShape">
              <a:avLst/>
            </a:prstTxWarp>
          </a:bodyPr>
          <a:lstStyle/>
          <a:p>
            <a:pPr algn="ctr" defTabSz="4645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Satellite</a:t>
            </a:r>
            <a:r>
              <a:rPr lang="es-CO" altLang="es-CO" sz="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Data</a:t>
            </a:r>
            <a:endParaRPr lang="es-CO" altLang="es-CO" sz="9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defTabSz="4645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Acquisition</a:t>
            </a:r>
            <a:endParaRPr lang="es-CO" altLang="es-CO" sz="11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Rectángulo 14">
            <a:extLst>
              <a:ext uri="{FF2B5EF4-FFF2-40B4-BE49-F238E27FC236}">
                <a16:creationId xmlns:a16="http://schemas.microsoft.com/office/drawing/2014/main" id="{7F39E406-4594-45FB-B57D-0C816AA45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010" y="3368734"/>
            <a:ext cx="663040" cy="511633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46450" tIns="23225" rIns="46450" bIns="23225" numCol="1" anchor="ctr" anchorCtr="0" compatLnSpc="1">
            <a:prstTxWarp prst="textNoShape">
              <a:avLst/>
            </a:prstTxWarp>
          </a:bodyPr>
          <a:lstStyle/>
          <a:p>
            <a:pPr algn="ctr" defTabSz="4645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Satellite</a:t>
            </a:r>
            <a:r>
              <a:rPr lang="es-CO" altLang="es-CO" sz="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Data </a:t>
            </a:r>
            <a:r>
              <a:rPr lang="es-CO" altLang="es-CO" sz="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validation</a:t>
            </a:r>
            <a:endParaRPr lang="es-CO" altLang="es-CO" sz="11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Rectángulo 15">
            <a:extLst>
              <a:ext uri="{FF2B5EF4-FFF2-40B4-BE49-F238E27FC236}">
                <a16:creationId xmlns:a16="http://schemas.microsoft.com/office/drawing/2014/main" id="{82073837-4CE4-4D31-BABE-366D316CC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444" y="3448040"/>
            <a:ext cx="851072" cy="403234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46450" tIns="23225" rIns="46450" bIns="23225" numCol="1" anchor="ctr" anchorCtr="0" compatLnSpc="1">
            <a:prstTxWarp prst="textNoShape">
              <a:avLst/>
            </a:prstTxWarp>
          </a:bodyPr>
          <a:lstStyle/>
          <a:p>
            <a:pPr algn="ctr" defTabSz="4645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Satellite</a:t>
            </a:r>
            <a:r>
              <a:rPr lang="es-CO" altLang="es-CO" sz="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CO" altLang="es-CO" sz="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es-CO" altLang="es-CO" sz="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CO" altLang="es-CO" sz="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Preprocessing</a:t>
            </a:r>
            <a:endParaRPr lang="es-CO" altLang="es-CO" sz="11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Rectángulo 16">
            <a:extLst>
              <a:ext uri="{FF2B5EF4-FFF2-40B4-BE49-F238E27FC236}">
                <a16:creationId xmlns:a16="http://schemas.microsoft.com/office/drawing/2014/main" id="{B87606DC-AA51-462D-AAF8-8D71A3CCE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898" y="3262112"/>
            <a:ext cx="871819" cy="552991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46450" tIns="23225" rIns="46450" bIns="23225" numCol="1" anchor="ctr" anchorCtr="0" compatLnSpc="1">
            <a:prstTxWarp prst="textNoShape">
              <a:avLst/>
            </a:prstTxWarp>
          </a:bodyPr>
          <a:lstStyle/>
          <a:p>
            <a:pPr algn="ctr" defTabSz="4645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10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 </a:t>
            </a:r>
            <a:r>
              <a:rPr lang="es-CO" altLang="es-CO" sz="10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assimilation</a:t>
            </a:r>
            <a:endParaRPr lang="es-CO" altLang="es-CO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Rectángulo 17">
            <a:extLst>
              <a:ext uri="{FF2B5EF4-FFF2-40B4-BE49-F238E27FC236}">
                <a16:creationId xmlns:a16="http://schemas.microsoft.com/office/drawing/2014/main" id="{0405BD99-8FED-4430-B54A-E22E81946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2039" y="4833537"/>
            <a:ext cx="906468" cy="535911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46450" tIns="23225" rIns="46450" bIns="23225" numCol="1" anchor="ctr" anchorCtr="0" compatLnSpc="1">
            <a:prstTxWarp prst="textNoShape">
              <a:avLst/>
            </a:prstTxWarp>
          </a:bodyPr>
          <a:lstStyle/>
          <a:p>
            <a:pPr algn="just" defTabSz="4645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CO" sz="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Criteria for Variational Data assimilation performance evaluation</a:t>
            </a:r>
            <a:endParaRPr lang="en-US" altLang="es-CO" sz="105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4E51E523-FA07-4FCC-9531-816BFFAB331A}"/>
              </a:ext>
            </a:extLst>
          </p:cNvPr>
          <p:cNvSpPr/>
          <p:nvPr/>
        </p:nvSpPr>
        <p:spPr>
          <a:xfrm>
            <a:off x="702899" y="4128768"/>
            <a:ext cx="1162442" cy="16158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6450" tIns="23225" rIns="46450" bIns="23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O" sz="1829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266A133D-2AF7-4DE6-B47D-CE1DC9D43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728" y="3234540"/>
            <a:ext cx="93872" cy="18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6450" tIns="23225" rIns="46450" bIns="23225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 sz="914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210739BA-0FA3-4B4F-9D2D-3863EE185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609" y="3439521"/>
            <a:ext cx="93872" cy="18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6450" tIns="23225" rIns="46450" bIns="23225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 sz="914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E8BB7124-7E18-4018-8F8F-FB75385FDC6B}"/>
              </a:ext>
            </a:extLst>
          </p:cNvPr>
          <p:cNvSpPr/>
          <p:nvPr/>
        </p:nvSpPr>
        <p:spPr>
          <a:xfrm>
            <a:off x="679342" y="4143599"/>
            <a:ext cx="87515" cy="89124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14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85F8E133-D2E5-42B3-82B9-B2D90CD7F92B}"/>
              </a:ext>
            </a:extLst>
          </p:cNvPr>
          <p:cNvSpPr/>
          <p:nvPr/>
        </p:nvSpPr>
        <p:spPr>
          <a:xfrm>
            <a:off x="3032807" y="4143599"/>
            <a:ext cx="87515" cy="89124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14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5D989AC0-8CEB-4BAB-BC69-1A0D907D59C5}"/>
              </a:ext>
            </a:extLst>
          </p:cNvPr>
          <p:cNvSpPr/>
          <p:nvPr/>
        </p:nvSpPr>
        <p:spPr>
          <a:xfrm>
            <a:off x="1903199" y="4128768"/>
            <a:ext cx="1162442" cy="17838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6450" tIns="23225" rIns="46450" bIns="23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O" sz="1829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CEEC4CE9-5208-47B3-A326-CBDFDEFD29A5}"/>
              </a:ext>
            </a:extLst>
          </p:cNvPr>
          <p:cNvSpPr/>
          <p:nvPr/>
        </p:nvSpPr>
        <p:spPr>
          <a:xfrm>
            <a:off x="5032695" y="4141561"/>
            <a:ext cx="87515" cy="89124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14"/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143DF351-2EDC-4B81-ACF1-FDA7120F99BA}"/>
              </a:ext>
            </a:extLst>
          </p:cNvPr>
          <p:cNvSpPr/>
          <p:nvPr/>
        </p:nvSpPr>
        <p:spPr>
          <a:xfrm>
            <a:off x="3103500" y="4120214"/>
            <a:ext cx="1974932" cy="16965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6450" tIns="23225" rIns="46450" bIns="23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O" sz="1829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EA80F4-BA94-4802-8BFB-83A45A2699F9}"/>
              </a:ext>
            </a:extLst>
          </p:cNvPr>
          <p:cNvSpPr txBox="1"/>
          <p:nvPr/>
        </p:nvSpPr>
        <p:spPr>
          <a:xfrm>
            <a:off x="526458" y="2837503"/>
            <a:ext cx="478869" cy="23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14" b="1" dirty="0"/>
              <a:t>OMI</a:t>
            </a:r>
          </a:p>
        </p:txBody>
      </p:sp>
      <p:pic>
        <p:nvPicPr>
          <p:cNvPr id="1026" name="Picture 2" descr="TEMIS logo">
            <a:extLst>
              <a:ext uri="{FF2B5EF4-FFF2-40B4-BE49-F238E27FC236}">
                <a16:creationId xmlns:a16="http://schemas.microsoft.com/office/drawing/2014/main" id="{0E082D01-529C-4728-81AA-B218E8717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02" y="2102545"/>
            <a:ext cx="513752" cy="32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50ACCAF6-F200-45D2-9C4E-1270906E307D}"/>
              </a:ext>
            </a:extLst>
          </p:cNvPr>
          <p:cNvSpPr txBox="1"/>
          <p:nvPr/>
        </p:nvSpPr>
        <p:spPr>
          <a:xfrm>
            <a:off x="3746571" y="3536440"/>
            <a:ext cx="814289" cy="514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14" dirty="0" err="1"/>
              <a:t>Appropriate</a:t>
            </a:r>
            <a:r>
              <a:rPr lang="es-CO" sz="914" dirty="0"/>
              <a:t> </a:t>
            </a:r>
            <a:r>
              <a:rPr lang="es-CO" sz="914" dirty="0" err="1"/>
              <a:t>measures</a:t>
            </a:r>
            <a:r>
              <a:rPr lang="es-CO" sz="914" dirty="0"/>
              <a:t> </a:t>
            </a:r>
            <a:r>
              <a:rPr lang="es-CO" sz="914" dirty="0" err="1"/>
              <a:t>to</a:t>
            </a:r>
            <a:r>
              <a:rPr lang="es-CO" sz="914" dirty="0"/>
              <a:t> compare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6AE75BC-1C6B-469C-B7FE-1ADA654A3D1D}"/>
              </a:ext>
            </a:extLst>
          </p:cNvPr>
          <p:cNvSpPr txBox="1"/>
          <p:nvPr/>
        </p:nvSpPr>
        <p:spPr>
          <a:xfrm>
            <a:off x="5730113" y="2708868"/>
            <a:ext cx="731961" cy="3736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914" b="1" dirty="0" err="1"/>
              <a:t>Sequential</a:t>
            </a:r>
            <a:r>
              <a:rPr lang="es-CO" sz="914" b="1" dirty="0"/>
              <a:t> </a:t>
            </a:r>
            <a:r>
              <a:rPr lang="es-CO" sz="914" b="1" dirty="0" err="1"/>
              <a:t>Techniques</a:t>
            </a:r>
            <a:endParaRPr lang="es-CO" sz="914" b="1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467B537-537C-472D-8CAD-72BD7D604453}"/>
              </a:ext>
            </a:extLst>
          </p:cNvPr>
          <p:cNvSpPr txBox="1"/>
          <p:nvPr/>
        </p:nvSpPr>
        <p:spPr>
          <a:xfrm>
            <a:off x="5812936" y="3641205"/>
            <a:ext cx="749144" cy="3736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914" b="1" dirty="0" err="1"/>
              <a:t>Variational</a:t>
            </a:r>
            <a:endParaRPr lang="es-CO" sz="914" b="1" dirty="0"/>
          </a:p>
          <a:p>
            <a:r>
              <a:rPr lang="es-CO" sz="914" b="1" dirty="0" err="1"/>
              <a:t>Techniques</a:t>
            </a:r>
            <a:endParaRPr lang="es-CO" sz="914" b="1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D126504-7F7F-44FB-8EB9-2A7C4A7D6804}"/>
              </a:ext>
            </a:extLst>
          </p:cNvPr>
          <p:cNvSpPr txBox="1"/>
          <p:nvPr/>
        </p:nvSpPr>
        <p:spPr>
          <a:xfrm>
            <a:off x="6799185" y="3649856"/>
            <a:ext cx="1569609" cy="3736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914" b="1" dirty="0" err="1"/>
              <a:t>Adjoint</a:t>
            </a:r>
            <a:r>
              <a:rPr lang="es-CO" sz="914" b="1" dirty="0"/>
              <a:t>-free</a:t>
            </a:r>
          </a:p>
          <a:p>
            <a:r>
              <a:rPr lang="es-CO" sz="914" dirty="0" err="1"/>
              <a:t>Modified</a:t>
            </a:r>
            <a:r>
              <a:rPr lang="es-CO" sz="914" dirty="0"/>
              <a:t> 4D-EnVar: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46BECBF-7200-4614-89AE-AB24405054E3}"/>
              </a:ext>
            </a:extLst>
          </p:cNvPr>
          <p:cNvSpPr txBox="1"/>
          <p:nvPr/>
        </p:nvSpPr>
        <p:spPr>
          <a:xfrm>
            <a:off x="187983" y="1102325"/>
            <a:ext cx="4383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err="1"/>
              <a:t>Schematic</a:t>
            </a:r>
            <a:r>
              <a:rPr lang="es-CO" dirty="0"/>
              <a:t> </a:t>
            </a:r>
            <a:r>
              <a:rPr lang="es-CO" dirty="0" err="1"/>
              <a:t>Variational</a:t>
            </a:r>
            <a:r>
              <a:rPr lang="es-CO" dirty="0"/>
              <a:t> </a:t>
            </a:r>
            <a:r>
              <a:rPr lang="es-CO" dirty="0" err="1"/>
              <a:t>ensemble</a:t>
            </a:r>
            <a:r>
              <a:rPr lang="es-CO" dirty="0"/>
              <a:t> </a:t>
            </a:r>
            <a:r>
              <a:rPr lang="es-CO" dirty="0" err="1"/>
              <a:t>based</a:t>
            </a:r>
            <a:r>
              <a:rPr lang="es-CO" dirty="0"/>
              <a:t> </a:t>
            </a:r>
            <a:r>
              <a:rPr lang="es-CO" dirty="0" err="1"/>
              <a:t>system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</a:t>
            </a:r>
            <a:r>
              <a:rPr lang="es-CO" dirty="0" err="1"/>
              <a:t>satellite</a:t>
            </a:r>
            <a:r>
              <a:rPr lang="es-CO" dirty="0"/>
              <a:t> data </a:t>
            </a:r>
            <a:r>
              <a:rPr lang="es-CO" dirty="0" err="1"/>
              <a:t>assimilation</a:t>
            </a:r>
            <a:endParaRPr lang="es-CO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B75DFF6-BAEB-4430-9A9F-AFA36143F62A}"/>
              </a:ext>
            </a:extLst>
          </p:cNvPr>
          <p:cNvSpPr txBox="1"/>
          <p:nvPr/>
        </p:nvSpPr>
        <p:spPr>
          <a:xfrm>
            <a:off x="275968" y="226541"/>
            <a:ext cx="846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Current</a:t>
            </a:r>
            <a:r>
              <a:rPr lang="es-ES" sz="3200" b="1" dirty="0">
                <a:solidFill>
                  <a:srgbClr val="000066"/>
                </a:solidFill>
                <a:latin typeface="Helvetica" panose="020B0604020202030204" pitchFamily="34" charset="0"/>
              </a:rPr>
              <a:t> and </a:t>
            </a:r>
            <a:r>
              <a:rPr lang="es-ES" sz="32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future</a:t>
            </a:r>
            <a:r>
              <a:rPr lang="es-ES" sz="3200" b="1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sz="32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work</a:t>
            </a:r>
            <a:endParaRPr lang="es-ES" sz="3200" b="1" dirty="0">
              <a:solidFill>
                <a:srgbClr val="000066"/>
              </a:solidFill>
              <a:latin typeface="Helvetica" panose="020B0604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E56E1020-B60C-4353-AA06-4ED6BF2C4527}"/>
                  </a:ext>
                </a:extLst>
              </p:cNvPr>
              <p:cNvSpPr txBox="1"/>
              <p:nvPr/>
            </p:nvSpPr>
            <p:spPr>
              <a:xfrm>
                <a:off x="574438" y="3309368"/>
                <a:ext cx="313586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 sz="700" b="0" i="0" smtClean="0">
                          <a:latin typeface="Cambria Math" panose="02040503050406030204" pitchFamily="18" charset="0"/>
                        </a:rPr>
                        <m:t>N</m:t>
                      </m:r>
                      <m:sSub>
                        <m:sSubPr>
                          <m:ctrlPr>
                            <a:rPr lang="es-CO" sz="7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CO" sz="7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es-CO" sz="7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700" dirty="0"/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E56E1020-B60C-4353-AA06-4ED6BF2C4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38" y="3309368"/>
                <a:ext cx="313586" cy="10772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CuadroTexto 47">
            <a:extLst>
              <a:ext uri="{FF2B5EF4-FFF2-40B4-BE49-F238E27FC236}">
                <a16:creationId xmlns:a16="http://schemas.microsoft.com/office/drawing/2014/main" id="{9ED59469-D3FE-4B8F-B8C0-AFE0C4DEF4AF}"/>
              </a:ext>
            </a:extLst>
          </p:cNvPr>
          <p:cNvSpPr txBox="1"/>
          <p:nvPr/>
        </p:nvSpPr>
        <p:spPr>
          <a:xfrm>
            <a:off x="4445828" y="6446793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B42C5772-07A2-423B-A969-4D835E78C59E}"/>
              </a:ext>
            </a:extLst>
          </p:cNvPr>
          <p:cNvSpPr/>
          <p:nvPr/>
        </p:nvSpPr>
        <p:spPr>
          <a:xfrm>
            <a:off x="5032695" y="2741769"/>
            <a:ext cx="87515" cy="89124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14"/>
          </a:p>
        </p:txBody>
      </p:sp>
      <p:sp>
        <p:nvSpPr>
          <p:cNvPr id="53" name="Flecha: a la derecha 52">
            <a:extLst>
              <a:ext uri="{FF2B5EF4-FFF2-40B4-BE49-F238E27FC236}">
                <a16:creationId xmlns:a16="http://schemas.microsoft.com/office/drawing/2014/main" id="{C826C6DD-2477-4D7A-A7DF-F67391A57FE3}"/>
              </a:ext>
            </a:extLst>
          </p:cNvPr>
          <p:cNvSpPr/>
          <p:nvPr/>
        </p:nvSpPr>
        <p:spPr>
          <a:xfrm rot="7795430">
            <a:off x="4788839" y="1925237"/>
            <a:ext cx="1804815" cy="21182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6450" tIns="23225" rIns="46450" bIns="23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O" sz="1829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286A60FF-016A-411A-99EC-3E1A2C5596C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76CEC58F-2EB0-4A2B-8953-6E2FD89ED844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sp>
        <p:nvSpPr>
          <p:cNvPr id="51" name="Rectángulo 50">
            <a:extLst>
              <a:ext uri="{FF2B5EF4-FFF2-40B4-BE49-F238E27FC236}">
                <a16:creationId xmlns:a16="http://schemas.microsoft.com/office/drawing/2014/main" id="{AC077CF7-65FA-4ADA-BAF9-E5E33D6FB9AC}"/>
              </a:ext>
            </a:extLst>
          </p:cNvPr>
          <p:cNvSpPr/>
          <p:nvPr/>
        </p:nvSpPr>
        <p:spPr>
          <a:xfrm>
            <a:off x="6201638" y="844378"/>
            <a:ext cx="1351563" cy="3406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cs typeface="Calibri"/>
              </a:rPr>
              <a:t>LOTOS-EUROS</a:t>
            </a:r>
            <a:endParaRPr lang="es-ES" sz="1400" dirty="0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1707B659-DD19-466D-A512-699A09187EA2}"/>
              </a:ext>
            </a:extLst>
          </p:cNvPr>
          <p:cNvSpPr txBox="1"/>
          <p:nvPr/>
        </p:nvSpPr>
        <p:spPr>
          <a:xfrm>
            <a:off x="403748" y="2991411"/>
            <a:ext cx="663480" cy="23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14" b="1" dirty="0"/>
              <a:t>TROPOMI</a:t>
            </a:r>
          </a:p>
        </p:txBody>
      </p:sp>
      <p:sp>
        <p:nvSpPr>
          <p:cNvPr id="44" name="Flecha: a la derecha 43">
            <a:extLst>
              <a:ext uri="{FF2B5EF4-FFF2-40B4-BE49-F238E27FC236}">
                <a16:creationId xmlns:a16="http://schemas.microsoft.com/office/drawing/2014/main" id="{C2957B5D-16AA-47F3-94F0-741B49196397}"/>
              </a:ext>
            </a:extLst>
          </p:cNvPr>
          <p:cNvSpPr/>
          <p:nvPr/>
        </p:nvSpPr>
        <p:spPr>
          <a:xfrm>
            <a:off x="5121966" y="4116385"/>
            <a:ext cx="987466" cy="16965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6450" tIns="23225" rIns="46450" bIns="23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O" sz="1829"/>
          </a:p>
        </p:txBody>
      </p:sp>
      <p:sp>
        <p:nvSpPr>
          <p:cNvPr id="45" name="Flecha: a la derecha 44">
            <a:extLst>
              <a:ext uri="{FF2B5EF4-FFF2-40B4-BE49-F238E27FC236}">
                <a16:creationId xmlns:a16="http://schemas.microsoft.com/office/drawing/2014/main" id="{772A2931-803C-4E17-9A4F-D649E5393271}"/>
              </a:ext>
            </a:extLst>
          </p:cNvPr>
          <p:cNvSpPr/>
          <p:nvPr/>
        </p:nvSpPr>
        <p:spPr>
          <a:xfrm rot="5400000">
            <a:off x="7477571" y="4383921"/>
            <a:ext cx="535912" cy="16965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6450" tIns="23225" rIns="46450" bIns="232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O" sz="1829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0187C61A-97E1-4B81-8641-7445AC2C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6318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upo.JPG">
            <a:extLst>
              <a:ext uri="{FF2B5EF4-FFF2-40B4-BE49-F238E27FC236}">
                <a16:creationId xmlns:a16="http://schemas.microsoft.com/office/drawing/2014/main" id="{B5560003-1F9C-4688-9446-2C0C9619F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1" t="25908" b="23183"/>
          <a:stretch/>
        </p:blipFill>
        <p:spPr bwMode="auto">
          <a:xfrm>
            <a:off x="1468889" y="1531768"/>
            <a:ext cx="4431324" cy="181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afit.edu.co/SiteCollectionImages/logo.png">
            <a:extLst>
              <a:ext uri="{FF2B5EF4-FFF2-40B4-BE49-F238E27FC236}">
                <a16:creationId xmlns:a16="http://schemas.microsoft.com/office/drawing/2014/main" id="{6F00C4E5-7BD7-4B97-9583-38873F14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25" y="3952931"/>
            <a:ext cx="1517406" cy="61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udea.edu.co/wps/wcm/connect/udea/3ef4bbd1-4ae7-4c87-b843-685c6f017501/logo-udea.png?MOD=AJPERES&amp;CACHEID=3ef4bbd1-4ae7-4c87-b843-685c6f017501">
            <a:extLst>
              <a:ext uri="{FF2B5EF4-FFF2-40B4-BE49-F238E27FC236}">
                <a16:creationId xmlns:a16="http://schemas.microsoft.com/office/drawing/2014/main" id="{D9191E7B-F9FA-44A0-996D-DE7D28CED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964" y="4739611"/>
            <a:ext cx="1811215" cy="87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n para tu delft logo white">
            <a:extLst>
              <a:ext uri="{FF2B5EF4-FFF2-40B4-BE49-F238E27FC236}">
                <a16:creationId xmlns:a16="http://schemas.microsoft.com/office/drawing/2014/main" id="{3FE269B5-989A-4F92-82BD-52A962927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30" y="5930970"/>
            <a:ext cx="1807700" cy="8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tudelft logo">
            <a:extLst>
              <a:ext uri="{FF2B5EF4-FFF2-40B4-BE49-F238E27FC236}">
                <a16:creationId xmlns:a16="http://schemas.microsoft.com/office/drawing/2014/main" id="{5CD65405-1330-42BD-B575-3047BA735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087" y="3611875"/>
            <a:ext cx="1978635" cy="122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TNO">
            <a:extLst>
              <a:ext uri="{FF2B5EF4-FFF2-40B4-BE49-F238E27FC236}">
                <a16:creationId xmlns:a16="http://schemas.microsoft.com/office/drawing/2014/main" id="{346D857C-79F9-434B-A8E6-B8E10E6E3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457" y="3972533"/>
            <a:ext cx="2022231" cy="59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para fac logo fuerza aerea colombiana">
            <a:extLst>
              <a:ext uri="{FF2B5EF4-FFF2-40B4-BE49-F238E27FC236}">
                <a16:creationId xmlns:a16="http://schemas.microsoft.com/office/drawing/2014/main" id="{80CB5240-91BA-48C8-B10D-C64807514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5" t="14000" r="27385" b="18615"/>
          <a:stretch/>
        </p:blipFill>
        <p:spPr bwMode="auto">
          <a:xfrm>
            <a:off x="487194" y="3872451"/>
            <a:ext cx="1278877" cy="153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3E05F02-7628-4D18-817F-C8F9D336EFDC}"/>
              </a:ext>
            </a:extLst>
          </p:cNvPr>
          <p:cNvSpPr txBox="1"/>
          <p:nvPr/>
        </p:nvSpPr>
        <p:spPr>
          <a:xfrm>
            <a:off x="1559645" y="587026"/>
            <a:ext cx="6919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0066"/>
                </a:solidFill>
                <a:latin typeface="Helvetica" panose="020B0604020202030204" pitchFamily="34" charset="0"/>
              </a:rPr>
              <a:t>MAUI:  Medellín Air </a:t>
            </a:r>
            <a:r>
              <a:rPr lang="es-ES" sz="28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qUality</a:t>
            </a:r>
            <a:r>
              <a:rPr lang="es-ES" sz="2800" b="1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  <a:r>
              <a:rPr lang="es-ES" sz="28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Initiative</a:t>
            </a:r>
            <a:r>
              <a:rPr lang="es-ES" sz="2800" b="1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</a:p>
        </p:txBody>
      </p:sp>
      <p:pic>
        <p:nvPicPr>
          <p:cNvPr id="1038" name="Picture 14" descr="Resultado de imagen para netherlands bandera">
            <a:extLst>
              <a:ext uri="{FF2B5EF4-FFF2-40B4-BE49-F238E27FC236}">
                <a16:creationId xmlns:a16="http://schemas.microsoft.com/office/drawing/2014/main" id="{C7566BED-8CB3-487D-B31B-81C078D6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321" y="4917214"/>
            <a:ext cx="860169" cy="57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sultado de imagen para colombia bandera">
            <a:extLst>
              <a:ext uri="{FF2B5EF4-FFF2-40B4-BE49-F238E27FC236}">
                <a16:creationId xmlns:a16="http://schemas.microsoft.com/office/drawing/2014/main" id="{4F96ACF7-486C-44D7-BB1C-87953E49E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611" y="4917214"/>
            <a:ext cx="860170" cy="57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sultado de imagen para arjo segers tno">
            <a:extLst>
              <a:ext uri="{FF2B5EF4-FFF2-40B4-BE49-F238E27FC236}">
                <a16:creationId xmlns:a16="http://schemas.microsoft.com/office/drawing/2014/main" id="{83EDB849-8198-445E-8DD8-3FA57B452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22" y="1855890"/>
            <a:ext cx="1036689" cy="103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8100B3-9F59-4714-8343-1F3431E3D6C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176911" y="6217920"/>
            <a:ext cx="723302" cy="283958"/>
          </a:xfrm>
          <a:prstGeom prst="rect">
            <a:avLst/>
          </a:prstGeom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807B334-5D8F-41D4-BF21-36514DD84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0053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Resultado de imagen para eafit aerial">
            <a:extLst>
              <a:ext uri="{FF2B5EF4-FFF2-40B4-BE49-F238E27FC236}">
                <a16:creationId xmlns:a16="http://schemas.microsoft.com/office/drawing/2014/main" id="{898CB64E-E77E-4134-A58B-4B9B88579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3" r="36202" b="-1"/>
          <a:stretch/>
        </p:blipFill>
        <p:spPr bwMode="auto">
          <a:xfrm>
            <a:off x="-37521" y="0"/>
            <a:ext cx="4816529" cy="696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n para tu delft">
            <a:extLst>
              <a:ext uri="{FF2B5EF4-FFF2-40B4-BE49-F238E27FC236}">
                <a16:creationId xmlns:a16="http://schemas.microsoft.com/office/drawing/2014/main" id="{AC5A963E-7320-4228-A326-E66578D82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t="4896" b="-1"/>
          <a:stretch/>
        </p:blipFill>
        <p:spPr bwMode="auto">
          <a:xfrm>
            <a:off x="4586068" y="-1"/>
            <a:ext cx="4559084" cy="696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AE734F3-7693-4FAD-BF01-F23094ADA1B7}"/>
              </a:ext>
            </a:extLst>
          </p:cNvPr>
          <p:cNvSpPr/>
          <p:nvPr/>
        </p:nvSpPr>
        <p:spPr>
          <a:xfrm>
            <a:off x="2177803" y="4990807"/>
            <a:ext cx="4816529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Thank you very much for your attention</a:t>
            </a:r>
            <a:br>
              <a:rPr lang="nl-NL" sz="2000" dirty="0"/>
            </a:br>
            <a:endParaRPr lang="nl-NL" sz="2000" dirty="0"/>
          </a:p>
          <a:p>
            <a:pPr algn="ctr"/>
            <a:r>
              <a:rPr lang="nl-NL" sz="2000" dirty="0">
                <a:solidFill>
                  <a:srgbClr val="212121"/>
                </a:solidFill>
              </a:rPr>
              <a:t>Heel erg bedankt voor je aandacht</a:t>
            </a:r>
          </a:p>
          <a:p>
            <a:pPr algn="ctr"/>
            <a:endParaRPr lang="es-ES" sz="2000" dirty="0"/>
          </a:p>
          <a:p>
            <a:pPr algn="ctr"/>
            <a:r>
              <a:rPr lang="es-ES" sz="2000" dirty="0"/>
              <a:t>Muchas gracias por su atención</a:t>
            </a:r>
            <a:endParaRPr lang="es-CO" sz="2000" dirty="0"/>
          </a:p>
        </p:txBody>
      </p:sp>
      <p:pic>
        <p:nvPicPr>
          <p:cNvPr id="5" name="Picture 14" descr="Resultado de imagen para netherlands bandera">
            <a:extLst>
              <a:ext uri="{FF2B5EF4-FFF2-40B4-BE49-F238E27FC236}">
                <a16:creationId xmlns:a16="http://schemas.microsoft.com/office/drawing/2014/main" id="{273EFF87-6467-4B29-8EC0-AFD12BA3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948" y="132160"/>
            <a:ext cx="860169" cy="57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Resultado de imagen para colombia bandera">
            <a:extLst>
              <a:ext uri="{FF2B5EF4-FFF2-40B4-BE49-F238E27FC236}">
                <a16:creationId xmlns:a16="http://schemas.microsoft.com/office/drawing/2014/main" id="{A030AE0D-3ED2-4BD7-9258-EBBECC723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238" y="132160"/>
            <a:ext cx="860170" cy="57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1D41E95-8F5F-4AF6-A440-86364AA7E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1587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E37DABE-8D94-432C-A9E2-878682380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35" y="769027"/>
            <a:ext cx="8899730" cy="427017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0FE44C32-8D02-43E3-87F7-A325E8E2AF42}"/>
              </a:ext>
            </a:extLst>
          </p:cNvPr>
          <p:cNvSpPr/>
          <p:nvPr/>
        </p:nvSpPr>
        <p:spPr>
          <a:xfrm>
            <a:off x="6171833" y="2465546"/>
            <a:ext cx="140677" cy="823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06A7A9E-877F-4800-842D-94CD905DCFFD}"/>
              </a:ext>
            </a:extLst>
          </p:cNvPr>
          <p:cNvSpPr/>
          <p:nvPr/>
        </p:nvSpPr>
        <p:spPr>
          <a:xfrm>
            <a:off x="4375488" y="2152356"/>
            <a:ext cx="126172" cy="8440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159794-0EF7-41B1-8A4B-0D24824BA310}"/>
              </a:ext>
            </a:extLst>
          </p:cNvPr>
          <p:cNvSpPr txBox="1"/>
          <p:nvPr/>
        </p:nvSpPr>
        <p:spPr>
          <a:xfrm>
            <a:off x="275968" y="226541"/>
            <a:ext cx="6919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Motivation</a:t>
            </a:r>
            <a:r>
              <a:rPr lang="es-ES" sz="2800" b="1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</a:p>
        </p:txBody>
      </p:sp>
      <p:pic>
        <p:nvPicPr>
          <p:cNvPr id="7" name="Picture 2" descr="Resultado de imagen para tu delft logo white">
            <a:extLst>
              <a:ext uri="{FF2B5EF4-FFF2-40B4-BE49-F238E27FC236}">
                <a16:creationId xmlns:a16="http://schemas.microsoft.com/office/drawing/2014/main" id="{A6D7C18B-D790-41AD-BD78-D56C7B082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30" y="5930970"/>
            <a:ext cx="1807700" cy="8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756BB06-AD54-44D7-9860-5FA675370EFF}"/>
              </a:ext>
            </a:extLst>
          </p:cNvPr>
          <p:cNvSpPr/>
          <p:nvPr/>
        </p:nvSpPr>
        <p:spPr>
          <a:xfrm>
            <a:off x="697042" y="520708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181817"/>
                </a:solidFill>
                <a:latin typeface="noto sans"/>
              </a:rPr>
              <a:t>(</a:t>
            </a:r>
            <a:r>
              <a:rPr lang="en-US" dirty="0" err="1">
                <a:solidFill>
                  <a:srgbClr val="181817"/>
                </a:solidFill>
                <a:latin typeface="noto sans"/>
              </a:rPr>
              <a:t>Oke</a:t>
            </a:r>
            <a:r>
              <a:rPr lang="en-US" dirty="0">
                <a:solidFill>
                  <a:srgbClr val="181817"/>
                </a:solidFill>
                <a:latin typeface="noto sans"/>
              </a:rPr>
              <a:t>, T et. al  (2017)) </a:t>
            </a:r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1D547AC-C59E-49E9-B2A2-FA964F113A3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176911" y="6231988"/>
            <a:ext cx="723302" cy="283958"/>
          </a:xfrm>
          <a:prstGeom prst="rect">
            <a:avLst/>
          </a:prstGeom>
          <a:ln>
            <a:noFill/>
          </a:ln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13DFD06-77B4-4E36-AD2C-619AF71FA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654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E37DABE-8D94-432C-A9E2-878682380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35" y="783541"/>
            <a:ext cx="8899730" cy="427017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0FE44C32-8D02-43E3-87F7-A325E8E2AF42}"/>
              </a:ext>
            </a:extLst>
          </p:cNvPr>
          <p:cNvSpPr/>
          <p:nvPr/>
        </p:nvSpPr>
        <p:spPr>
          <a:xfrm>
            <a:off x="6171833" y="2465546"/>
            <a:ext cx="140677" cy="823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06A7A9E-877F-4800-842D-94CD905DCFFD}"/>
              </a:ext>
            </a:extLst>
          </p:cNvPr>
          <p:cNvSpPr/>
          <p:nvPr/>
        </p:nvSpPr>
        <p:spPr>
          <a:xfrm>
            <a:off x="4375488" y="2152356"/>
            <a:ext cx="126172" cy="8440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Picture 2" descr="Resultado de imagen para eutrophication">
            <a:extLst>
              <a:ext uri="{FF2B5EF4-FFF2-40B4-BE49-F238E27FC236}">
                <a16:creationId xmlns:a16="http://schemas.microsoft.com/office/drawing/2014/main" id="{14028913-905D-4C3D-AB87-5A183FA00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261" y="874281"/>
            <a:ext cx="5462409" cy="273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9159794-0EF7-41B1-8A4B-0D24824BA310}"/>
              </a:ext>
            </a:extLst>
          </p:cNvPr>
          <p:cNvSpPr txBox="1"/>
          <p:nvPr/>
        </p:nvSpPr>
        <p:spPr>
          <a:xfrm>
            <a:off x="275968" y="226541"/>
            <a:ext cx="6919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000066"/>
                </a:solidFill>
                <a:latin typeface="Helvetica" panose="020B0604020202030204" pitchFamily="34" charset="0"/>
              </a:rPr>
              <a:t>Motivation</a:t>
            </a:r>
            <a:r>
              <a:rPr lang="es-ES" sz="2800" b="1" dirty="0">
                <a:solidFill>
                  <a:srgbClr val="000066"/>
                </a:solidFill>
                <a:latin typeface="Helvetica" panose="020B0604020202030204" pitchFamily="34" charset="0"/>
              </a:rPr>
              <a:t> </a:t>
            </a:r>
          </a:p>
        </p:txBody>
      </p:sp>
      <p:pic>
        <p:nvPicPr>
          <p:cNvPr id="7" name="Picture 2" descr="Resultado de imagen para tu delft logo white">
            <a:extLst>
              <a:ext uri="{FF2B5EF4-FFF2-40B4-BE49-F238E27FC236}">
                <a16:creationId xmlns:a16="http://schemas.microsoft.com/office/drawing/2014/main" id="{A6D7C18B-D790-41AD-BD78-D56C7B082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30" y="5930970"/>
            <a:ext cx="1807700" cy="8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756BB06-AD54-44D7-9860-5FA675370EFF}"/>
              </a:ext>
            </a:extLst>
          </p:cNvPr>
          <p:cNvSpPr/>
          <p:nvPr/>
        </p:nvSpPr>
        <p:spPr>
          <a:xfrm>
            <a:off x="697042" y="520708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181817"/>
                </a:solidFill>
                <a:latin typeface="noto sans"/>
              </a:rPr>
              <a:t>(</a:t>
            </a:r>
            <a:r>
              <a:rPr lang="en-US" dirty="0" err="1">
                <a:solidFill>
                  <a:srgbClr val="181817"/>
                </a:solidFill>
                <a:latin typeface="noto sans"/>
              </a:rPr>
              <a:t>Oke</a:t>
            </a:r>
            <a:r>
              <a:rPr lang="en-US" dirty="0">
                <a:solidFill>
                  <a:srgbClr val="181817"/>
                </a:solidFill>
                <a:latin typeface="noto sans"/>
              </a:rPr>
              <a:t>, T et. al  (2017)) </a:t>
            </a:r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A14CDC4-6B8F-462D-9795-3A6CDF9DC3F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176911" y="6235504"/>
            <a:ext cx="723302" cy="283958"/>
          </a:xfrm>
          <a:prstGeom prst="rect">
            <a:avLst/>
          </a:prstGeom>
          <a:ln>
            <a:noFill/>
          </a:ln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AAA8FCB-776E-4B64-86A0-32C08808C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472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n 4"/>
          <p:cNvPicPr/>
          <p:nvPr/>
        </p:nvPicPr>
        <p:blipFill>
          <a:blip r:embed="rId2"/>
          <a:stretch/>
        </p:blipFill>
        <p:spPr>
          <a:xfrm>
            <a:off x="3960" y="360"/>
            <a:ext cx="9141840" cy="5817116"/>
          </a:xfrm>
          <a:prstGeom prst="rect">
            <a:avLst/>
          </a:prstGeom>
          <a:ln>
            <a:noFill/>
          </a:ln>
        </p:spPr>
      </p:pic>
      <p:sp>
        <p:nvSpPr>
          <p:cNvPr id="338" name="CustomShape 1"/>
          <p:cNvSpPr/>
          <p:nvPr/>
        </p:nvSpPr>
        <p:spPr>
          <a:xfrm>
            <a:off x="295423" y="5187061"/>
            <a:ext cx="8675806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2400" b="1" strike="noStrike" spc="-1" dirty="0">
                <a:solidFill>
                  <a:schemeClr val="bg1"/>
                </a:solidFill>
                <a:latin typeface="Arial"/>
                <a:ea typeface="DejaVu Sans"/>
              </a:rPr>
              <a:t>Deposition impacts the photosynthetic plant capabilities</a:t>
            </a:r>
            <a:endParaRPr lang="en-US" sz="24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340" name="Imagen 339"/>
          <p:cNvPicPr/>
          <p:nvPr/>
        </p:nvPicPr>
        <p:blipFill>
          <a:blip r:embed="rId3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341" name="Imagen 340"/>
          <p:cNvPicPr/>
          <p:nvPr/>
        </p:nvPicPr>
        <p:blipFill>
          <a:blip r:embed="rId4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5AA201F-CC69-41E2-BE90-EE6AFDF59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7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n 148"/>
          <p:cNvPicPr/>
          <p:nvPr/>
        </p:nvPicPr>
        <p:blipFill>
          <a:blip r:embed="rId2"/>
          <a:stretch/>
        </p:blipFill>
        <p:spPr>
          <a:xfrm>
            <a:off x="5361120" y="6250680"/>
            <a:ext cx="782280" cy="270360"/>
          </a:xfrm>
          <a:prstGeom prst="rect">
            <a:avLst/>
          </a:prstGeom>
          <a:ln>
            <a:noFill/>
          </a:ln>
        </p:spPr>
      </p:pic>
      <p:pic>
        <p:nvPicPr>
          <p:cNvPr id="150" name="Imagen 149"/>
          <p:cNvPicPr/>
          <p:nvPr/>
        </p:nvPicPr>
        <p:blipFill>
          <a:blip r:embed="rId3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grpSp>
        <p:nvGrpSpPr>
          <p:cNvPr id="151" name="Group 2"/>
          <p:cNvGrpSpPr/>
          <p:nvPr/>
        </p:nvGrpSpPr>
        <p:grpSpPr>
          <a:xfrm>
            <a:off x="20520" y="837630"/>
            <a:ext cx="9141840" cy="4558680"/>
            <a:chOff x="20520" y="1237680"/>
            <a:chExt cx="9141840" cy="4558680"/>
          </a:xfrm>
        </p:grpSpPr>
        <p:pic>
          <p:nvPicPr>
            <p:cNvPr id="152" name="Imagen 151"/>
            <p:cNvPicPr/>
            <p:nvPr/>
          </p:nvPicPr>
          <p:blipFill>
            <a:blip r:embed="rId4"/>
            <a:stretch/>
          </p:blipFill>
          <p:spPr>
            <a:xfrm>
              <a:off x="20520" y="1237680"/>
              <a:ext cx="9141840" cy="4558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3" name="CustomShape 3"/>
            <p:cNvSpPr/>
            <p:nvPr/>
          </p:nvSpPr>
          <p:spPr>
            <a:xfrm>
              <a:off x="6062040" y="5428800"/>
              <a:ext cx="2923200" cy="213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r">
                <a:lnSpc>
                  <a:spcPct val="100000"/>
                </a:lnSpc>
              </a:pPr>
              <a:r>
                <a:rPr lang="en-US" sz="830" b="0" strike="noStrike" spc="-1">
                  <a:solidFill>
                    <a:srgbClr val="787D82"/>
                  </a:solidFill>
                  <a:latin typeface="Arial"/>
                  <a:ea typeface="DejaVu Sans"/>
                </a:rPr>
                <a:t>Fuente: WikiMedia Commons</a:t>
              </a:r>
              <a:endParaRPr lang="en-US" sz="830" b="0" strike="noStrike" spc="-1">
                <a:latin typeface="Arial"/>
              </a:endParaRP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BD08C006-F268-45A7-8A7D-88C48E740B20}"/>
              </a:ext>
            </a:extLst>
          </p:cNvPr>
          <p:cNvSpPr/>
          <p:nvPr/>
        </p:nvSpPr>
        <p:spPr>
          <a:xfrm>
            <a:off x="90360" y="376830"/>
            <a:ext cx="8894880" cy="3787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 atmospheric conditions during the crossing of the ITCZ ​​over the valley trap the pollutants.</a:t>
            </a:r>
            <a:endParaRPr lang="en-US" spc="-1" dirty="0">
              <a:latin typeface="Arial"/>
            </a:endParaRPr>
          </a:p>
        </p:txBody>
      </p:sp>
      <p:pic>
        <p:nvPicPr>
          <p:cNvPr id="11" name="Picture 2" descr="https://lh5.googleusercontent.com/jiIelBPJnTZdv_V6QnJLQcIkveNQqOxD2HCILKX1UzWy9D7Aso7gA_JwjvPQ0f3SD8eJWuPaDcEAHFCCAoktDlwGvGEOKUtSmWz9zfV8bjWVH5jFmfxfRPadkhlRweSLbLFA9-oF-F4">
            <a:extLst>
              <a:ext uri="{FF2B5EF4-FFF2-40B4-BE49-F238E27FC236}">
                <a16:creationId xmlns:a16="http://schemas.microsoft.com/office/drawing/2014/main" id="{0B3B6349-687C-4295-B305-33B557D79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61" y="1614223"/>
            <a:ext cx="3690254" cy="392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873B5E9-270A-430A-9A34-39F8353200C5}"/>
              </a:ext>
            </a:extLst>
          </p:cNvPr>
          <p:cNvSpPr txBox="1"/>
          <p:nvPr/>
        </p:nvSpPr>
        <p:spPr>
          <a:xfrm>
            <a:off x="7270947" y="4110979"/>
            <a:ext cx="1609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Regional </a:t>
            </a:r>
            <a:r>
              <a:rPr lang="es-CO" dirty="0" err="1"/>
              <a:t>trend</a:t>
            </a:r>
            <a:r>
              <a:rPr lang="es-CO" dirty="0"/>
              <a:t> </a:t>
            </a:r>
          </a:p>
          <a:p>
            <a:pPr algn="ctr"/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winds</a:t>
            </a:r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B67AA09-4131-48E0-ABFF-FEFF4F52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8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n 133"/>
          <p:cNvPicPr/>
          <p:nvPr/>
        </p:nvPicPr>
        <p:blipFill>
          <a:blip r:embed="rId2"/>
          <a:stretch/>
        </p:blipFill>
        <p:spPr>
          <a:xfrm>
            <a:off x="0" y="0"/>
            <a:ext cx="1825200" cy="5757120"/>
          </a:xfrm>
          <a:prstGeom prst="rect">
            <a:avLst/>
          </a:prstGeom>
          <a:ln>
            <a:noFill/>
          </a:ln>
        </p:spPr>
      </p:pic>
      <p:pic>
        <p:nvPicPr>
          <p:cNvPr id="180" name="Imagen 134"/>
          <p:cNvPicPr/>
          <p:nvPr/>
        </p:nvPicPr>
        <p:blipFill>
          <a:blip r:embed="rId3"/>
          <a:stretch/>
        </p:blipFill>
        <p:spPr>
          <a:xfrm>
            <a:off x="1828800" y="0"/>
            <a:ext cx="1825200" cy="5757120"/>
          </a:xfrm>
          <a:prstGeom prst="rect">
            <a:avLst/>
          </a:prstGeom>
          <a:ln>
            <a:noFill/>
          </a:ln>
        </p:spPr>
      </p:pic>
      <p:pic>
        <p:nvPicPr>
          <p:cNvPr id="181" name="Imagen 135"/>
          <p:cNvPicPr/>
          <p:nvPr/>
        </p:nvPicPr>
        <p:blipFill>
          <a:blip r:embed="rId4"/>
          <a:stretch/>
        </p:blipFill>
        <p:spPr>
          <a:xfrm>
            <a:off x="3657600" y="0"/>
            <a:ext cx="1825200" cy="5757120"/>
          </a:xfrm>
          <a:prstGeom prst="rect">
            <a:avLst/>
          </a:prstGeom>
          <a:ln>
            <a:noFill/>
          </a:ln>
        </p:spPr>
      </p:pic>
      <p:pic>
        <p:nvPicPr>
          <p:cNvPr id="182" name="Imagen 136"/>
          <p:cNvPicPr/>
          <p:nvPr/>
        </p:nvPicPr>
        <p:blipFill>
          <a:blip r:embed="rId5"/>
          <a:stretch/>
        </p:blipFill>
        <p:spPr>
          <a:xfrm>
            <a:off x="5486400" y="0"/>
            <a:ext cx="1825200" cy="5757120"/>
          </a:xfrm>
          <a:prstGeom prst="rect">
            <a:avLst/>
          </a:prstGeom>
          <a:ln>
            <a:noFill/>
          </a:ln>
        </p:spPr>
      </p:pic>
      <p:pic>
        <p:nvPicPr>
          <p:cNvPr id="183" name="Imagen 137"/>
          <p:cNvPicPr/>
          <p:nvPr/>
        </p:nvPicPr>
        <p:blipFill>
          <a:blip r:embed="rId6"/>
          <a:stretch/>
        </p:blipFill>
        <p:spPr>
          <a:xfrm>
            <a:off x="7315200" y="0"/>
            <a:ext cx="1825200" cy="5757120"/>
          </a:xfrm>
          <a:prstGeom prst="rect">
            <a:avLst/>
          </a:prstGeom>
          <a:ln w="29160">
            <a:noFill/>
          </a:ln>
        </p:spPr>
      </p:pic>
      <p:sp>
        <p:nvSpPr>
          <p:cNvPr id="184" name="Line 1"/>
          <p:cNvSpPr/>
          <p:nvPr/>
        </p:nvSpPr>
        <p:spPr>
          <a:xfrm>
            <a:off x="914400" y="177840"/>
            <a:ext cx="7315200" cy="5040"/>
          </a:xfrm>
          <a:prstGeom prst="line">
            <a:avLst/>
          </a:prstGeom>
          <a:ln w="76200">
            <a:solidFill>
              <a:srgbClr val="C55A11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E53C003-EBD7-4CB5-89F7-9A30E6D839E3}"/>
              </a:ext>
            </a:extLst>
          </p:cNvPr>
          <p:cNvSpPr txBox="1"/>
          <p:nvPr/>
        </p:nvSpPr>
        <p:spPr>
          <a:xfrm>
            <a:off x="733605" y="2646834"/>
            <a:ext cx="767319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CO" b="1" dirty="0" err="1"/>
              <a:t>How</a:t>
            </a:r>
            <a:r>
              <a:rPr lang="es-CO" b="1" dirty="0"/>
              <a:t> </a:t>
            </a:r>
            <a:r>
              <a:rPr lang="es-CO" b="1" dirty="0" err="1"/>
              <a:t>much</a:t>
            </a:r>
            <a:r>
              <a:rPr lang="es-CO" b="1" dirty="0"/>
              <a:t> </a:t>
            </a:r>
            <a:r>
              <a:rPr lang="es-CO" b="1" dirty="0" err="1"/>
              <a:t>nitrogen</a:t>
            </a:r>
            <a:r>
              <a:rPr lang="es-CO" b="1" dirty="0"/>
              <a:t> </a:t>
            </a:r>
            <a:r>
              <a:rPr lang="es-CO" b="1" dirty="0" err="1"/>
              <a:t>emited</a:t>
            </a:r>
            <a:r>
              <a:rPr lang="es-CO" b="1" dirty="0"/>
              <a:t> </a:t>
            </a:r>
            <a:r>
              <a:rPr lang="es-CO" b="1" dirty="0" err="1"/>
              <a:t>from</a:t>
            </a:r>
            <a:r>
              <a:rPr lang="es-CO" b="1" dirty="0"/>
              <a:t> </a:t>
            </a:r>
            <a:r>
              <a:rPr lang="es-CO" b="1" dirty="0" err="1"/>
              <a:t>cities</a:t>
            </a:r>
            <a:r>
              <a:rPr lang="es-CO" b="1" dirty="0"/>
              <a:t> </a:t>
            </a:r>
            <a:r>
              <a:rPr lang="es-CO" b="1" dirty="0" err="1"/>
              <a:t>is</a:t>
            </a:r>
            <a:r>
              <a:rPr lang="es-CO" b="1" dirty="0"/>
              <a:t> </a:t>
            </a:r>
            <a:r>
              <a:rPr lang="es-CO" b="1" dirty="0" err="1"/>
              <a:t>being</a:t>
            </a:r>
            <a:r>
              <a:rPr lang="es-CO" b="1" dirty="0"/>
              <a:t> </a:t>
            </a:r>
          </a:p>
          <a:p>
            <a:pPr algn="ctr"/>
            <a:r>
              <a:rPr lang="es-CO" b="1" dirty="0" err="1"/>
              <a:t>deposited</a:t>
            </a:r>
            <a:r>
              <a:rPr lang="es-CO" b="1" dirty="0"/>
              <a:t> in </a:t>
            </a:r>
            <a:r>
              <a:rPr lang="es-CO" b="1" dirty="0" err="1"/>
              <a:t>the</a:t>
            </a:r>
            <a:r>
              <a:rPr lang="es-CO" b="1" dirty="0"/>
              <a:t> natural </a:t>
            </a:r>
            <a:r>
              <a:rPr lang="es-CO" b="1" dirty="0" err="1"/>
              <a:t>protected</a:t>
            </a:r>
            <a:r>
              <a:rPr lang="es-CO" b="1" dirty="0"/>
              <a:t> áreas and paramo </a:t>
            </a:r>
            <a:r>
              <a:rPr lang="es-CO" b="1" dirty="0" err="1"/>
              <a:t>ecosystems</a:t>
            </a:r>
            <a:r>
              <a:rPr lang="es-CO" b="1" dirty="0"/>
              <a:t> in Colombia?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020A678-C407-4C29-B738-42C28983E2AF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317590" y="6217920"/>
            <a:ext cx="723302" cy="283958"/>
          </a:xfrm>
          <a:prstGeom prst="rect">
            <a:avLst/>
          </a:prstGeom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B0BA88F-8F7B-4FD0-92AD-C3765FC89FAF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400440" y="6067800"/>
            <a:ext cx="1038600" cy="453240"/>
          </a:xfrm>
          <a:prstGeom prst="rect">
            <a:avLst/>
          </a:prstGeom>
          <a:ln>
            <a:noFill/>
          </a:ln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CF6741E-8F8A-4D97-AA84-DF72B933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C946-410E-4677-B1D6-226A086D226C}" type="slidenum">
              <a:rPr lang="es-ES" smtClean="0"/>
              <a:t>9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2EE22DD1825A742A60376BF990CFFFA" ma:contentTypeVersion="0" ma:contentTypeDescription="Crear nuevo documento." ma:contentTypeScope="" ma:versionID="56d0ef856f3648410ba6c309619dd6b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b4afbcb2487568e4ac3f4426186394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9E81EA-848F-416D-B59E-6ACECB344DE8}"/>
</file>

<file path=customXml/itemProps2.xml><?xml version="1.0" encoding="utf-8"?>
<ds:datastoreItem xmlns:ds="http://schemas.openxmlformats.org/officeDocument/2006/customXml" ds:itemID="{13F12400-6571-4702-A8BE-081908034CA7}"/>
</file>

<file path=customXml/itemProps3.xml><?xml version="1.0" encoding="utf-8"?>
<ds:datastoreItem xmlns:ds="http://schemas.openxmlformats.org/officeDocument/2006/customXml" ds:itemID="{00D439D1-C73D-4AB6-9FAA-4DC9CAB9BDF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33778</TotalTime>
  <Words>782</Words>
  <Application>Microsoft Office PowerPoint</Application>
  <PresentationFormat>On-screen Show (4:3)</PresentationFormat>
  <Paragraphs>191</Paragraphs>
  <Slides>40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Tema de Office</vt:lpstr>
      <vt:lpstr>PowerPoint Presentation</vt:lpstr>
      <vt:lpstr>Nitrogen dynamics in Colombia natural protected areas through LOTOS-EUROS and approaches to satellite data handling (OMI-TROPOMI)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Patricia Giraldo Ramirez</dc:creator>
  <cp:lastModifiedBy>Lenovo</cp:lastModifiedBy>
  <cp:revision>474</cp:revision>
  <dcterms:created xsi:type="dcterms:W3CDTF">2015-01-20T20:40:07Z</dcterms:created>
  <dcterms:modified xsi:type="dcterms:W3CDTF">2019-05-20T20:36:06Z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0x010100F2EE22DD1825A742A60376BF990CFFFA</vt:lpwstr>
  </property>
</Properties>
</file>